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35"/>
  </p:notesMasterIdLst>
  <p:sldIdLst>
    <p:sldId id="257" r:id="rId2"/>
    <p:sldId id="259" r:id="rId3"/>
    <p:sldId id="260" r:id="rId4"/>
    <p:sldId id="261" r:id="rId5"/>
    <p:sldId id="262" r:id="rId6"/>
    <p:sldId id="263" r:id="rId7"/>
    <p:sldId id="266"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5" r:id="rId28"/>
    <p:sldId id="286" r:id="rId29"/>
    <p:sldId id="284"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30" r:id="rId101"/>
    <p:sldId id="31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59" r:id="rId120"/>
    <p:sldId id="363" r:id="rId121"/>
    <p:sldId id="364" r:id="rId122"/>
    <p:sldId id="361" r:id="rId123"/>
    <p:sldId id="362" r:id="rId124"/>
    <p:sldId id="382" r:id="rId125"/>
    <p:sldId id="383" r:id="rId126"/>
    <p:sldId id="384" r:id="rId127"/>
    <p:sldId id="385" r:id="rId128"/>
    <p:sldId id="386" r:id="rId129"/>
    <p:sldId id="387" r:id="rId130"/>
    <p:sldId id="388" r:id="rId131"/>
    <p:sldId id="389" r:id="rId132"/>
    <p:sldId id="390" r:id="rId133"/>
    <p:sldId id="391" r:id="rId134"/>
    <p:sldId id="392" r:id="rId135"/>
    <p:sldId id="402" r:id="rId136"/>
    <p:sldId id="403" r:id="rId137"/>
    <p:sldId id="404" r:id="rId138"/>
    <p:sldId id="405" r:id="rId139"/>
    <p:sldId id="406" r:id="rId140"/>
    <p:sldId id="407" r:id="rId141"/>
    <p:sldId id="408" r:id="rId142"/>
    <p:sldId id="393" r:id="rId143"/>
    <p:sldId id="394" r:id="rId144"/>
    <p:sldId id="395" r:id="rId145"/>
    <p:sldId id="396" r:id="rId146"/>
    <p:sldId id="397" r:id="rId147"/>
    <p:sldId id="398" r:id="rId148"/>
    <p:sldId id="399" r:id="rId149"/>
    <p:sldId id="400" r:id="rId150"/>
    <p:sldId id="401"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60" r:id="rId172"/>
    <p:sldId id="429" r:id="rId173"/>
    <p:sldId id="430" r:id="rId174"/>
    <p:sldId id="431" r:id="rId175"/>
    <p:sldId id="432" r:id="rId176"/>
    <p:sldId id="433" r:id="rId177"/>
    <p:sldId id="434" r:id="rId178"/>
    <p:sldId id="435" r:id="rId179"/>
    <p:sldId id="436" r:id="rId180"/>
    <p:sldId id="437" r:id="rId181"/>
    <p:sldId id="438" r:id="rId182"/>
    <p:sldId id="439"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3" r:id="rId196"/>
    <p:sldId id="454" r:id="rId197"/>
    <p:sldId id="455" r:id="rId198"/>
    <p:sldId id="452" r:id="rId199"/>
    <p:sldId id="456" r:id="rId200"/>
    <p:sldId id="457" r:id="rId201"/>
    <p:sldId id="458" r:id="rId202"/>
    <p:sldId id="461" r:id="rId203"/>
    <p:sldId id="462" r:id="rId204"/>
    <p:sldId id="463" r:id="rId205"/>
    <p:sldId id="464" r:id="rId206"/>
    <p:sldId id="465" r:id="rId207"/>
    <p:sldId id="466" r:id="rId208"/>
    <p:sldId id="467" r:id="rId209"/>
    <p:sldId id="468" r:id="rId210"/>
    <p:sldId id="469" r:id="rId211"/>
    <p:sldId id="470" r:id="rId212"/>
    <p:sldId id="471"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7" r:id="rId229"/>
    <p:sldId id="488"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6" r:id="rId248"/>
    <p:sldId id="507" r:id="rId249"/>
    <p:sldId id="508" r:id="rId250"/>
    <p:sldId id="509"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61" r:id="rId269"/>
    <p:sldId id="528" r:id="rId270"/>
    <p:sldId id="529" r:id="rId271"/>
    <p:sldId id="530" r:id="rId272"/>
    <p:sldId id="531" r:id="rId273"/>
    <p:sldId id="532" r:id="rId274"/>
    <p:sldId id="533" r:id="rId275"/>
    <p:sldId id="534" r:id="rId276"/>
    <p:sldId id="535" r:id="rId277"/>
    <p:sldId id="536" r:id="rId278"/>
    <p:sldId id="537" r:id="rId279"/>
    <p:sldId id="538" r:id="rId280"/>
    <p:sldId id="539" r:id="rId281"/>
    <p:sldId id="540" r:id="rId282"/>
    <p:sldId id="541" r:id="rId283"/>
    <p:sldId id="542" r:id="rId284"/>
    <p:sldId id="543" r:id="rId285"/>
    <p:sldId id="544" r:id="rId286"/>
    <p:sldId id="545" r:id="rId287"/>
    <p:sldId id="546" r:id="rId288"/>
    <p:sldId id="547" r:id="rId289"/>
    <p:sldId id="548" r:id="rId290"/>
    <p:sldId id="549" r:id="rId291"/>
    <p:sldId id="550" r:id="rId292"/>
    <p:sldId id="551" r:id="rId293"/>
    <p:sldId id="552" r:id="rId294"/>
    <p:sldId id="553" r:id="rId295"/>
    <p:sldId id="554" r:id="rId296"/>
    <p:sldId id="555" r:id="rId297"/>
    <p:sldId id="556" r:id="rId298"/>
    <p:sldId id="557" r:id="rId299"/>
    <p:sldId id="558" r:id="rId300"/>
    <p:sldId id="559" r:id="rId301"/>
    <p:sldId id="560" r:id="rId302"/>
    <p:sldId id="562" r:id="rId303"/>
    <p:sldId id="563" r:id="rId304"/>
    <p:sldId id="564" r:id="rId305"/>
    <p:sldId id="565" r:id="rId306"/>
    <p:sldId id="566" r:id="rId307"/>
    <p:sldId id="567" r:id="rId308"/>
    <p:sldId id="568" r:id="rId309"/>
    <p:sldId id="569" r:id="rId310"/>
    <p:sldId id="570" r:id="rId311"/>
    <p:sldId id="571" r:id="rId312"/>
    <p:sldId id="572" r:id="rId313"/>
    <p:sldId id="573" r:id="rId314"/>
    <p:sldId id="574" r:id="rId315"/>
    <p:sldId id="575" r:id="rId316"/>
    <p:sldId id="576" r:id="rId317"/>
    <p:sldId id="577" r:id="rId318"/>
    <p:sldId id="578" r:id="rId319"/>
    <p:sldId id="579" r:id="rId320"/>
    <p:sldId id="612" r:id="rId321"/>
    <p:sldId id="581" r:id="rId322"/>
    <p:sldId id="582" r:id="rId323"/>
    <p:sldId id="583" r:id="rId324"/>
    <p:sldId id="584" r:id="rId325"/>
    <p:sldId id="585" r:id="rId326"/>
    <p:sldId id="586" r:id="rId327"/>
    <p:sldId id="587" r:id="rId328"/>
    <p:sldId id="588" r:id="rId329"/>
    <p:sldId id="589" r:id="rId330"/>
    <p:sldId id="590" r:id="rId331"/>
    <p:sldId id="591" r:id="rId332"/>
    <p:sldId id="592" r:id="rId333"/>
    <p:sldId id="593" r:id="rId334"/>
    <p:sldId id="594" r:id="rId335"/>
    <p:sldId id="595" r:id="rId336"/>
    <p:sldId id="596" r:id="rId337"/>
    <p:sldId id="597" r:id="rId338"/>
    <p:sldId id="598" r:id="rId339"/>
    <p:sldId id="599" r:id="rId340"/>
    <p:sldId id="600" r:id="rId341"/>
    <p:sldId id="601" r:id="rId342"/>
    <p:sldId id="602" r:id="rId343"/>
    <p:sldId id="603" r:id="rId344"/>
    <p:sldId id="604" r:id="rId345"/>
    <p:sldId id="605" r:id="rId346"/>
    <p:sldId id="606" r:id="rId347"/>
    <p:sldId id="607" r:id="rId348"/>
    <p:sldId id="608" r:id="rId349"/>
    <p:sldId id="609" r:id="rId350"/>
    <p:sldId id="610" r:id="rId351"/>
    <p:sldId id="611" r:id="rId352"/>
    <p:sldId id="613" r:id="rId353"/>
    <p:sldId id="614" r:id="rId354"/>
    <p:sldId id="615" r:id="rId355"/>
    <p:sldId id="616" r:id="rId356"/>
    <p:sldId id="617" r:id="rId357"/>
    <p:sldId id="618" r:id="rId358"/>
    <p:sldId id="619" r:id="rId359"/>
    <p:sldId id="620" r:id="rId360"/>
    <p:sldId id="621" r:id="rId361"/>
    <p:sldId id="622" r:id="rId362"/>
    <p:sldId id="623" r:id="rId363"/>
    <p:sldId id="624" r:id="rId364"/>
    <p:sldId id="625" r:id="rId365"/>
    <p:sldId id="626" r:id="rId366"/>
    <p:sldId id="627" r:id="rId367"/>
    <p:sldId id="628" r:id="rId368"/>
    <p:sldId id="629" r:id="rId369"/>
    <p:sldId id="630" r:id="rId370"/>
    <p:sldId id="631" r:id="rId371"/>
    <p:sldId id="632" r:id="rId372"/>
    <p:sldId id="633" r:id="rId373"/>
    <p:sldId id="634" r:id="rId374"/>
    <p:sldId id="635" r:id="rId375"/>
    <p:sldId id="636" r:id="rId376"/>
    <p:sldId id="637" r:id="rId377"/>
    <p:sldId id="638" r:id="rId378"/>
    <p:sldId id="639" r:id="rId379"/>
    <p:sldId id="640" r:id="rId380"/>
    <p:sldId id="641" r:id="rId381"/>
    <p:sldId id="642" r:id="rId382"/>
    <p:sldId id="643" r:id="rId383"/>
    <p:sldId id="644" r:id="rId384"/>
    <p:sldId id="645" r:id="rId385"/>
    <p:sldId id="646" r:id="rId386"/>
    <p:sldId id="647" r:id="rId387"/>
    <p:sldId id="648" r:id="rId388"/>
    <p:sldId id="649" r:id="rId389"/>
    <p:sldId id="650" r:id="rId390"/>
    <p:sldId id="651" r:id="rId391"/>
    <p:sldId id="652" r:id="rId392"/>
    <p:sldId id="653" r:id="rId393"/>
    <p:sldId id="654" r:id="rId394"/>
    <p:sldId id="655" r:id="rId395"/>
    <p:sldId id="656" r:id="rId396"/>
    <p:sldId id="657" r:id="rId397"/>
    <p:sldId id="658" r:id="rId398"/>
    <p:sldId id="659" r:id="rId399"/>
    <p:sldId id="660" r:id="rId400"/>
    <p:sldId id="661" r:id="rId401"/>
    <p:sldId id="662" r:id="rId402"/>
    <p:sldId id="663" r:id="rId403"/>
    <p:sldId id="664" r:id="rId404"/>
    <p:sldId id="665" r:id="rId405"/>
    <p:sldId id="666" r:id="rId406"/>
    <p:sldId id="667" r:id="rId407"/>
    <p:sldId id="668" r:id="rId408"/>
    <p:sldId id="669" r:id="rId409"/>
    <p:sldId id="670" r:id="rId410"/>
    <p:sldId id="671" r:id="rId411"/>
    <p:sldId id="672" r:id="rId412"/>
    <p:sldId id="673" r:id="rId413"/>
    <p:sldId id="674" r:id="rId414"/>
    <p:sldId id="675" r:id="rId415"/>
    <p:sldId id="676" r:id="rId416"/>
    <p:sldId id="677" r:id="rId417"/>
    <p:sldId id="678" r:id="rId418"/>
    <p:sldId id="679" r:id="rId419"/>
    <p:sldId id="680" r:id="rId420"/>
    <p:sldId id="681" r:id="rId421"/>
    <p:sldId id="682" r:id="rId422"/>
    <p:sldId id="683" r:id="rId423"/>
    <p:sldId id="684" r:id="rId424"/>
    <p:sldId id="685" r:id="rId425"/>
    <p:sldId id="686" r:id="rId426"/>
    <p:sldId id="687" r:id="rId427"/>
    <p:sldId id="688" r:id="rId428"/>
    <p:sldId id="689" r:id="rId429"/>
    <p:sldId id="690" r:id="rId430"/>
    <p:sldId id="691" r:id="rId431"/>
    <p:sldId id="692" r:id="rId432"/>
    <p:sldId id="693" r:id="rId433"/>
    <p:sldId id="694" r:id="rId434"/>
    <p:sldId id="695" r:id="rId435"/>
    <p:sldId id="696" r:id="rId436"/>
    <p:sldId id="697" r:id="rId437"/>
    <p:sldId id="698" r:id="rId438"/>
    <p:sldId id="699" r:id="rId439"/>
    <p:sldId id="700" r:id="rId440"/>
    <p:sldId id="701" r:id="rId441"/>
    <p:sldId id="702" r:id="rId442"/>
    <p:sldId id="703" r:id="rId443"/>
    <p:sldId id="704" r:id="rId444"/>
    <p:sldId id="705" r:id="rId445"/>
    <p:sldId id="706" r:id="rId446"/>
    <p:sldId id="707" r:id="rId447"/>
    <p:sldId id="708" r:id="rId448"/>
    <p:sldId id="709" r:id="rId449"/>
    <p:sldId id="710" r:id="rId450"/>
    <p:sldId id="711" r:id="rId451"/>
    <p:sldId id="713" r:id="rId452"/>
    <p:sldId id="714" r:id="rId453"/>
    <p:sldId id="715" r:id="rId454"/>
    <p:sldId id="716" r:id="rId455"/>
    <p:sldId id="717" r:id="rId456"/>
    <p:sldId id="718" r:id="rId457"/>
    <p:sldId id="719" r:id="rId458"/>
    <p:sldId id="720" r:id="rId459"/>
    <p:sldId id="721" r:id="rId460"/>
    <p:sldId id="722" r:id="rId461"/>
    <p:sldId id="723" r:id="rId462"/>
    <p:sldId id="724" r:id="rId463"/>
    <p:sldId id="725" r:id="rId464"/>
    <p:sldId id="726" r:id="rId465"/>
    <p:sldId id="727" r:id="rId466"/>
    <p:sldId id="728" r:id="rId467"/>
    <p:sldId id="729" r:id="rId468"/>
    <p:sldId id="730" r:id="rId469"/>
    <p:sldId id="731" r:id="rId470"/>
    <p:sldId id="732" r:id="rId471"/>
    <p:sldId id="733" r:id="rId472"/>
    <p:sldId id="734" r:id="rId473"/>
    <p:sldId id="735" r:id="rId474"/>
    <p:sldId id="736" r:id="rId475"/>
    <p:sldId id="737" r:id="rId476"/>
    <p:sldId id="738" r:id="rId477"/>
    <p:sldId id="739" r:id="rId478"/>
    <p:sldId id="740" r:id="rId479"/>
    <p:sldId id="741" r:id="rId480"/>
    <p:sldId id="742" r:id="rId481"/>
    <p:sldId id="743" r:id="rId482"/>
    <p:sldId id="744" r:id="rId483"/>
    <p:sldId id="745" r:id="rId484"/>
    <p:sldId id="746" r:id="rId485"/>
    <p:sldId id="747" r:id="rId486"/>
    <p:sldId id="748" r:id="rId487"/>
    <p:sldId id="749" r:id="rId488"/>
    <p:sldId id="750" r:id="rId489"/>
    <p:sldId id="751" r:id="rId490"/>
    <p:sldId id="752" r:id="rId491"/>
    <p:sldId id="753" r:id="rId492"/>
    <p:sldId id="754" r:id="rId493"/>
    <p:sldId id="755" r:id="rId494"/>
    <p:sldId id="756" r:id="rId495"/>
    <p:sldId id="757" r:id="rId496"/>
    <p:sldId id="758" r:id="rId497"/>
    <p:sldId id="759" r:id="rId498"/>
    <p:sldId id="760" r:id="rId499"/>
    <p:sldId id="761" r:id="rId500"/>
    <p:sldId id="762" r:id="rId501"/>
    <p:sldId id="712" r:id="rId502"/>
    <p:sldId id="763" r:id="rId503"/>
    <p:sldId id="764" r:id="rId504"/>
    <p:sldId id="765" r:id="rId505"/>
    <p:sldId id="766" r:id="rId506"/>
    <p:sldId id="767" r:id="rId507"/>
    <p:sldId id="768" r:id="rId508"/>
    <p:sldId id="769" r:id="rId509"/>
    <p:sldId id="770" r:id="rId510"/>
    <p:sldId id="771" r:id="rId511"/>
    <p:sldId id="772" r:id="rId512"/>
    <p:sldId id="773" r:id="rId513"/>
    <p:sldId id="774" r:id="rId514"/>
    <p:sldId id="775" r:id="rId515"/>
    <p:sldId id="776" r:id="rId516"/>
    <p:sldId id="777" r:id="rId517"/>
    <p:sldId id="778" r:id="rId518"/>
    <p:sldId id="779" r:id="rId519"/>
    <p:sldId id="780" r:id="rId520"/>
    <p:sldId id="781" r:id="rId521"/>
    <p:sldId id="782" r:id="rId522"/>
    <p:sldId id="783" r:id="rId523"/>
    <p:sldId id="784" r:id="rId524"/>
    <p:sldId id="785" r:id="rId525"/>
    <p:sldId id="786" r:id="rId526"/>
    <p:sldId id="787" r:id="rId527"/>
    <p:sldId id="788" r:id="rId528"/>
    <p:sldId id="789" r:id="rId529"/>
    <p:sldId id="790" r:id="rId530"/>
    <p:sldId id="791" r:id="rId531"/>
    <p:sldId id="792" r:id="rId532"/>
    <p:sldId id="793" r:id="rId533"/>
    <p:sldId id="794" r:id="rId5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000" autoAdjust="0"/>
    <p:restoredTop sz="94660"/>
  </p:normalViewPr>
  <p:slideViewPr>
    <p:cSldViewPr>
      <p:cViewPr>
        <p:scale>
          <a:sx n="50" d="100"/>
          <a:sy n="50" d="100"/>
        </p:scale>
        <p:origin x="-2184" y="-48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535"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039271-D857-42EF-87DD-776DDBBE2184}" type="datetimeFigureOut">
              <a:rPr lang="en-US" smtClean="0"/>
              <a:pPr/>
              <a:t>4/26/2020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2DBB8A-7728-4AEB-AB85-149A858375DC}"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6E2DBB8A-7728-4AEB-AB85-149A858375DC}" type="slidenum">
              <a:rPr lang="en-IN" smtClean="0"/>
              <a:pPr/>
              <a:t>344</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6E2DBB8A-7728-4AEB-AB85-149A858375DC}" type="slidenum">
              <a:rPr lang="en-IN" smtClean="0"/>
              <a:pPr/>
              <a:t>363</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6E2DBB8A-7728-4AEB-AB85-149A858375DC}" type="slidenum">
              <a:rPr lang="en-IN" smtClean="0"/>
              <a:pPr/>
              <a:t>371</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6E2DBB8A-7728-4AEB-AB85-149A858375DC}" type="slidenum">
              <a:rPr lang="en-IN" smtClean="0"/>
              <a:pPr/>
              <a:t>445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3007E190-4029-4F20-BC00-FA5B90A34104}" type="datetimeFigureOut">
              <a:rPr lang="en-US" smtClean="0"/>
              <a:pPr/>
              <a:t>4/26/2020</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C55D717C-615D-434D-9A52-1D86C265229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007E190-4029-4F20-BC00-FA5B90A34104}" type="datetimeFigureOut">
              <a:rPr lang="en-US" smtClean="0"/>
              <a:pPr/>
              <a:t>4/26/2020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55D717C-615D-434D-9A52-1D86C265229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007E190-4029-4F20-BC00-FA5B90A34104}" type="datetimeFigureOut">
              <a:rPr lang="en-US" smtClean="0"/>
              <a:pPr/>
              <a:t>4/26/2020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55D717C-615D-434D-9A52-1D86C265229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007E190-4029-4F20-BC00-FA5B90A34104}" type="datetimeFigureOut">
              <a:rPr lang="en-US" smtClean="0"/>
              <a:pPr/>
              <a:t>4/26/2020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55D717C-615D-434D-9A52-1D86C2652297}"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3007E190-4029-4F20-BC00-FA5B90A34104}" type="datetimeFigureOut">
              <a:rPr lang="en-US" smtClean="0"/>
              <a:pPr/>
              <a:t>4/26/2020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55D717C-615D-434D-9A52-1D86C2652297}"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007E190-4029-4F20-BC00-FA5B90A34104}" type="datetimeFigureOut">
              <a:rPr lang="en-US" smtClean="0"/>
              <a:pPr/>
              <a:t>4/26/2020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55D717C-615D-434D-9A52-1D86C2652297}"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007E190-4029-4F20-BC00-FA5B90A34104}" type="datetimeFigureOut">
              <a:rPr lang="en-US" smtClean="0"/>
              <a:pPr/>
              <a:t>4/26/2020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C55D717C-615D-434D-9A52-1D86C265229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3007E190-4029-4F20-BC00-FA5B90A34104}" type="datetimeFigureOut">
              <a:rPr lang="en-US" smtClean="0"/>
              <a:pPr/>
              <a:t>4/26/2020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C55D717C-615D-434D-9A52-1D86C2652297}"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3007E190-4029-4F20-BC00-FA5B90A34104}" type="datetimeFigureOut">
              <a:rPr lang="en-US" smtClean="0"/>
              <a:pPr/>
              <a:t>4/26/2020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C55D717C-615D-434D-9A52-1D86C265229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3007E190-4029-4F20-BC00-FA5B90A34104}" type="datetimeFigureOut">
              <a:rPr lang="en-US" smtClean="0"/>
              <a:pPr/>
              <a:t>4/26/2020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55D717C-615D-434D-9A52-1D86C265229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007E190-4029-4F20-BC00-FA5B90A34104}" type="datetimeFigureOut">
              <a:rPr lang="en-US" smtClean="0"/>
              <a:pPr/>
              <a:t>4/26/2020</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C55D717C-615D-434D-9A52-1D86C2652297}"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007E190-4029-4F20-BC00-FA5B90A34104}" type="datetimeFigureOut">
              <a:rPr lang="en-US" smtClean="0"/>
              <a:pPr/>
              <a:t>4/26/2020</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C55D717C-615D-434D-9A52-1D86C265229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24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24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4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02.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0.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 Id="rId5" Type="http://schemas.openxmlformats.org/officeDocument/2006/relationships/image" Target="../media/image392.png"/><Relationship Id="rId4" Type="http://schemas.openxmlformats.org/officeDocument/2006/relationships/image" Target="../media/image391.png"/></Relationships>
</file>

<file path=ppt/slides/_rels/slide46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43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2332037"/>
            <a:ext cx="8458200" cy="4068763"/>
          </a:xfrm>
        </p:spPr>
        <p:txBody>
          <a:bodyPr>
            <a:normAutofit/>
          </a:bodyPr>
          <a:lstStyle/>
          <a:p>
            <a:pPr>
              <a:buNone/>
            </a:pPr>
            <a:r>
              <a:rPr lang="en-US" sz="2000" dirty="0" smtClean="0"/>
              <a:t>• This document is reserved for people enrolled into the Ultimate</a:t>
            </a:r>
          </a:p>
          <a:p>
            <a:pPr>
              <a:buNone/>
            </a:pPr>
            <a:r>
              <a:rPr lang="en-US" sz="2000" dirty="0" smtClean="0"/>
              <a:t>  </a:t>
            </a:r>
            <a:r>
              <a:rPr lang="en-US" sz="2000" u="sng" dirty="0" smtClean="0">
                <a:solidFill>
                  <a:schemeClr val="bg2">
                    <a:lumMod val="50000"/>
                  </a:schemeClr>
                </a:solidFill>
              </a:rPr>
              <a:t>AWS Certified Solutions Architect Professional course</a:t>
            </a:r>
          </a:p>
          <a:p>
            <a:pPr>
              <a:buNone/>
            </a:pPr>
            <a:r>
              <a:rPr lang="en-US" sz="2000" dirty="0" smtClean="0"/>
              <a:t>• Please do not share this document, it is intended for personal use and exam preparation only, thank you.</a:t>
            </a:r>
          </a:p>
          <a:p>
            <a:pPr>
              <a:buNone/>
            </a:pPr>
            <a:r>
              <a:rPr lang="en-US" sz="2000" dirty="0" smtClean="0"/>
              <a:t>• If you’ve obtained these slides for free on a website that is not the course’s website, please reach out to </a:t>
            </a:r>
            <a:r>
              <a:rPr lang="en-US" sz="2000" u="sng" dirty="0" smtClean="0">
                <a:solidFill>
                  <a:schemeClr val="bg2">
                    <a:lumMod val="50000"/>
                  </a:schemeClr>
                </a:solidFill>
              </a:rPr>
              <a:t>info@sunshinelearning.in</a:t>
            </a:r>
            <a:r>
              <a:rPr lang="en-US" sz="2000" dirty="0" smtClean="0"/>
              <a:t> Thanks!</a:t>
            </a:r>
          </a:p>
          <a:p>
            <a:pPr>
              <a:buNone/>
            </a:pPr>
            <a:r>
              <a:rPr lang="en-US" sz="2000" dirty="0" smtClean="0"/>
              <a:t>• Best of luck for the exam and happy learning!</a:t>
            </a:r>
            <a:endParaRPr lang="en-US" sz="2000" dirty="0"/>
          </a:p>
        </p:txBody>
      </p:sp>
      <p:sp>
        <p:nvSpPr>
          <p:cNvPr id="7" name="Title 2"/>
          <p:cNvSpPr txBox="1">
            <a:spLocks/>
          </p:cNvSpPr>
          <p:nvPr/>
        </p:nvSpPr>
        <p:spPr>
          <a:xfrm>
            <a:off x="304800" y="990600"/>
            <a:ext cx="8229600" cy="1143000"/>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444949"/>
                </a:solidFill>
                <a:effectLst>
                  <a:outerShdw blurRad="31750" dist="25400" dir="5400000" algn="tl" rotWithShape="0">
                    <a:srgbClr val="000000">
                      <a:alpha val="25000"/>
                    </a:srgbClr>
                  </a:outerShdw>
                </a:effectLst>
                <a:uLnTx/>
                <a:uFillTx/>
                <a:latin typeface="GillSans-Light"/>
                <a:ea typeface="+mj-ea"/>
                <a:cs typeface="+mj-cs"/>
              </a:rPr>
              <a:t>Disclaimer: These slides are copyrighted and</a:t>
            </a:r>
            <a:br>
              <a:rPr kumimoji="0" lang="en-US" sz="2800" b="1" i="0" u="none" strike="noStrike" kern="1200" cap="none" spc="0" normalizeH="0" baseline="0" noProof="0" dirty="0" smtClean="0">
                <a:ln>
                  <a:noFill/>
                </a:ln>
                <a:solidFill>
                  <a:srgbClr val="444949"/>
                </a:solidFill>
                <a:effectLst>
                  <a:outerShdw blurRad="31750" dist="25400" dir="5400000" algn="tl" rotWithShape="0">
                    <a:srgbClr val="000000">
                      <a:alpha val="25000"/>
                    </a:srgbClr>
                  </a:outerShdw>
                </a:effectLst>
                <a:uLnTx/>
                <a:uFillTx/>
                <a:latin typeface="GillSans-Light"/>
                <a:ea typeface="+mj-ea"/>
                <a:cs typeface="+mj-cs"/>
              </a:rPr>
            </a:br>
            <a:r>
              <a:rPr kumimoji="0" lang="en-US" sz="2800" b="1" i="0" u="none" strike="noStrike" kern="1200" cap="none" spc="0" normalizeH="0" baseline="0" noProof="0" dirty="0" smtClean="0">
                <a:ln>
                  <a:noFill/>
                </a:ln>
                <a:solidFill>
                  <a:srgbClr val="444949"/>
                </a:solidFill>
                <a:effectLst>
                  <a:outerShdw blurRad="31750" dist="25400" dir="5400000" algn="tl" rotWithShape="0">
                    <a:srgbClr val="000000">
                      <a:alpha val="25000"/>
                    </a:srgbClr>
                  </a:outerShdw>
                </a:effectLst>
                <a:uLnTx/>
                <a:uFillTx/>
                <a:latin typeface="GillSans-Light"/>
                <a:ea typeface="+mj-ea"/>
                <a:cs typeface="+mj-cs"/>
              </a:rPr>
              <a:t>strictly for personal use only</a:t>
            </a:r>
            <a:endParaRPr kumimoji="0" lang="en-US" sz="32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IAM AWS Managed Policies</a:t>
            </a:r>
            <a:endParaRPr lang="en-US" sz="3200" dirty="0"/>
          </a:p>
        </p:txBody>
      </p:sp>
      <p:sp>
        <p:nvSpPr>
          <p:cNvPr id="5" name="Rectangle 4"/>
          <p:cNvSpPr/>
          <p:nvPr/>
        </p:nvSpPr>
        <p:spPr>
          <a:xfrm>
            <a:off x="533400" y="1676400"/>
            <a:ext cx="3657600" cy="3962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solidFill>
                  <a:srgbClr val="444949"/>
                </a:solidFill>
                <a:latin typeface="Calibri"/>
              </a:rPr>
              <a:t>{</a:t>
            </a:r>
          </a:p>
          <a:p>
            <a:r>
              <a:rPr lang="en-US" dirty="0" smtClean="0">
                <a:solidFill>
                  <a:srgbClr val="444949"/>
                </a:solidFill>
                <a:latin typeface="Calibri"/>
              </a:rPr>
              <a:t>"Version": "2012-10-17",</a:t>
            </a:r>
          </a:p>
          <a:p>
            <a:r>
              <a:rPr lang="en-US" dirty="0" smtClean="0">
                <a:solidFill>
                  <a:srgbClr val="444949"/>
                </a:solidFill>
                <a:latin typeface="Calibri"/>
              </a:rPr>
              <a:t>"Statement": [</a:t>
            </a:r>
          </a:p>
          <a:p>
            <a:r>
              <a:rPr lang="en-US" dirty="0" smtClean="0">
                <a:solidFill>
                  <a:srgbClr val="444949"/>
                </a:solidFill>
                <a:latin typeface="Calibri"/>
              </a:rPr>
              <a:t>{</a:t>
            </a:r>
          </a:p>
          <a:p>
            <a:r>
              <a:rPr lang="en-US" dirty="0" smtClean="0">
                <a:solidFill>
                  <a:srgbClr val="444949"/>
                </a:solidFill>
                <a:latin typeface="Calibri"/>
              </a:rPr>
              <a:t>"Effect": "Allow",</a:t>
            </a:r>
          </a:p>
          <a:p>
            <a:r>
              <a:rPr lang="en-US" dirty="0" smtClean="0">
                <a:solidFill>
                  <a:srgbClr val="444949"/>
                </a:solidFill>
                <a:latin typeface="Calibri"/>
              </a:rPr>
              <a:t>"</a:t>
            </a:r>
            <a:r>
              <a:rPr lang="en-US" dirty="0" err="1" smtClean="0">
                <a:solidFill>
                  <a:srgbClr val="444949"/>
                </a:solidFill>
                <a:latin typeface="Calibri"/>
              </a:rPr>
              <a:t>NotAction</a:t>
            </a:r>
            <a:r>
              <a:rPr lang="en-US" dirty="0" smtClean="0">
                <a:solidFill>
                  <a:srgbClr val="444949"/>
                </a:solidFill>
                <a:latin typeface="Calibri"/>
              </a:rPr>
              <a:t>": [</a:t>
            </a:r>
          </a:p>
          <a:p>
            <a:r>
              <a:rPr lang="en-US" dirty="0" smtClean="0">
                <a:solidFill>
                  <a:srgbClr val="444949"/>
                </a:solidFill>
                <a:latin typeface="Calibri"/>
              </a:rPr>
              <a:t>"</a:t>
            </a:r>
            <a:r>
              <a:rPr lang="en-US" dirty="0" err="1" smtClean="0">
                <a:solidFill>
                  <a:srgbClr val="444949"/>
                </a:solidFill>
                <a:latin typeface="Calibri"/>
              </a:rPr>
              <a:t>iam</a:t>
            </a:r>
            <a:r>
              <a:rPr lang="en-US" dirty="0" smtClean="0">
                <a:solidFill>
                  <a:srgbClr val="444949"/>
                </a:solidFill>
                <a:latin typeface="Calibri"/>
              </a:rPr>
              <a:t>:*",</a:t>
            </a:r>
          </a:p>
          <a:p>
            <a:r>
              <a:rPr lang="en-US" dirty="0" smtClean="0">
                <a:solidFill>
                  <a:srgbClr val="444949"/>
                </a:solidFill>
                <a:latin typeface="Calibri"/>
              </a:rPr>
              <a:t>"organizations:*",</a:t>
            </a:r>
          </a:p>
          <a:p>
            <a:r>
              <a:rPr lang="en-US" dirty="0" smtClean="0">
                <a:solidFill>
                  <a:srgbClr val="444949"/>
                </a:solidFill>
                <a:latin typeface="Calibri"/>
              </a:rPr>
              <a:t>"account:*"</a:t>
            </a:r>
          </a:p>
          <a:p>
            <a:r>
              <a:rPr lang="en-US" dirty="0" smtClean="0">
                <a:solidFill>
                  <a:srgbClr val="444949"/>
                </a:solidFill>
                <a:latin typeface="Calibri"/>
              </a:rPr>
              <a:t>],</a:t>
            </a:r>
          </a:p>
          <a:p>
            <a:r>
              <a:rPr lang="en-US" dirty="0" smtClean="0">
                <a:solidFill>
                  <a:srgbClr val="444949"/>
                </a:solidFill>
                <a:latin typeface="Calibri"/>
              </a:rPr>
              <a:t>"Resource": "*"</a:t>
            </a:r>
          </a:p>
          <a:p>
            <a:r>
              <a:rPr lang="en-US" dirty="0" smtClean="0">
                <a:solidFill>
                  <a:srgbClr val="444949"/>
                </a:solidFill>
                <a:latin typeface="Calibri"/>
              </a:rPr>
              <a:t>},…</a:t>
            </a:r>
            <a:endParaRPr lang="en-US" dirty="0"/>
          </a:p>
        </p:txBody>
      </p:sp>
      <p:sp>
        <p:nvSpPr>
          <p:cNvPr id="7" name="Rectangle 6"/>
          <p:cNvSpPr/>
          <p:nvPr/>
        </p:nvSpPr>
        <p:spPr>
          <a:xfrm>
            <a:off x="4724400" y="1676400"/>
            <a:ext cx="3810000" cy="3962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solidFill>
                  <a:srgbClr val="444949"/>
                </a:solidFill>
                <a:latin typeface="Calibri"/>
              </a:rPr>
              <a:t>…{</a:t>
            </a:r>
          </a:p>
          <a:p>
            <a:r>
              <a:rPr lang="en-US" dirty="0" smtClean="0">
                <a:solidFill>
                  <a:srgbClr val="444949"/>
                </a:solidFill>
                <a:latin typeface="Calibri"/>
              </a:rPr>
              <a:t>"Effect": "Allow",</a:t>
            </a:r>
          </a:p>
          <a:p>
            <a:r>
              <a:rPr lang="en-US" dirty="0" smtClean="0">
                <a:solidFill>
                  <a:srgbClr val="444949"/>
                </a:solidFill>
                <a:latin typeface="Calibri"/>
              </a:rPr>
              <a:t>"Action": [</a:t>
            </a:r>
          </a:p>
          <a:p>
            <a:r>
              <a:rPr lang="en-US" dirty="0" smtClean="0">
                <a:solidFill>
                  <a:srgbClr val="444949"/>
                </a:solidFill>
                <a:latin typeface="Calibri"/>
              </a:rPr>
              <a:t>"</a:t>
            </a:r>
            <a:r>
              <a:rPr lang="en-US" dirty="0" err="1" smtClean="0">
                <a:solidFill>
                  <a:srgbClr val="444949"/>
                </a:solidFill>
                <a:latin typeface="Calibri"/>
              </a:rPr>
              <a:t>iam:CreateServiceLinkedRole</a:t>
            </a:r>
            <a:r>
              <a:rPr lang="en-US" dirty="0" smtClean="0">
                <a:solidFill>
                  <a:srgbClr val="444949"/>
                </a:solidFill>
                <a:latin typeface="Calibri"/>
              </a:rPr>
              <a:t>",</a:t>
            </a:r>
          </a:p>
          <a:p>
            <a:r>
              <a:rPr lang="en-US" dirty="0" smtClean="0">
                <a:solidFill>
                  <a:srgbClr val="444949"/>
                </a:solidFill>
                <a:latin typeface="Calibri"/>
              </a:rPr>
              <a:t>"</a:t>
            </a:r>
            <a:r>
              <a:rPr lang="en-US" dirty="0" err="1" smtClean="0">
                <a:solidFill>
                  <a:srgbClr val="444949"/>
                </a:solidFill>
                <a:latin typeface="Calibri"/>
              </a:rPr>
              <a:t>iam:DeleteServiceLinkedRole</a:t>
            </a:r>
            <a:r>
              <a:rPr lang="en-US" dirty="0" smtClean="0">
                <a:solidFill>
                  <a:srgbClr val="444949"/>
                </a:solidFill>
                <a:latin typeface="Calibri"/>
              </a:rPr>
              <a:t>",</a:t>
            </a:r>
          </a:p>
          <a:p>
            <a:r>
              <a:rPr lang="en-US" dirty="0" smtClean="0">
                <a:solidFill>
                  <a:srgbClr val="444949"/>
                </a:solidFill>
                <a:latin typeface="Calibri"/>
              </a:rPr>
              <a:t>"</a:t>
            </a:r>
            <a:r>
              <a:rPr lang="en-US" dirty="0" err="1" smtClean="0">
                <a:solidFill>
                  <a:srgbClr val="444949"/>
                </a:solidFill>
                <a:latin typeface="Calibri"/>
              </a:rPr>
              <a:t>iam:ListRoles</a:t>
            </a:r>
            <a:r>
              <a:rPr lang="en-US" dirty="0" smtClean="0">
                <a:solidFill>
                  <a:srgbClr val="444949"/>
                </a:solidFill>
                <a:latin typeface="Calibri"/>
              </a:rPr>
              <a:t>",</a:t>
            </a:r>
          </a:p>
          <a:p>
            <a:r>
              <a:rPr lang="en-US" dirty="0" smtClean="0">
                <a:solidFill>
                  <a:srgbClr val="444949"/>
                </a:solidFill>
                <a:latin typeface="Calibri"/>
              </a:rPr>
              <a:t>"</a:t>
            </a:r>
            <a:r>
              <a:rPr lang="en-US" dirty="0" err="1" smtClean="0">
                <a:solidFill>
                  <a:srgbClr val="444949"/>
                </a:solidFill>
                <a:latin typeface="Calibri"/>
              </a:rPr>
              <a:t>organizations:DescribeOrganization</a:t>
            </a:r>
            <a:r>
              <a:rPr lang="en-US" dirty="0" smtClean="0">
                <a:solidFill>
                  <a:srgbClr val="444949"/>
                </a:solidFill>
                <a:latin typeface="Calibri"/>
              </a:rPr>
              <a:t>”,</a:t>
            </a:r>
          </a:p>
          <a:p>
            <a:r>
              <a:rPr lang="en-US" dirty="0" smtClean="0">
                <a:solidFill>
                  <a:srgbClr val="444949"/>
                </a:solidFill>
                <a:latin typeface="Calibri"/>
              </a:rPr>
              <a:t>"</a:t>
            </a:r>
            <a:r>
              <a:rPr lang="en-US" dirty="0" err="1" smtClean="0">
                <a:solidFill>
                  <a:srgbClr val="444949"/>
                </a:solidFill>
                <a:latin typeface="Calibri"/>
              </a:rPr>
              <a:t>account:ListRegions</a:t>
            </a:r>
            <a:r>
              <a:rPr lang="en-US" dirty="0" smtClean="0">
                <a:solidFill>
                  <a:srgbClr val="444949"/>
                </a:solidFill>
                <a:latin typeface="Calibri"/>
              </a:rPr>
              <a:t>"</a:t>
            </a:r>
          </a:p>
          <a:p>
            <a:r>
              <a:rPr lang="en-US" dirty="0" smtClean="0">
                <a:solidFill>
                  <a:srgbClr val="444949"/>
                </a:solidFill>
                <a:latin typeface="Calibri"/>
              </a:rPr>
              <a:t>],</a:t>
            </a:r>
          </a:p>
          <a:p>
            <a:r>
              <a:rPr lang="en-US" dirty="0" smtClean="0">
                <a:solidFill>
                  <a:srgbClr val="444949"/>
                </a:solidFill>
                <a:latin typeface="Calibri"/>
              </a:rPr>
              <a:t>"Resource": "*"</a:t>
            </a:r>
          </a:p>
          <a:p>
            <a:r>
              <a:rPr lang="en-US" dirty="0" smtClean="0">
                <a:solidFill>
                  <a:srgbClr val="444949"/>
                </a:solidFill>
                <a:latin typeface="Calibri"/>
              </a:rPr>
              <a:t>}</a:t>
            </a:r>
          </a:p>
          <a:p>
            <a:r>
              <a:rPr lang="en-US" dirty="0" smtClean="0">
                <a:solidFill>
                  <a:srgbClr val="444949"/>
                </a:solidFill>
                <a:latin typeface="Calibri"/>
              </a:rPr>
              <a:t>]</a:t>
            </a:r>
          </a:p>
          <a:p>
            <a:r>
              <a:rPr lang="en-US" dirty="0" smtClean="0">
                <a:solidFill>
                  <a:srgbClr val="444949"/>
                </a:solidFill>
                <a:latin typeface="Calibri"/>
              </a:rPr>
              <a:t>}</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Blocking an IP address – </a:t>
            </a:r>
            <a:br>
              <a:rPr lang="en-IN" sz="3200" dirty="0" smtClean="0">
                <a:solidFill>
                  <a:srgbClr val="444949"/>
                </a:solidFill>
                <a:latin typeface="GillSans-Light"/>
              </a:rPr>
            </a:br>
            <a:r>
              <a:rPr lang="en-IN" sz="3200" dirty="0" smtClean="0">
                <a:solidFill>
                  <a:srgbClr val="444949"/>
                </a:solidFill>
                <a:latin typeface="GillSans-Light"/>
              </a:rPr>
              <a:t>with an ALB</a:t>
            </a:r>
            <a:endParaRPr lang="en-IN" sz="3600" dirty="0"/>
          </a:p>
        </p:txBody>
      </p:sp>
      <p:pic>
        <p:nvPicPr>
          <p:cNvPr id="17410" name="Picture 2"/>
          <p:cNvPicPr>
            <a:picLocks noGrp="1" noChangeAspect="1" noChangeArrowheads="1"/>
          </p:cNvPicPr>
          <p:nvPr>
            <p:ph idx="1"/>
          </p:nvPr>
        </p:nvPicPr>
        <p:blipFill>
          <a:blip r:embed="rId2"/>
          <a:srcRect/>
          <a:stretch>
            <a:fillRect/>
          </a:stretch>
        </p:blipFill>
        <p:spPr bwMode="auto">
          <a:xfrm>
            <a:off x="457200" y="1676400"/>
            <a:ext cx="8061540" cy="48006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04800"/>
            <a:ext cx="8229600" cy="1143000"/>
          </a:xfrm>
        </p:spPr>
        <p:txBody>
          <a:bodyPr>
            <a:normAutofit/>
          </a:bodyPr>
          <a:lstStyle/>
          <a:p>
            <a:r>
              <a:rPr lang="en-IN" sz="3200" dirty="0" smtClean="0">
                <a:solidFill>
                  <a:srgbClr val="444949"/>
                </a:solidFill>
                <a:latin typeface="GillSans-Light"/>
              </a:rPr>
              <a:t>Blocking an IP address – </a:t>
            </a:r>
            <a:br>
              <a:rPr lang="en-IN" sz="3200" dirty="0" smtClean="0">
                <a:solidFill>
                  <a:srgbClr val="444949"/>
                </a:solidFill>
                <a:latin typeface="GillSans-Light"/>
              </a:rPr>
            </a:br>
            <a:r>
              <a:rPr lang="en-IN" sz="3200" dirty="0" smtClean="0">
                <a:solidFill>
                  <a:srgbClr val="444949"/>
                </a:solidFill>
                <a:latin typeface="GillSans-Light"/>
              </a:rPr>
              <a:t>with an NLB</a:t>
            </a:r>
            <a:endParaRPr lang="en-IN" sz="3600" dirty="0"/>
          </a:p>
        </p:txBody>
      </p:sp>
      <p:pic>
        <p:nvPicPr>
          <p:cNvPr id="18434" name="Picture 2"/>
          <p:cNvPicPr>
            <a:picLocks noGrp="1" noChangeAspect="1" noChangeArrowheads="1"/>
          </p:cNvPicPr>
          <p:nvPr>
            <p:ph idx="1"/>
          </p:nvPr>
        </p:nvPicPr>
        <p:blipFill>
          <a:blip r:embed="rId2"/>
          <a:srcRect/>
          <a:stretch>
            <a:fillRect/>
          </a:stretch>
        </p:blipFill>
        <p:spPr bwMode="auto">
          <a:xfrm>
            <a:off x="457200" y="1600200"/>
            <a:ext cx="8462499" cy="49530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dirty="0" smtClean="0">
                <a:solidFill>
                  <a:srgbClr val="444949"/>
                </a:solidFill>
                <a:latin typeface="GillSans-Light"/>
              </a:rPr>
              <a:t>Blocking an IP address –</a:t>
            </a:r>
            <a:br>
              <a:rPr lang="en-IN" sz="2800" dirty="0" smtClean="0">
                <a:solidFill>
                  <a:srgbClr val="444949"/>
                </a:solidFill>
                <a:latin typeface="GillSans-Light"/>
              </a:rPr>
            </a:br>
            <a:r>
              <a:rPr lang="en-IN" sz="2800" dirty="0" smtClean="0">
                <a:solidFill>
                  <a:srgbClr val="444949"/>
                </a:solidFill>
                <a:latin typeface="GillSans-Light"/>
              </a:rPr>
              <a:t> ALB + WAF</a:t>
            </a:r>
            <a:endParaRPr lang="en-IN" dirty="0"/>
          </a:p>
        </p:txBody>
      </p:sp>
      <p:pic>
        <p:nvPicPr>
          <p:cNvPr id="19458" name="Picture 2"/>
          <p:cNvPicPr>
            <a:picLocks noGrp="1" noChangeAspect="1" noChangeArrowheads="1"/>
          </p:cNvPicPr>
          <p:nvPr>
            <p:ph idx="1"/>
          </p:nvPr>
        </p:nvPicPr>
        <p:blipFill>
          <a:blip r:embed="rId2"/>
          <a:srcRect/>
          <a:stretch>
            <a:fillRect/>
          </a:stretch>
        </p:blipFill>
        <p:spPr bwMode="auto">
          <a:xfrm>
            <a:off x="381000" y="1219200"/>
            <a:ext cx="8448799" cy="4876800"/>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04800"/>
            <a:ext cx="8229600" cy="1143000"/>
          </a:xfrm>
        </p:spPr>
        <p:txBody>
          <a:bodyPr>
            <a:noAutofit/>
          </a:bodyPr>
          <a:lstStyle/>
          <a:p>
            <a:r>
              <a:rPr lang="en-IN" sz="3200" dirty="0" smtClean="0">
                <a:solidFill>
                  <a:srgbClr val="444949"/>
                </a:solidFill>
                <a:latin typeface="GillSans-Light"/>
              </a:rPr>
              <a:t>Blocking an IP address – </a:t>
            </a:r>
            <a:br>
              <a:rPr lang="en-IN" sz="3200" dirty="0" smtClean="0">
                <a:solidFill>
                  <a:srgbClr val="444949"/>
                </a:solidFill>
                <a:latin typeface="GillSans-Light"/>
              </a:rPr>
            </a:br>
            <a:r>
              <a:rPr lang="en-IN" sz="3200" dirty="0" smtClean="0">
                <a:solidFill>
                  <a:srgbClr val="444949"/>
                </a:solidFill>
                <a:latin typeface="GillSans-Light"/>
              </a:rPr>
              <a:t>ALB, </a:t>
            </a:r>
            <a:r>
              <a:rPr lang="en-IN" sz="3200" dirty="0" err="1" smtClean="0">
                <a:solidFill>
                  <a:srgbClr val="444949"/>
                </a:solidFill>
                <a:latin typeface="GillSans-Light"/>
              </a:rPr>
              <a:t>CloudFront</a:t>
            </a:r>
            <a:r>
              <a:rPr lang="en-IN" sz="3200" dirty="0" smtClean="0">
                <a:solidFill>
                  <a:srgbClr val="444949"/>
                </a:solidFill>
                <a:latin typeface="GillSans-Light"/>
              </a:rPr>
              <a:t> WAF</a:t>
            </a:r>
            <a:endParaRPr lang="en-IN" sz="3600" dirty="0"/>
          </a:p>
        </p:txBody>
      </p:sp>
      <p:pic>
        <p:nvPicPr>
          <p:cNvPr id="20482" name="Picture 2"/>
          <p:cNvPicPr>
            <a:picLocks noGrp="1" noChangeAspect="1" noChangeArrowheads="1"/>
          </p:cNvPicPr>
          <p:nvPr>
            <p:ph idx="1"/>
          </p:nvPr>
        </p:nvPicPr>
        <p:blipFill>
          <a:blip r:embed="rId2"/>
          <a:srcRect/>
          <a:stretch>
            <a:fillRect/>
          </a:stretch>
        </p:blipFill>
        <p:spPr bwMode="auto">
          <a:xfrm>
            <a:off x="228600" y="1371600"/>
            <a:ext cx="8686800" cy="480060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Only for EC2 instances (started from an AMI)</a:t>
            </a:r>
          </a:p>
          <a:p>
            <a:pPr>
              <a:buNone/>
            </a:pPr>
            <a:r>
              <a:rPr lang="en-IN" sz="2400" dirty="0" smtClean="0">
                <a:solidFill>
                  <a:srgbClr val="444949"/>
                </a:solidFill>
                <a:latin typeface="ArialMT"/>
              </a:rPr>
              <a:t>• </a:t>
            </a:r>
            <a:r>
              <a:rPr lang="en-IN" sz="2400" dirty="0" smtClean="0">
                <a:solidFill>
                  <a:srgbClr val="444949"/>
                </a:solidFill>
                <a:latin typeface="GillSans-Light"/>
              </a:rPr>
              <a:t>Analyze the running OS against known vulnerabilities</a:t>
            </a:r>
          </a:p>
          <a:p>
            <a:pPr>
              <a:buNone/>
            </a:pPr>
            <a:r>
              <a:rPr lang="en-IN" sz="2400" dirty="0" smtClean="0">
                <a:solidFill>
                  <a:srgbClr val="444949"/>
                </a:solidFill>
                <a:latin typeface="ArialMT"/>
              </a:rPr>
              <a:t>• </a:t>
            </a:r>
            <a:r>
              <a:rPr lang="en-IN" sz="2400" dirty="0" smtClean="0">
                <a:solidFill>
                  <a:srgbClr val="444949"/>
                </a:solidFill>
                <a:latin typeface="GillSans-Light"/>
              </a:rPr>
              <a:t>Analyze against unintended network accessibility</a:t>
            </a:r>
          </a:p>
          <a:p>
            <a:pPr>
              <a:buNone/>
            </a:pPr>
            <a:r>
              <a:rPr lang="en-IN" sz="2400" dirty="0" smtClean="0">
                <a:solidFill>
                  <a:srgbClr val="444949"/>
                </a:solidFill>
                <a:latin typeface="ArialMT"/>
              </a:rPr>
              <a:t>• </a:t>
            </a:r>
            <a:r>
              <a:rPr lang="en-IN" sz="2000" b="1" dirty="0" smtClean="0">
                <a:solidFill>
                  <a:srgbClr val="444949"/>
                </a:solidFill>
                <a:latin typeface="GillSans-Light"/>
              </a:rPr>
              <a:t>AWS Inspector Agent must be installed on OS in EC2 instances</a:t>
            </a:r>
            <a:endParaRPr lang="en-IN" sz="2400" b="1"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Define template (rules package, duration, attributes, SNS topics)</a:t>
            </a:r>
          </a:p>
          <a:p>
            <a:pPr>
              <a:buNone/>
            </a:pPr>
            <a:r>
              <a:rPr lang="en-IN" sz="2400" dirty="0" smtClean="0">
                <a:solidFill>
                  <a:srgbClr val="444949"/>
                </a:solidFill>
                <a:latin typeface="ArialMT"/>
              </a:rPr>
              <a:t>• </a:t>
            </a:r>
            <a:r>
              <a:rPr lang="en-IN" sz="2400" dirty="0" smtClean="0">
                <a:solidFill>
                  <a:srgbClr val="444949"/>
                </a:solidFill>
                <a:latin typeface="GillSans-Light"/>
              </a:rPr>
              <a:t>No own custom rules possible – only use AWS managed rules</a:t>
            </a:r>
          </a:p>
          <a:p>
            <a:pPr>
              <a:buNone/>
            </a:pPr>
            <a:r>
              <a:rPr lang="en-IN" sz="2400" dirty="0" smtClean="0">
                <a:solidFill>
                  <a:srgbClr val="444949"/>
                </a:solidFill>
                <a:latin typeface="ArialMT"/>
              </a:rPr>
              <a:t>• </a:t>
            </a:r>
            <a:r>
              <a:rPr lang="en-IN" sz="2400" dirty="0" smtClean="0">
                <a:solidFill>
                  <a:srgbClr val="444949"/>
                </a:solidFill>
                <a:latin typeface="GillSans-Light"/>
              </a:rPr>
              <a:t>After the assessment, you get a report with a list of vulnerabilities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Inspector</a:t>
            </a:r>
            <a:endParaRPr lang="en-IN"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Helps with auditing and recording compliance of your AWS resources</a:t>
            </a:r>
          </a:p>
          <a:p>
            <a:pPr>
              <a:buNone/>
            </a:pPr>
            <a:r>
              <a:rPr lang="en-IN" sz="2400" dirty="0" smtClean="0">
                <a:solidFill>
                  <a:srgbClr val="444949"/>
                </a:solidFill>
                <a:latin typeface="ArialMT"/>
              </a:rPr>
              <a:t>• </a:t>
            </a:r>
            <a:r>
              <a:rPr lang="en-IN" sz="2400" dirty="0" smtClean="0">
                <a:solidFill>
                  <a:srgbClr val="444949"/>
                </a:solidFill>
                <a:latin typeface="GillSans-Light"/>
              </a:rPr>
              <a:t>Helps record configurations and changes over time</a:t>
            </a:r>
          </a:p>
          <a:p>
            <a:pPr>
              <a:buNone/>
            </a:pPr>
            <a:r>
              <a:rPr lang="en-IN" sz="2400" dirty="0" smtClean="0">
                <a:solidFill>
                  <a:srgbClr val="444949"/>
                </a:solidFill>
                <a:latin typeface="ArialMT"/>
              </a:rPr>
              <a:t>• </a:t>
            </a:r>
            <a:r>
              <a:rPr lang="en-IN" sz="2400" dirty="0" smtClean="0">
                <a:solidFill>
                  <a:srgbClr val="444949"/>
                </a:solidFill>
                <a:latin typeface="GillSans-Light"/>
              </a:rPr>
              <a:t>AWS </a:t>
            </a:r>
            <a:r>
              <a:rPr lang="en-IN" sz="2400" dirty="0" err="1" smtClean="0">
                <a:solidFill>
                  <a:srgbClr val="444949"/>
                </a:solidFill>
                <a:latin typeface="GillSans-Light"/>
              </a:rPr>
              <a:t>Config</a:t>
            </a:r>
            <a:r>
              <a:rPr lang="en-IN" sz="2400" dirty="0" smtClean="0">
                <a:solidFill>
                  <a:srgbClr val="444949"/>
                </a:solidFill>
                <a:latin typeface="GillSans-Light"/>
              </a:rPr>
              <a:t> Rules does not prevent actions from happening (no deny)</a:t>
            </a:r>
          </a:p>
          <a:p>
            <a:pPr>
              <a:buNone/>
            </a:pPr>
            <a:r>
              <a:rPr lang="en-IN" sz="2400" dirty="0" smtClean="0">
                <a:solidFill>
                  <a:srgbClr val="444949"/>
                </a:solidFill>
                <a:latin typeface="ArialMT"/>
              </a:rPr>
              <a:t>• </a:t>
            </a:r>
            <a:r>
              <a:rPr lang="en-IN" sz="2400" dirty="0" smtClean="0">
                <a:solidFill>
                  <a:srgbClr val="444949"/>
                </a:solidFill>
                <a:latin typeface="GillSans-Light"/>
              </a:rPr>
              <a:t>Questions that can be solved by AWS </a:t>
            </a:r>
            <a:r>
              <a:rPr lang="en-IN" sz="2400" dirty="0" err="1" smtClean="0">
                <a:solidFill>
                  <a:srgbClr val="444949"/>
                </a:solidFill>
                <a:latin typeface="GillSans-Light"/>
              </a:rPr>
              <a:t>Config</a:t>
            </a:r>
            <a:r>
              <a:rPr lang="en-IN" sz="2400" dirty="0" smtClean="0">
                <a:solidFill>
                  <a:srgbClr val="444949"/>
                </a:solidFill>
                <a:latin typeface="GillSans-Light"/>
              </a:rPr>
              <a:t>:</a:t>
            </a:r>
          </a:p>
          <a:p>
            <a:pPr lvl="1">
              <a:buNone/>
            </a:pPr>
            <a:r>
              <a:rPr lang="en-IN" sz="1600" dirty="0" smtClean="0">
                <a:solidFill>
                  <a:srgbClr val="444949"/>
                </a:solidFill>
                <a:latin typeface="ArialMT"/>
              </a:rPr>
              <a:t>• </a:t>
            </a:r>
            <a:r>
              <a:rPr lang="en-IN" sz="1600" dirty="0" smtClean="0">
                <a:solidFill>
                  <a:srgbClr val="444949"/>
                </a:solidFill>
                <a:latin typeface="GillSans-Light"/>
              </a:rPr>
              <a:t>Is there unrestricted SSH access to my security groups?</a:t>
            </a:r>
          </a:p>
          <a:p>
            <a:pPr lvl="1">
              <a:buNone/>
            </a:pPr>
            <a:r>
              <a:rPr lang="en-IN" sz="1600" dirty="0" smtClean="0">
                <a:solidFill>
                  <a:srgbClr val="444949"/>
                </a:solidFill>
                <a:latin typeface="ArialMT"/>
              </a:rPr>
              <a:t>• </a:t>
            </a:r>
            <a:r>
              <a:rPr lang="en-IN" sz="1600" dirty="0" smtClean="0">
                <a:solidFill>
                  <a:srgbClr val="444949"/>
                </a:solidFill>
                <a:latin typeface="GillSans-Light"/>
              </a:rPr>
              <a:t>Do my buckets have any public access?</a:t>
            </a:r>
          </a:p>
          <a:p>
            <a:pPr lvl="1">
              <a:buNone/>
            </a:pPr>
            <a:r>
              <a:rPr lang="en-IN" sz="1600" dirty="0" smtClean="0">
                <a:solidFill>
                  <a:srgbClr val="444949"/>
                </a:solidFill>
                <a:latin typeface="ArialMT"/>
              </a:rPr>
              <a:t>• </a:t>
            </a:r>
            <a:r>
              <a:rPr lang="en-IN" sz="1600" dirty="0" smtClean="0">
                <a:solidFill>
                  <a:srgbClr val="444949"/>
                </a:solidFill>
                <a:latin typeface="GillSans-Light"/>
              </a:rPr>
              <a:t>How has my ALB configuration changed over time?</a:t>
            </a:r>
          </a:p>
          <a:p>
            <a:pPr>
              <a:buNone/>
            </a:pPr>
            <a:r>
              <a:rPr lang="en-IN" sz="2400" dirty="0" smtClean="0">
                <a:solidFill>
                  <a:srgbClr val="444949"/>
                </a:solidFill>
                <a:latin typeface="ArialMT"/>
              </a:rPr>
              <a:t>• </a:t>
            </a:r>
            <a:r>
              <a:rPr lang="en-IN" sz="2400" dirty="0" smtClean="0">
                <a:solidFill>
                  <a:srgbClr val="444949"/>
                </a:solidFill>
                <a:latin typeface="GillSans-Light"/>
              </a:rPr>
              <a:t>You can receive alerts (SNS notifications) for any changes</a:t>
            </a:r>
          </a:p>
          <a:p>
            <a:pPr>
              <a:buNone/>
            </a:pPr>
            <a:r>
              <a:rPr lang="en-IN" sz="2400" dirty="0" smtClean="0">
                <a:solidFill>
                  <a:srgbClr val="444949"/>
                </a:solidFill>
                <a:latin typeface="ArialMT"/>
              </a:rPr>
              <a:t>• </a:t>
            </a:r>
            <a:r>
              <a:rPr lang="en-IN" sz="2400" dirty="0" smtClean="0">
                <a:solidFill>
                  <a:srgbClr val="444949"/>
                </a:solidFill>
                <a:latin typeface="GillSans-Light"/>
              </a:rPr>
              <a:t>AWS </a:t>
            </a:r>
            <a:r>
              <a:rPr lang="en-IN" sz="2400" dirty="0" err="1" smtClean="0">
                <a:solidFill>
                  <a:srgbClr val="444949"/>
                </a:solidFill>
                <a:latin typeface="GillSans-Light"/>
              </a:rPr>
              <a:t>Config</a:t>
            </a:r>
            <a:r>
              <a:rPr lang="en-IN" sz="2400" dirty="0" smtClean="0">
                <a:solidFill>
                  <a:srgbClr val="444949"/>
                </a:solidFill>
                <a:latin typeface="GillSans-Light"/>
              </a:rPr>
              <a:t> is a per-region service</a:t>
            </a:r>
          </a:p>
          <a:p>
            <a:pPr>
              <a:buNone/>
            </a:pPr>
            <a:r>
              <a:rPr lang="en-IN" sz="2400" dirty="0" smtClean="0">
                <a:solidFill>
                  <a:srgbClr val="444949"/>
                </a:solidFill>
                <a:latin typeface="ArialMT"/>
              </a:rPr>
              <a:t>• </a:t>
            </a:r>
            <a:r>
              <a:rPr lang="en-IN" sz="2400" dirty="0" smtClean="0">
                <a:solidFill>
                  <a:srgbClr val="444949"/>
                </a:solidFill>
                <a:latin typeface="GillSans-Light"/>
              </a:rPr>
              <a:t>Can be aggregated across regions and accounts</a:t>
            </a:r>
            <a:endParaRPr lang="en-IN" dirty="0"/>
          </a:p>
        </p:txBody>
      </p:sp>
      <p:sp>
        <p:nvSpPr>
          <p:cNvPr id="3" name="Title 2"/>
          <p:cNvSpPr>
            <a:spLocks noGrp="1"/>
          </p:cNvSpPr>
          <p:nvPr>
            <p:ph type="title"/>
          </p:nvPr>
        </p:nvSpPr>
        <p:spPr>
          <a:xfrm>
            <a:off x="457200" y="304800"/>
            <a:ext cx="8229600" cy="1143000"/>
          </a:xfrm>
        </p:spPr>
        <p:txBody>
          <a:bodyPr/>
          <a:lstStyle/>
          <a:p>
            <a:r>
              <a:rPr lang="en-IN" sz="4000" dirty="0" smtClean="0">
                <a:solidFill>
                  <a:srgbClr val="444949"/>
                </a:solidFill>
                <a:latin typeface="GillSans-Light"/>
              </a:rPr>
              <a:t>AWS </a:t>
            </a:r>
            <a:r>
              <a:rPr lang="en-IN" sz="4000" dirty="0" err="1" smtClean="0">
                <a:solidFill>
                  <a:srgbClr val="444949"/>
                </a:solidFill>
                <a:latin typeface="GillSans-Light"/>
              </a:rPr>
              <a:t>Config</a:t>
            </a:r>
            <a:endParaRPr lang="en-I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View compliance of a resource over time</a:t>
            </a: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View configuration of a resource over time</a:t>
            </a: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View </a:t>
            </a:r>
            <a:r>
              <a:rPr lang="en-IN" sz="2400" dirty="0" err="1" smtClean="0">
                <a:solidFill>
                  <a:srgbClr val="444949"/>
                </a:solidFill>
                <a:latin typeface="GillSans-Light"/>
              </a:rPr>
              <a:t>CloudTrail</a:t>
            </a:r>
            <a:r>
              <a:rPr lang="en-IN" sz="2400" dirty="0" smtClean="0">
                <a:solidFill>
                  <a:srgbClr val="444949"/>
                </a:solidFill>
                <a:latin typeface="GillSans-Light"/>
              </a:rPr>
              <a:t> API calls if enabled</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a:t>
            </a:r>
            <a:r>
              <a:rPr lang="en-IN" sz="4000" dirty="0" err="1" smtClean="0">
                <a:solidFill>
                  <a:srgbClr val="444949"/>
                </a:solidFill>
                <a:latin typeface="GillSans-Light"/>
              </a:rPr>
              <a:t>Config</a:t>
            </a:r>
            <a:r>
              <a:rPr lang="en-IN" sz="4000" dirty="0" smtClean="0">
                <a:solidFill>
                  <a:srgbClr val="444949"/>
                </a:solidFill>
                <a:latin typeface="GillSans-Light"/>
              </a:rPr>
              <a:t> Resource</a:t>
            </a:r>
            <a:endParaRPr lang="en-IN" dirty="0"/>
          </a:p>
        </p:txBody>
      </p:sp>
      <p:pic>
        <p:nvPicPr>
          <p:cNvPr id="21507" name="Picture 3"/>
          <p:cNvPicPr>
            <a:picLocks noChangeAspect="1" noChangeArrowheads="1"/>
          </p:cNvPicPr>
          <p:nvPr/>
        </p:nvPicPr>
        <p:blipFill>
          <a:blip r:embed="rId2" cstate="print"/>
          <a:srcRect/>
          <a:stretch>
            <a:fillRect/>
          </a:stretch>
        </p:blipFill>
        <p:spPr bwMode="auto">
          <a:xfrm>
            <a:off x="914400" y="2057400"/>
            <a:ext cx="6477000" cy="1219200"/>
          </a:xfrm>
          <a:prstGeom prst="rect">
            <a:avLst/>
          </a:prstGeom>
          <a:noFill/>
          <a:ln w="9525">
            <a:noFill/>
            <a:miter lim="800000"/>
            <a:headEnd/>
            <a:tailEnd/>
          </a:ln>
          <a:effectLst/>
        </p:spPr>
      </p:pic>
      <p:pic>
        <p:nvPicPr>
          <p:cNvPr id="21508" name="Picture 4"/>
          <p:cNvPicPr>
            <a:picLocks noChangeAspect="1" noChangeArrowheads="1"/>
          </p:cNvPicPr>
          <p:nvPr/>
        </p:nvPicPr>
        <p:blipFill>
          <a:blip r:embed="rId3" cstate="print"/>
          <a:srcRect/>
          <a:stretch>
            <a:fillRect/>
          </a:stretch>
        </p:blipFill>
        <p:spPr bwMode="auto">
          <a:xfrm>
            <a:off x="685800" y="3810000"/>
            <a:ext cx="6915150" cy="1319213"/>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Can use AWS managed </a:t>
            </a:r>
            <a:r>
              <a:rPr lang="en-IN" sz="3200" dirty="0" err="1" smtClean="0">
                <a:solidFill>
                  <a:srgbClr val="444949"/>
                </a:solidFill>
                <a:latin typeface="GillSans-Light"/>
              </a:rPr>
              <a:t>config</a:t>
            </a:r>
            <a:r>
              <a:rPr lang="en-IN" sz="3200" dirty="0" smtClean="0">
                <a:solidFill>
                  <a:srgbClr val="444949"/>
                </a:solidFill>
                <a:latin typeface="GillSans-Light"/>
              </a:rPr>
              <a:t> rules (over 75)</a:t>
            </a:r>
          </a:p>
          <a:p>
            <a:pPr>
              <a:buNone/>
            </a:pPr>
            <a:r>
              <a:rPr lang="en-IN" sz="3200" dirty="0" smtClean="0">
                <a:solidFill>
                  <a:srgbClr val="444949"/>
                </a:solidFill>
                <a:latin typeface="ArialMT"/>
              </a:rPr>
              <a:t>• </a:t>
            </a:r>
            <a:r>
              <a:rPr lang="en-IN" sz="3200" dirty="0" smtClean="0">
                <a:solidFill>
                  <a:srgbClr val="444949"/>
                </a:solidFill>
                <a:latin typeface="GillSans-Light"/>
              </a:rPr>
              <a:t>Can make custom </a:t>
            </a:r>
            <a:r>
              <a:rPr lang="en-IN" sz="3200" dirty="0" err="1" smtClean="0">
                <a:solidFill>
                  <a:srgbClr val="444949"/>
                </a:solidFill>
                <a:latin typeface="GillSans-Light"/>
              </a:rPr>
              <a:t>config</a:t>
            </a:r>
            <a:r>
              <a:rPr lang="en-IN" sz="3200" dirty="0" smtClean="0">
                <a:solidFill>
                  <a:srgbClr val="444949"/>
                </a:solidFill>
                <a:latin typeface="GillSans-Light"/>
              </a:rPr>
              <a:t> rules (must be defined in AWS Lambda)</a:t>
            </a:r>
          </a:p>
          <a:p>
            <a:pPr lvl="1">
              <a:buNone/>
            </a:pPr>
            <a:r>
              <a:rPr lang="en-IN" sz="2400" dirty="0" smtClean="0">
                <a:solidFill>
                  <a:srgbClr val="444949"/>
                </a:solidFill>
                <a:latin typeface="ArialMT"/>
              </a:rPr>
              <a:t>• </a:t>
            </a:r>
            <a:r>
              <a:rPr lang="en-IN" sz="2400" dirty="0" smtClean="0">
                <a:solidFill>
                  <a:srgbClr val="444949"/>
                </a:solidFill>
                <a:latin typeface="GillSans-Light"/>
              </a:rPr>
              <a:t>Evaluate if each EBS disk is of type gp2</a:t>
            </a:r>
          </a:p>
          <a:p>
            <a:pPr lvl="1">
              <a:buNone/>
            </a:pPr>
            <a:r>
              <a:rPr lang="en-IN" sz="2400" dirty="0" smtClean="0">
                <a:solidFill>
                  <a:srgbClr val="444949"/>
                </a:solidFill>
                <a:latin typeface="ArialMT"/>
              </a:rPr>
              <a:t>• </a:t>
            </a:r>
            <a:r>
              <a:rPr lang="en-IN" sz="2400" dirty="0" smtClean="0">
                <a:solidFill>
                  <a:srgbClr val="444949"/>
                </a:solidFill>
                <a:latin typeface="GillSans-Light"/>
              </a:rPr>
              <a:t>Evaluate if each EC2 instance is t2.micro</a:t>
            </a:r>
          </a:p>
          <a:p>
            <a:pPr>
              <a:buNone/>
            </a:pPr>
            <a:r>
              <a:rPr lang="en-IN" sz="3200" dirty="0" smtClean="0">
                <a:solidFill>
                  <a:srgbClr val="444949"/>
                </a:solidFill>
                <a:latin typeface="ArialMT"/>
              </a:rPr>
              <a:t>• </a:t>
            </a:r>
            <a:r>
              <a:rPr lang="en-IN" sz="3200" dirty="0" smtClean="0">
                <a:solidFill>
                  <a:srgbClr val="444949"/>
                </a:solidFill>
                <a:latin typeface="GillSans-Light"/>
              </a:rPr>
              <a:t>Rules can be evaluated / triggered:</a:t>
            </a:r>
          </a:p>
          <a:p>
            <a:pPr lvl="2">
              <a:buNone/>
            </a:pPr>
            <a:r>
              <a:rPr lang="en-IN" sz="2200" dirty="0" smtClean="0">
                <a:solidFill>
                  <a:srgbClr val="444949"/>
                </a:solidFill>
                <a:latin typeface="ArialMT"/>
              </a:rPr>
              <a:t>• </a:t>
            </a:r>
            <a:r>
              <a:rPr lang="en-IN" sz="2200" dirty="0" smtClean="0">
                <a:solidFill>
                  <a:srgbClr val="444949"/>
                </a:solidFill>
                <a:latin typeface="GillSans-Light"/>
              </a:rPr>
              <a:t>For each </a:t>
            </a:r>
            <a:r>
              <a:rPr lang="en-IN" sz="2200" dirty="0" err="1" smtClean="0">
                <a:solidFill>
                  <a:srgbClr val="444949"/>
                </a:solidFill>
                <a:latin typeface="GillSans-Light"/>
              </a:rPr>
              <a:t>config</a:t>
            </a:r>
            <a:r>
              <a:rPr lang="en-IN" sz="2200" dirty="0" smtClean="0">
                <a:solidFill>
                  <a:srgbClr val="444949"/>
                </a:solidFill>
                <a:latin typeface="GillSans-Light"/>
              </a:rPr>
              <a:t> change</a:t>
            </a:r>
          </a:p>
          <a:p>
            <a:pPr lvl="2">
              <a:buNone/>
            </a:pPr>
            <a:r>
              <a:rPr lang="en-IN" sz="2200" dirty="0" smtClean="0">
                <a:solidFill>
                  <a:srgbClr val="444949"/>
                </a:solidFill>
                <a:latin typeface="ArialMT"/>
              </a:rPr>
              <a:t>• </a:t>
            </a:r>
            <a:r>
              <a:rPr lang="en-IN" sz="2200" dirty="0" smtClean="0">
                <a:solidFill>
                  <a:srgbClr val="444949"/>
                </a:solidFill>
                <a:latin typeface="GillSans-Light"/>
              </a:rPr>
              <a:t>And / or: at regular time intervals</a:t>
            </a:r>
          </a:p>
          <a:p>
            <a:pPr lvl="2">
              <a:buNone/>
            </a:pPr>
            <a:r>
              <a:rPr lang="en-IN" sz="2200" dirty="0" smtClean="0">
                <a:solidFill>
                  <a:srgbClr val="444949"/>
                </a:solidFill>
                <a:latin typeface="ArialMT"/>
              </a:rPr>
              <a:t>• </a:t>
            </a:r>
            <a:r>
              <a:rPr lang="en-IN" sz="2200" dirty="0" smtClean="0">
                <a:solidFill>
                  <a:srgbClr val="444949"/>
                </a:solidFill>
                <a:latin typeface="GillSans-Light"/>
              </a:rPr>
              <a:t>Can trigger </a:t>
            </a:r>
            <a:r>
              <a:rPr lang="en-IN" sz="2200" dirty="0" err="1" smtClean="0">
                <a:solidFill>
                  <a:srgbClr val="444949"/>
                </a:solidFill>
                <a:latin typeface="GillSans-Light"/>
              </a:rPr>
              <a:t>CloudWatch</a:t>
            </a:r>
            <a:r>
              <a:rPr lang="en-IN" sz="2200" dirty="0" smtClean="0">
                <a:solidFill>
                  <a:srgbClr val="444949"/>
                </a:solidFill>
                <a:latin typeface="GillSans-Light"/>
              </a:rPr>
              <a:t> Events if the rule is non-compliant (and chain with Lambda)</a:t>
            </a:r>
          </a:p>
          <a:p>
            <a:pPr>
              <a:buNone/>
            </a:pPr>
            <a:r>
              <a:rPr lang="en-IN" sz="3200" dirty="0" smtClean="0">
                <a:solidFill>
                  <a:srgbClr val="444949"/>
                </a:solidFill>
                <a:latin typeface="ArialMT"/>
              </a:rPr>
              <a:t>• </a:t>
            </a:r>
            <a:r>
              <a:rPr lang="en-IN" sz="3200" dirty="0" smtClean="0">
                <a:solidFill>
                  <a:srgbClr val="444949"/>
                </a:solidFill>
                <a:latin typeface="GillSans-Light"/>
              </a:rPr>
              <a:t>Rules can have auto </a:t>
            </a:r>
            <a:r>
              <a:rPr lang="en-IN" sz="3200" dirty="0" err="1" smtClean="0">
                <a:solidFill>
                  <a:srgbClr val="444949"/>
                </a:solidFill>
                <a:latin typeface="GillSans-Light"/>
              </a:rPr>
              <a:t>remediations</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If a resource is not compliant, you can trigger an auto remediation</a:t>
            </a:r>
          </a:p>
          <a:p>
            <a:pPr lvl="1">
              <a:buNone/>
            </a:pPr>
            <a:r>
              <a:rPr lang="en-IN" sz="2400" dirty="0" smtClean="0">
                <a:solidFill>
                  <a:srgbClr val="444949"/>
                </a:solidFill>
                <a:latin typeface="ArialMT"/>
              </a:rPr>
              <a:t>• </a:t>
            </a:r>
            <a:r>
              <a:rPr lang="en-IN" sz="2400" dirty="0" smtClean="0">
                <a:solidFill>
                  <a:srgbClr val="444949"/>
                </a:solidFill>
                <a:latin typeface="GillSans-Light"/>
              </a:rPr>
              <a:t>Define the remediation through SSM Automations</a:t>
            </a:r>
          </a:p>
          <a:p>
            <a:pPr lvl="1">
              <a:buNone/>
            </a:pPr>
            <a:r>
              <a:rPr lang="en-IN" sz="2400" dirty="0" smtClean="0">
                <a:solidFill>
                  <a:srgbClr val="444949"/>
                </a:solidFill>
                <a:latin typeface="ArialMT"/>
              </a:rPr>
              <a:t>• </a:t>
            </a:r>
            <a:r>
              <a:rPr lang="en-IN" sz="2400" dirty="0" smtClean="0">
                <a:solidFill>
                  <a:srgbClr val="444949"/>
                </a:solidFill>
                <a:latin typeface="GillSans-Light"/>
              </a:rPr>
              <a:t>Ex: remediate security group rules, stop instances with non-approved tags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a:t>
            </a:r>
            <a:r>
              <a:rPr lang="en-IN" sz="4000" dirty="0" err="1" smtClean="0">
                <a:solidFill>
                  <a:srgbClr val="444949"/>
                </a:solidFill>
                <a:latin typeface="GillSans-Light"/>
              </a:rPr>
              <a:t>Config</a:t>
            </a:r>
            <a:r>
              <a:rPr lang="en-IN" sz="4000" dirty="0" smtClean="0">
                <a:solidFill>
                  <a:srgbClr val="444949"/>
                </a:solidFill>
                <a:latin typeface="GillSans-Light"/>
              </a:rPr>
              <a:t> Rules</a:t>
            </a:r>
            <a:endParaRPr lang="en-I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Load Balancer Access Logs (ALB, NLB, CLB) =&gt; to S3</a:t>
            </a:r>
          </a:p>
          <a:p>
            <a:pPr lvl="1">
              <a:buNone/>
            </a:pPr>
            <a:r>
              <a:rPr lang="en-IN" sz="2400" dirty="0" smtClean="0">
                <a:solidFill>
                  <a:srgbClr val="444949"/>
                </a:solidFill>
                <a:latin typeface="ArialMT"/>
              </a:rPr>
              <a:t>• </a:t>
            </a:r>
            <a:r>
              <a:rPr lang="en-IN" sz="2400" dirty="0" smtClean="0">
                <a:solidFill>
                  <a:srgbClr val="444949"/>
                </a:solidFill>
                <a:latin typeface="GillSans-Light"/>
              </a:rPr>
              <a:t>Access logs for your Load Balancers</a:t>
            </a:r>
          </a:p>
          <a:p>
            <a:pPr>
              <a:buNone/>
            </a:pPr>
            <a:r>
              <a:rPr lang="en-IN" sz="3200" dirty="0" smtClean="0">
                <a:solidFill>
                  <a:srgbClr val="444949"/>
                </a:solidFill>
                <a:latin typeface="ArialMT"/>
              </a:rPr>
              <a:t>• </a:t>
            </a:r>
            <a:r>
              <a:rPr lang="en-IN" sz="3200" dirty="0" err="1" smtClean="0">
                <a:solidFill>
                  <a:srgbClr val="444949"/>
                </a:solidFill>
                <a:latin typeface="GillSans-Light"/>
              </a:rPr>
              <a:t>CloudTrail</a:t>
            </a:r>
            <a:r>
              <a:rPr lang="en-IN" sz="3200" dirty="0" smtClean="0">
                <a:solidFill>
                  <a:srgbClr val="444949"/>
                </a:solidFill>
                <a:latin typeface="GillSans-Light"/>
              </a:rPr>
              <a:t> Logs =&gt; to S3 and </a:t>
            </a:r>
            <a:r>
              <a:rPr lang="en-IN" sz="3200" dirty="0" err="1" smtClean="0">
                <a:solidFill>
                  <a:srgbClr val="444949"/>
                </a:solidFill>
                <a:latin typeface="GillSans-Light"/>
              </a:rPr>
              <a:t>CloudWatch</a:t>
            </a:r>
            <a:r>
              <a:rPr lang="en-IN" sz="3200" dirty="0" smtClean="0">
                <a:solidFill>
                  <a:srgbClr val="444949"/>
                </a:solidFill>
                <a:latin typeface="GillSans-Light"/>
              </a:rPr>
              <a:t> Logs</a:t>
            </a:r>
          </a:p>
          <a:p>
            <a:pPr lvl="1">
              <a:buNone/>
            </a:pPr>
            <a:r>
              <a:rPr lang="en-IN" sz="2400" dirty="0" smtClean="0">
                <a:solidFill>
                  <a:srgbClr val="444949"/>
                </a:solidFill>
                <a:latin typeface="ArialMT"/>
              </a:rPr>
              <a:t>• </a:t>
            </a:r>
            <a:r>
              <a:rPr lang="en-IN" sz="2400" dirty="0" smtClean="0">
                <a:solidFill>
                  <a:srgbClr val="444949"/>
                </a:solidFill>
                <a:latin typeface="GillSans-Light"/>
              </a:rPr>
              <a:t>Logs for API calls made within your account</a:t>
            </a:r>
          </a:p>
          <a:p>
            <a:pPr>
              <a:buNone/>
            </a:pPr>
            <a:r>
              <a:rPr lang="en-IN" sz="3200" dirty="0" smtClean="0">
                <a:solidFill>
                  <a:srgbClr val="444949"/>
                </a:solidFill>
                <a:latin typeface="ArialMT"/>
              </a:rPr>
              <a:t>• </a:t>
            </a:r>
            <a:r>
              <a:rPr lang="en-IN" sz="3200" dirty="0" smtClean="0">
                <a:solidFill>
                  <a:srgbClr val="444949"/>
                </a:solidFill>
                <a:latin typeface="GillSans-Light"/>
              </a:rPr>
              <a:t>VPC Flow Logs =&gt; to S3 and </a:t>
            </a:r>
            <a:r>
              <a:rPr lang="en-IN" sz="3200" dirty="0" err="1" smtClean="0">
                <a:solidFill>
                  <a:srgbClr val="444949"/>
                </a:solidFill>
                <a:latin typeface="GillSans-Light"/>
              </a:rPr>
              <a:t>CloudWatch</a:t>
            </a:r>
            <a:r>
              <a:rPr lang="en-IN" sz="3200" dirty="0" smtClean="0">
                <a:solidFill>
                  <a:srgbClr val="444949"/>
                </a:solidFill>
                <a:latin typeface="GillSans-Light"/>
              </a:rPr>
              <a:t> Logs</a:t>
            </a:r>
          </a:p>
          <a:p>
            <a:pPr lvl="1">
              <a:buNone/>
            </a:pPr>
            <a:r>
              <a:rPr lang="en-IN" sz="2400" dirty="0" smtClean="0">
                <a:solidFill>
                  <a:srgbClr val="444949"/>
                </a:solidFill>
                <a:latin typeface="ArialMT"/>
              </a:rPr>
              <a:t>• </a:t>
            </a:r>
            <a:r>
              <a:rPr lang="en-IN" sz="2400" dirty="0" smtClean="0">
                <a:solidFill>
                  <a:srgbClr val="444949"/>
                </a:solidFill>
                <a:latin typeface="GillSans-Light"/>
              </a:rPr>
              <a:t>Information about IP traffic going to and from network interfaces in </a:t>
            </a:r>
            <a:r>
              <a:rPr lang="en-IN" sz="2400" dirty="0" err="1" smtClean="0">
                <a:solidFill>
                  <a:srgbClr val="444949"/>
                </a:solidFill>
                <a:latin typeface="GillSans-Light"/>
              </a:rPr>
              <a:t>yourVPC</a:t>
            </a:r>
            <a:endParaRPr lang="en-IN" sz="2400" dirty="0" smtClean="0">
              <a:solidFill>
                <a:srgbClr val="444949"/>
              </a:solidFill>
              <a:latin typeface="GillSans-Light"/>
            </a:endParaRPr>
          </a:p>
          <a:p>
            <a:pPr>
              <a:buNone/>
            </a:pPr>
            <a:r>
              <a:rPr lang="en-IN" sz="3200" dirty="0" smtClean="0">
                <a:solidFill>
                  <a:srgbClr val="444949"/>
                </a:solidFill>
                <a:latin typeface="ArialMT"/>
              </a:rPr>
              <a:t>• </a:t>
            </a:r>
            <a:r>
              <a:rPr lang="en-IN" sz="3200" dirty="0" smtClean="0">
                <a:solidFill>
                  <a:srgbClr val="444949"/>
                </a:solidFill>
                <a:latin typeface="GillSans-Light"/>
              </a:rPr>
              <a:t>Route 53 Access Logs =&gt; to </a:t>
            </a:r>
            <a:r>
              <a:rPr lang="en-IN" sz="3200" dirty="0" err="1" smtClean="0">
                <a:solidFill>
                  <a:srgbClr val="444949"/>
                </a:solidFill>
                <a:latin typeface="GillSans-Light"/>
              </a:rPr>
              <a:t>CloudWatch</a:t>
            </a:r>
            <a:r>
              <a:rPr lang="en-IN" sz="3200" dirty="0" smtClean="0">
                <a:solidFill>
                  <a:srgbClr val="444949"/>
                </a:solidFill>
                <a:latin typeface="GillSans-Light"/>
              </a:rPr>
              <a:t> Logs</a:t>
            </a:r>
          </a:p>
          <a:p>
            <a:pPr lvl="1">
              <a:buNone/>
            </a:pPr>
            <a:r>
              <a:rPr lang="en-IN" sz="2400" dirty="0" smtClean="0">
                <a:solidFill>
                  <a:srgbClr val="444949"/>
                </a:solidFill>
                <a:latin typeface="ArialMT"/>
              </a:rPr>
              <a:t>• </a:t>
            </a:r>
            <a:r>
              <a:rPr lang="en-IN" sz="2400" dirty="0" smtClean="0">
                <a:solidFill>
                  <a:srgbClr val="444949"/>
                </a:solidFill>
                <a:latin typeface="GillSans-Light"/>
              </a:rPr>
              <a:t>Log information about the queries that Route 53 receives</a:t>
            </a:r>
          </a:p>
          <a:p>
            <a:pPr>
              <a:buNone/>
            </a:pPr>
            <a:r>
              <a:rPr lang="en-IN" sz="3200" dirty="0" smtClean="0">
                <a:solidFill>
                  <a:srgbClr val="444949"/>
                </a:solidFill>
                <a:latin typeface="ArialMT"/>
              </a:rPr>
              <a:t>• </a:t>
            </a:r>
            <a:r>
              <a:rPr lang="en-IN" sz="3200" dirty="0" smtClean="0">
                <a:solidFill>
                  <a:srgbClr val="444949"/>
                </a:solidFill>
                <a:latin typeface="GillSans-Light"/>
              </a:rPr>
              <a:t>S3 Access Logs =&gt; to S3</a:t>
            </a:r>
          </a:p>
          <a:p>
            <a:pPr lvl="1">
              <a:buNone/>
            </a:pPr>
            <a:r>
              <a:rPr lang="en-IN" sz="2400" dirty="0" smtClean="0">
                <a:solidFill>
                  <a:srgbClr val="444949"/>
                </a:solidFill>
                <a:latin typeface="ArialMT"/>
              </a:rPr>
              <a:t>• </a:t>
            </a:r>
            <a:r>
              <a:rPr lang="en-IN" sz="2400" dirty="0" smtClean="0">
                <a:solidFill>
                  <a:srgbClr val="444949"/>
                </a:solidFill>
                <a:latin typeface="GillSans-Light"/>
              </a:rPr>
              <a:t>Server access logging provides detailed records for the requests that are made to a bucket</a:t>
            </a:r>
          </a:p>
          <a:p>
            <a:pPr>
              <a:buNone/>
            </a:pPr>
            <a:r>
              <a:rPr lang="en-IN" sz="3200" dirty="0" smtClean="0">
                <a:solidFill>
                  <a:srgbClr val="444949"/>
                </a:solidFill>
                <a:latin typeface="ArialMT"/>
              </a:rPr>
              <a:t>• </a:t>
            </a:r>
            <a:r>
              <a:rPr lang="en-IN" sz="3200" dirty="0" err="1" smtClean="0">
                <a:solidFill>
                  <a:srgbClr val="444949"/>
                </a:solidFill>
                <a:latin typeface="GillSans-Light"/>
              </a:rPr>
              <a:t>CloudFront</a:t>
            </a:r>
            <a:r>
              <a:rPr lang="en-IN" sz="3200" dirty="0" smtClean="0">
                <a:solidFill>
                  <a:srgbClr val="444949"/>
                </a:solidFill>
                <a:latin typeface="GillSans-Light"/>
              </a:rPr>
              <a:t> Access Logs =&gt; to S3</a:t>
            </a:r>
          </a:p>
          <a:p>
            <a:pPr lvl="1">
              <a:buNone/>
            </a:pPr>
            <a:r>
              <a:rPr lang="en-IN" sz="2400" dirty="0" smtClean="0">
                <a:solidFill>
                  <a:srgbClr val="444949"/>
                </a:solidFill>
                <a:latin typeface="ArialMT"/>
              </a:rPr>
              <a:t>• </a:t>
            </a:r>
            <a:r>
              <a:rPr lang="en-IN" sz="2400" dirty="0" smtClean="0">
                <a:solidFill>
                  <a:srgbClr val="444949"/>
                </a:solidFill>
                <a:latin typeface="GillSans-Light"/>
              </a:rPr>
              <a:t>Detailed information about every user request that </a:t>
            </a:r>
            <a:r>
              <a:rPr lang="en-IN" sz="2400" dirty="0" err="1" smtClean="0">
                <a:solidFill>
                  <a:srgbClr val="444949"/>
                </a:solidFill>
                <a:latin typeface="GillSans-Light"/>
              </a:rPr>
              <a:t>CloudFront</a:t>
            </a:r>
            <a:r>
              <a:rPr lang="en-IN" sz="2400" dirty="0" smtClean="0">
                <a:solidFill>
                  <a:srgbClr val="444949"/>
                </a:solidFill>
                <a:latin typeface="GillSans-Light"/>
              </a:rPr>
              <a:t> receives</a:t>
            </a:r>
          </a:p>
          <a:p>
            <a:pPr>
              <a:buNone/>
            </a:pPr>
            <a:r>
              <a:rPr lang="en-IN" sz="3200" dirty="0" smtClean="0">
                <a:solidFill>
                  <a:srgbClr val="444949"/>
                </a:solidFill>
                <a:latin typeface="ArialMT"/>
              </a:rPr>
              <a:t>• </a:t>
            </a:r>
            <a:r>
              <a:rPr lang="en-IN" sz="3200" dirty="0" smtClean="0">
                <a:solidFill>
                  <a:srgbClr val="444949"/>
                </a:solidFill>
                <a:latin typeface="GillSans-Light"/>
              </a:rPr>
              <a:t>AWS </a:t>
            </a:r>
            <a:r>
              <a:rPr lang="en-IN" sz="3200" dirty="0" err="1" smtClean="0">
                <a:solidFill>
                  <a:srgbClr val="444949"/>
                </a:solidFill>
                <a:latin typeface="GillSans-Light"/>
              </a:rPr>
              <a:t>Config</a:t>
            </a:r>
            <a:r>
              <a:rPr lang="en-IN" sz="3200" dirty="0" smtClean="0">
                <a:solidFill>
                  <a:srgbClr val="444949"/>
                </a:solidFill>
                <a:latin typeface="GillSans-Light"/>
              </a:rPr>
              <a:t> =&gt; to S3</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Managed Logs</a:t>
            </a:r>
            <a:endParaRPr lang="en-I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362200"/>
            <a:ext cx="8229600" cy="1143000"/>
          </a:xfrm>
        </p:spPr>
        <p:txBody>
          <a:bodyPr>
            <a:noAutofit/>
          </a:bodyPr>
          <a:lstStyle/>
          <a:p>
            <a:r>
              <a:rPr lang="en-IN" sz="4000" dirty="0" smtClean="0"/>
              <a:t>Scalable and </a:t>
            </a:r>
            <a:r>
              <a:rPr lang="en-IN" sz="4000" dirty="0" err="1" smtClean="0"/>
              <a:t>Performant</a:t>
            </a:r>
            <a:r>
              <a:rPr lang="en-IN" sz="4000" dirty="0" smtClean="0"/>
              <a:t> Solutions</a:t>
            </a:r>
            <a:endParaRPr lang="en-IN" sz="4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229600" cy="4525963"/>
          </a:xfrm>
        </p:spPr>
        <p:txBody>
          <a:bodyPr>
            <a:normAutofit fontScale="70000" lnSpcReduction="20000"/>
          </a:bodyPr>
          <a:lstStyle/>
          <a:p>
            <a:pPr>
              <a:buNone/>
            </a:pPr>
            <a:r>
              <a:rPr lang="en-US" dirty="0" smtClean="0"/>
              <a:t>Operators:</a:t>
            </a:r>
          </a:p>
          <a:p>
            <a:pPr>
              <a:buNone/>
            </a:pPr>
            <a:r>
              <a:rPr lang="en-US" dirty="0" smtClean="0"/>
              <a:t>• String (</a:t>
            </a:r>
            <a:r>
              <a:rPr lang="en-US" dirty="0" err="1" smtClean="0"/>
              <a:t>StringEquals</a:t>
            </a:r>
            <a:r>
              <a:rPr lang="en-US" dirty="0" smtClean="0"/>
              <a:t>, </a:t>
            </a:r>
            <a:r>
              <a:rPr lang="en-US" dirty="0" err="1" smtClean="0"/>
              <a:t>StringNotEquals</a:t>
            </a:r>
            <a:r>
              <a:rPr lang="en-US" dirty="0" smtClean="0"/>
              <a:t>, </a:t>
            </a:r>
            <a:r>
              <a:rPr lang="en-US" dirty="0" err="1" smtClean="0"/>
              <a:t>StringLike</a:t>
            </a:r>
            <a:r>
              <a:rPr lang="en-US" dirty="0" smtClean="0"/>
              <a:t>…)</a:t>
            </a:r>
          </a:p>
          <a:p>
            <a:pPr>
              <a:buNone/>
            </a:pPr>
            <a:r>
              <a:rPr lang="en-US" dirty="0" smtClean="0"/>
              <a:t>• "Condition": {"</a:t>
            </a:r>
            <a:r>
              <a:rPr lang="en-US" dirty="0" err="1" smtClean="0"/>
              <a:t>StringEquals</a:t>
            </a:r>
            <a:r>
              <a:rPr lang="en-US" dirty="0" smtClean="0"/>
              <a:t>": {"</a:t>
            </a:r>
            <a:r>
              <a:rPr lang="en-US" dirty="0" err="1" smtClean="0"/>
              <a:t>aws:PrincipalTag</a:t>
            </a:r>
            <a:r>
              <a:rPr lang="en-US" dirty="0" smtClean="0"/>
              <a:t>/job-category": "</a:t>
            </a:r>
            <a:r>
              <a:rPr lang="en-US" dirty="0" err="1" smtClean="0"/>
              <a:t>iamuser</a:t>
            </a:r>
            <a:r>
              <a:rPr lang="en-US" dirty="0" smtClean="0"/>
              <a:t>-admin"}}</a:t>
            </a:r>
          </a:p>
          <a:p>
            <a:pPr>
              <a:buNone/>
            </a:pPr>
            <a:r>
              <a:rPr lang="en-US" dirty="0" smtClean="0"/>
              <a:t>• "Condition": {"</a:t>
            </a:r>
            <a:r>
              <a:rPr lang="en-US" dirty="0" err="1" smtClean="0"/>
              <a:t>StringLike</a:t>
            </a:r>
            <a:r>
              <a:rPr lang="en-US" dirty="0" smtClean="0"/>
              <a:t>": {"s3:prefix": [ "", "home/", "home/${</a:t>
            </a:r>
            <a:r>
              <a:rPr lang="en-US" dirty="0" err="1" smtClean="0"/>
              <a:t>aws:username</a:t>
            </a:r>
            <a:r>
              <a:rPr lang="en-US" dirty="0" smtClean="0"/>
              <a:t>}/" ]}}</a:t>
            </a:r>
          </a:p>
          <a:p>
            <a:pPr>
              <a:buNone/>
            </a:pPr>
            <a:r>
              <a:rPr lang="en-US" dirty="0" smtClean="0"/>
              <a:t>• Numeric (</a:t>
            </a:r>
            <a:r>
              <a:rPr lang="en-US" dirty="0" err="1" smtClean="0"/>
              <a:t>NumericEquals</a:t>
            </a:r>
            <a:r>
              <a:rPr lang="en-US" dirty="0" smtClean="0"/>
              <a:t>, </a:t>
            </a:r>
            <a:r>
              <a:rPr lang="en-US" dirty="0" err="1" smtClean="0"/>
              <a:t>NumericNotEquals</a:t>
            </a:r>
            <a:r>
              <a:rPr lang="en-US" dirty="0" smtClean="0"/>
              <a:t>, </a:t>
            </a:r>
            <a:r>
              <a:rPr lang="en-US" dirty="0" err="1" smtClean="0"/>
              <a:t>NumericLessThan</a:t>
            </a:r>
            <a:r>
              <a:rPr lang="en-US" dirty="0" smtClean="0"/>
              <a:t>…)</a:t>
            </a:r>
          </a:p>
          <a:p>
            <a:pPr>
              <a:buNone/>
            </a:pPr>
            <a:r>
              <a:rPr lang="en-US" dirty="0" smtClean="0"/>
              <a:t>• Date (</a:t>
            </a:r>
            <a:r>
              <a:rPr lang="en-US" dirty="0" err="1" smtClean="0"/>
              <a:t>DateEquals</a:t>
            </a:r>
            <a:r>
              <a:rPr lang="en-US" dirty="0" smtClean="0"/>
              <a:t>, </a:t>
            </a:r>
            <a:r>
              <a:rPr lang="en-US" dirty="0" err="1" smtClean="0"/>
              <a:t>DateNotEquals</a:t>
            </a:r>
            <a:r>
              <a:rPr lang="en-US" dirty="0" smtClean="0"/>
              <a:t>, </a:t>
            </a:r>
            <a:r>
              <a:rPr lang="en-US" dirty="0" err="1" smtClean="0"/>
              <a:t>DateLessThan</a:t>
            </a:r>
            <a:r>
              <a:rPr lang="en-US" dirty="0" smtClean="0"/>
              <a:t>…)</a:t>
            </a:r>
          </a:p>
          <a:p>
            <a:pPr>
              <a:buNone/>
            </a:pPr>
            <a:r>
              <a:rPr lang="en-US" dirty="0" smtClean="0"/>
              <a:t>• Boolean (</a:t>
            </a:r>
            <a:r>
              <a:rPr lang="en-US" dirty="0" err="1" smtClean="0"/>
              <a:t>Bool</a:t>
            </a:r>
            <a:r>
              <a:rPr lang="en-US" dirty="0" smtClean="0"/>
              <a:t>):</a:t>
            </a:r>
          </a:p>
          <a:p>
            <a:pPr>
              <a:buNone/>
            </a:pPr>
            <a:r>
              <a:rPr lang="en-US" dirty="0" smtClean="0"/>
              <a:t>• “Condition": {"</a:t>
            </a:r>
            <a:r>
              <a:rPr lang="en-US" dirty="0" err="1" smtClean="0"/>
              <a:t>Bool</a:t>
            </a:r>
            <a:r>
              <a:rPr lang="en-US" dirty="0" smtClean="0"/>
              <a:t>": {"</a:t>
            </a:r>
            <a:r>
              <a:rPr lang="en-US" dirty="0" err="1" smtClean="0"/>
              <a:t>aws:SecureTransport</a:t>
            </a:r>
            <a:r>
              <a:rPr lang="en-US" dirty="0" smtClean="0"/>
              <a:t>": "true"}}</a:t>
            </a:r>
          </a:p>
          <a:p>
            <a:pPr>
              <a:buNone/>
            </a:pPr>
            <a:r>
              <a:rPr lang="en-US" dirty="0" smtClean="0"/>
              <a:t>• "Condition": {"</a:t>
            </a:r>
            <a:r>
              <a:rPr lang="en-US" dirty="0" err="1" smtClean="0"/>
              <a:t>Bool</a:t>
            </a:r>
            <a:r>
              <a:rPr lang="en-US" dirty="0" smtClean="0"/>
              <a:t>": {"</a:t>
            </a:r>
            <a:r>
              <a:rPr lang="en-US" dirty="0" err="1" smtClean="0"/>
              <a:t>aws:MultiFactorAuthPresent</a:t>
            </a:r>
            <a:r>
              <a:rPr lang="en-US" dirty="0" smtClean="0"/>
              <a:t>": "true"}}</a:t>
            </a:r>
          </a:p>
          <a:p>
            <a:pPr>
              <a:buNone/>
            </a:pPr>
            <a:r>
              <a:rPr lang="en-US" dirty="0" smtClean="0"/>
              <a:t>• (Not)</a:t>
            </a:r>
            <a:r>
              <a:rPr lang="en-US" dirty="0" err="1" smtClean="0"/>
              <a:t>IpAddress</a:t>
            </a:r>
            <a:r>
              <a:rPr lang="en-US" dirty="0" smtClean="0"/>
              <a:t>:</a:t>
            </a:r>
          </a:p>
          <a:p>
            <a:pPr>
              <a:buNone/>
            </a:pPr>
            <a:r>
              <a:rPr lang="en-US" dirty="0" smtClean="0"/>
              <a:t>• "Condition": {"</a:t>
            </a:r>
            <a:r>
              <a:rPr lang="en-US" dirty="0" err="1" smtClean="0"/>
              <a:t>IpAddress</a:t>
            </a:r>
            <a:r>
              <a:rPr lang="en-US" dirty="0" smtClean="0"/>
              <a:t>": {"</a:t>
            </a:r>
            <a:r>
              <a:rPr lang="en-US" dirty="0" err="1" smtClean="0"/>
              <a:t>aws:SourceIp</a:t>
            </a:r>
            <a:r>
              <a:rPr lang="en-US" dirty="0" smtClean="0"/>
              <a:t>": "203.0.113.0/24"}}</a:t>
            </a:r>
          </a:p>
          <a:p>
            <a:pPr>
              <a:buNone/>
            </a:pPr>
            <a:r>
              <a:rPr lang="en-US" dirty="0" smtClean="0"/>
              <a:t>• </a:t>
            </a:r>
            <a:r>
              <a:rPr lang="en-US" dirty="0" err="1" smtClean="0"/>
              <a:t>ArnEquals</a:t>
            </a:r>
            <a:r>
              <a:rPr lang="en-US" dirty="0" smtClean="0"/>
              <a:t>, </a:t>
            </a:r>
            <a:r>
              <a:rPr lang="en-US" dirty="0" err="1" smtClean="0"/>
              <a:t>ArnLike</a:t>
            </a:r>
            <a:endParaRPr lang="en-US" dirty="0" smtClean="0"/>
          </a:p>
          <a:p>
            <a:pPr>
              <a:buNone/>
            </a:pPr>
            <a:r>
              <a:rPr lang="en-US" dirty="0" smtClean="0"/>
              <a:t>• Null: "Condition":{"Null":{"</a:t>
            </a:r>
            <a:r>
              <a:rPr lang="en-US" dirty="0" err="1" smtClean="0"/>
              <a:t>aws:TokenIssueTime</a:t>
            </a:r>
            <a:r>
              <a:rPr lang="en-US" dirty="0" smtClean="0"/>
              <a:t>":"true"}}</a:t>
            </a:r>
            <a:endParaRPr lang="en-US" dirty="0"/>
          </a:p>
        </p:txBody>
      </p:sp>
      <p:sp>
        <p:nvSpPr>
          <p:cNvPr id="3" name="Title 2"/>
          <p:cNvSpPr>
            <a:spLocks noGrp="1"/>
          </p:cNvSpPr>
          <p:nvPr>
            <p:ph type="title"/>
          </p:nvPr>
        </p:nvSpPr>
        <p:spPr/>
        <p:txBody>
          <a:bodyPr>
            <a:noAutofit/>
          </a:bodyPr>
          <a:lstStyle/>
          <a:p>
            <a:r>
              <a:rPr lang="en-US" sz="3600" dirty="0" smtClean="0"/>
              <a:t>IAM Policies Conditions</a:t>
            </a:r>
            <a:br>
              <a:rPr lang="en-US" sz="3600" dirty="0" smtClean="0"/>
            </a:br>
            <a:endParaRPr lang="en-US" sz="3600" dirty="0"/>
          </a:p>
        </p:txBody>
      </p:sp>
      <p:sp>
        <p:nvSpPr>
          <p:cNvPr id="4" name="Rectangle 3"/>
          <p:cNvSpPr/>
          <p:nvPr/>
        </p:nvSpPr>
        <p:spPr>
          <a:xfrm>
            <a:off x="457200" y="1066800"/>
            <a:ext cx="708660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smtClean="0"/>
              <a:t>"Condition" : { "{condition-operator}" : { "{condition-key}" : "{condition-value}" }}</a:t>
            </a:r>
            <a:endParaRPr lang="en-US" sz="1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Solution Architecture </a:t>
            </a:r>
            <a:br>
              <a:rPr lang="en-IN" sz="3600" dirty="0" smtClean="0">
                <a:solidFill>
                  <a:srgbClr val="444949"/>
                </a:solidFill>
                <a:latin typeface="GillSans-Light"/>
              </a:rPr>
            </a:br>
            <a:r>
              <a:rPr lang="en-IN" sz="3600" dirty="0" smtClean="0">
                <a:solidFill>
                  <a:srgbClr val="444949"/>
                </a:solidFill>
                <a:latin typeface="GillSans-Light"/>
              </a:rPr>
              <a:t>on AWS</a:t>
            </a:r>
            <a:endParaRPr lang="en-IN" sz="4000" dirty="0"/>
          </a:p>
        </p:txBody>
      </p:sp>
      <p:pic>
        <p:nvPicPr>
          <p:cNvPr id="22533" name="Picture 5"/>
          <p:cNvPicPr>
            <a:picLocks noChangeAspect="1" noChangeArrowheads="1"/>
          </p:cNvPicPr>
          <p:nvPr/>
        </p:nvPicPr>
        <p:blipFill>
          <a:blip r:embed="rId2" cstate="print"/>
          <a:srcRect/>
          <a:stretch>
            <a:fillRect/>
          </a:stretch>
        </p:blipFill>
        <p:spPr bwMode="auto">
          <a:xfrm>
            <a:off x="457200" y="2743200"/>
            <a:ext cx="1066800" cy="1066800"/>
          </a:xfrm>
          <a:prstGeom prst="rect">
            <a:avLst/>
          </a:prstGeom>
          <a:noFill/>
          <a:ln w="9525">
            <a:noFill/>
            <a:miter lim="800000"/>
            <a:headEnd/>
            <a:tailEnd/>
          </a:ln>
          <a:effectLst/>
        </p:spPr>
      </p:pic>
      <p:pic>
        <p:nvPicPr>
          <p:cNvPr id="22534" name="Picture 6"/>
          <p:cNvPicPr>
            <a:picLocks noChangeAspect="1" noChangeArrowheads="1"/>
          </p:cNvPicPr>
          <p:nvPr/>
        </p:nvPicPr>
        <p:blipFill>
          <a:blip r:embed="rId3" cstate="print"/>
          <a:srcRect/>
          <a:stretch>
            <a:fillRect/>
          </a:stretch>
        </p:blipFill>
        <p:spPr bwMode="auto">
          <a:xfrm>
            <a:off x="2362200" y="1790700"/>
            <a:ext cx="762000" cy="762000"/>
          </a:xfrm>
          <a:prstGeom prst="rect">
            <a:avLst/>
          </a:prstGeom>
          <a:noFill/>
          <a:ln w="9525">
            <a:noFill/>
            <a:miter lim="800000"/>
            <a:headEnd/>
            <a:tailEnd/>
          </a:ln>
          <a:effectLst/>
        </p:spPr>
      </p:pic>
      <p:pic>
        <p:nvPicPr>
          <p:cNvPr id="22536" name="Picture 8"/>
          <p:cNvPicPr>
            <a:picLocks noChangeAspect="1" noChangeArrowheads="1"/>
          </p:cNvPicPr>
          <p:nvPr/>
        </p:nvPicPr>
        <p:blipFill>
          <a:blip r:embed="rId4" cstate="print"/>
          <a:srcRect/>
          <a:stretch>
            <a:fillRect/>
          </a:stretch>
        </p:blipFill>
        <p:spPr bwMode="auto">
          <a:xfrm>
            <a:off x="1905000" y="4953000"/>
            <a:ext cx="762000" cy="764876"/>
          </a:xfrm>
          <a:prstGeom prst="rect">
            <a:avLst/>
          </a:prstGeom>
          <a:noFill/>
          <a:ln w="9525">
            <a:noFill/>
            <a:miter lim="800000"/>
            <a:headEnd/>
            <a:tailEnd/>
          </a:ln>
          <a:effectLst/>
        </p:spPr>
      </p:pic>
      <p:pic>
        <p:nvPicPr>
          <p:cNvPr id="22537" name="Picture 9"/>
          <p:cNvPicPr>
            <a:picLocks noChangeAspect="1" noChangeArrowheads="1"/>
          </p:cNvPicPr>
          <p:nvPr/>
        </p:nvPicPr>
        <p:blipFill>
          <a:blip r:embed="rId5" cstate="print"/>
          <a:srcRect/>
          <a:stretch>
            <a:fillRect/>
          </a:stretch>
        </p:blipFill>
        <p:spPr bwMode="auto">
          <a:xfrm>
            <a:off x="2362200" y="3124200"/>
            <a:ext cx="762000" cy="762000"/>
          </a:xfrm>
          <a:prstGeom prst="rect">
            <a:avLst/>
          </a:prstGeom>
          <a:noFill/>
          <a:ln w="9525">
            <a:noFill/>
            <a:miter lim="800000"/>
            <a:headEnd/>
            <a:tailEnd/>
          </a:ln>
          <a:effectLst/>
        </p:spPr>
      </p:pic>
      <p:pic>
        <p:nvPicPr>
          <p:cNvPr id="22538" name="Picture 10"/>
          <p:cNvPicPr>
            <a:picLocks noChangeAspect="1" noChangeArrowheads="1"/>
          </p:cNvPicPr>
          <p:nvPr/>
        </p:nvPicPr>
        <p:blipFill>
          <a:blip r:embed="rId6" cstate="print"/>
          <a:srcRect/>
          <a:stretch>
            <a:fillRect/>
          </a:stretch>
        </p:blipFill>
        <p:spPr bwMode="auto">
          <a:xfrm>
            <a:off x="4343400" y="3124200"/>
            <a:ext cx="914400" cy="914400"/>
          </a:xfrm>
          <a:prstGeom prst="rect">
            <a:avLst/>
          </a:prstGeom>
          <a:noFill/>
          <a:ln w="9525">
            <a:noFill/>
            <a:miter lim="800000"/>
            <a:headEnd/>
            <a:tailEnd/>
          </a:ln>
          <a:effectLst/>
        </p:spPr>
      </p:pic>
      <p:pic>
        <p:nvPicPr>
          <p:cNvPr id="3074" name="Picture 2"/>
          <p:cNvPicPr>
            <a:picLocks noGrp="1" noChangeAspect="1" noChangeArrowheads="1"/>
          </p:cNvPicPr>
          <p:nvPr>
            <p:ph idx="1"/>
          </p:nvPr>
        </p:nvPicPr>
        <p:blipFill>
          <a:blip r:embed="rId7"/>
          <a:srcRect/>
          <a:stretch>
            <a:fillRect/>
          </a:stretch>
        </p:blipFill>
        <p:spPr bwMode="auto">
          <a:xfrm>
            <a:off x="457200" y="1371600"/>
            <a:ext cx="8382000" cy="47244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R: applications that needs a lot of RAM – in-memory caches</a:t>
            </a:r>
          </a:p>
          <a:p>
            <a:pPr>
              <a:buNone/>
            </a:pPr>
            <a:r>
              <a:rPr lang="en-IN" sz="2800" dirty="0" smtClean="0">
                <a:solidFill>
                  <a:srgbClr val="444949"/>
                </a:solidFill>
                <a:latin typeface="ArialMT"/>
              </a:rPr>
              <a:t>• </a:t>
            </a:r>
            <a:r>
              <a:rPr lang="en-IN" sz="2800" dirty="0" smtClean="0">
                <a:solidFill>
                  <a:srgbClr val="444949"/>
                </a:solidFill>
                <a:latin typeface="GillSans-Light"/>
              </a:rPr>
              <a:t>C: applications that needs good CPU – compute / databases</a:t>
            </a:r>
          </a:p>
          <a:p>
            <a:pPr>
              <a:buNone/>
            </a:pPr>
            <a:r>
              <a:rPr lang="en-IN" sz="2800" dirty="0" smtClean="0">
                <a:solidFill>
                  <a:srgbClr val="444949"/>
                </a:solidFill>
                <a:latin typeface="ArialMT"/>
              </a:rPr>
              <a:t>• </a:t>
            </a:r>
            <a:r>
              <a:rPr lang="en-IN" sz="2800" dirty="0" smtClean="0">
                <a:solidFill>
                  <a:srgbClr val="444949"/>
                </a:solidFill>
                <a:latin typeface="GillSans-Light"/>
              </a:rPr>
              <a:t>M: applications that are balanced (think “medium”) – general / web app</a:t>
            </a:r>
          </a:p>
          <a:p>
            <a:pPr>
              <a:buNone/>
            </a:pPr>
            <a:r>
              <a:rPr lang="en-IN" sz="2800" dirty="0" smtClean="0">
                <a:solidFill>
                  <a:srgbClr val="444949"/>
                </a:solidFill>
                <a:latin typeface="ArialMT"/>
              </a:rPr>
              <a:t>• </a:t>
            </a:r>
            <a:r>
              <a:rPr lang="en-IN" sz="2800" dirty="0" smtClean="0">
                <a:solidFill>
                  <a:srgbClr val="444949"/>
                </a:solidFill>
                <a:latin typeface="GillSans-Light"/>
              </a:rPr>
              <a:t>I: applications that need good local I/O (instance storage) – databases</a:t>
            </a:r>
          </a:p>
          <a:p>
            <a:pPr>
              <a:buNone/>
            </a:pPr>
            <a:r>
              <a:rPr lang="en-IN" sz="2800" dirty="0" smtClean="0">
                <a:solidFill>
                  <a:srgbClr val="444949"/>
                </a:solidFill>
                <a:latin typeface="ArialMT"/>
              </a:rPr>
              <a:t>• </a:t>
            </a:r>
            <a:r>
              <a:rPr lang="en-IN" sz="2800" dirty="0" smtClean="0">
                <a:solidFill>
                  <a:srgbClr val="444949"/>
                </a:solidFill>
                <a:latin typeface="GillSans-Light"/>
              </a:rPr>
              <a:t>G: applications that need a GPU – video rendering / machine learning</a:t>
            </a:r>
          </a:p>
          <a:p>
            <a:pPr>
              <a:buNone/>
            </a:pPr>
            <a:r>
              <a:rPr lang="en-IN" sz="2800" dirty="0" smtClean="0">
                <a:solidFill>
                  <a:srgbClr val="444949"/>
                </a:solidFill>
                <a:latin typeface="ArialMT"/>
              </a:rPr>
              <a:t>• </a:t>
            </a:r>
            <a:r>
              <a:rPr lang="en-IN" sz="2800" dirty="0" smtClean="0">
                <a:solidFill>
                  <a:srgbClr val="444949"/>
                </a:solidFill>
                <a:latin typeface="GillSans-Light"/>
              </a:rPr>
              <a:t>T2 / T3: </a:t>
            </a:r>
            <a:r>
              <a:rPr lang="en-IN" sz="2800" dirty="0" err="1" smtClean="0">
                <a:solidFill>
                  <a:srgbClr val="444949"/>
                </a:solidFill>
                <a:latin typeface="GillSans-Light"/>
              </a:rPr>
              <a:t>burstable</a:t>
            </a:r>
            <a:r>
              <a:rPr lang="en-IN" sz="2800" dirty="0" smtClean="0">
                <a:solidFill>
                  <a:srgbClr val="444949"/>
                </a:solidFill>
                <a:latin typeface="GillSans-Light"/>
              </a:rPr>
              <a:t> instances (up to a capacity)</a:t>
            </a:r>
          </a:p>
          <a:p>
            <a:pPr>
              <a:buNone/>
            </a:pPr>
            <a:r>
              <a:rPr lang="en-IN" sz="2800" dirty="0" smtClean="0">
                <a:solidFill>
                  <a:srgbClr val="444949"/>
                </a:solidFill>
                <a:latin typeface="ArialMT"/>
              </a:rPr>
              <a:t>• </a:t>
            </a:r>
            <a:r>
              <a:rPr lang="en-IN" sz="2800" dirty="0" smtClean="0">
                <a:solidFill>
                  <a:srgbClr val="444949"/>
                </a:solidFill>
                <a:latin typeface="GillSans-Light"/>
              </a:rPr>
              <a:t>T2 / T3 - unlimited: unlimited burst</a:t>
            </a:r>
          </a:p>
          <a:p>
            <a:pPr>
              <a:buNone/>
            </a:pPr>
            <a:r>
              <a:rPr lang="en-IN" sz="2800" dirty="0" smtClean="0">
                <a:solidFill>
                  <a:srgbClr val="444949"/>
                </a:solidFill>
                <a:latin typeface="ArialMT"/>
              </a:rPr>
              <a:t>• </a:t>
            </a:r>
            <a:r>
              <a:rPr lang="en-IN" sz="2800" dirty="0" smtClean="0">
                <a:solidFill>
                  <a:srgbClr val="444949"/>
                </a:solidFill>
                <a:latin typeface="GillSans-Light"/>
              </a:rPr>
              <a:t>Real-world tip: use </a:t>
            </a:r>
            <a:r>
              <a:rPr lang="en-IN" sz="2800" dirty="0" smtClean="0">
                <a:solidFill>
                  <a:srgbClr val="0563C2"/>
                </a:solidFill>
                <a:latin typeface="GillSans-Light"/>
              </a:rPr>
              <a:t>https://www.ec2instances.info</a:t>
            </a:r>
            <a:endParaRPr lang="en-IN" dirty="0"/>
          </a:p>
        </p:txBody>
      </p:sp>
      <p:sp>
        <p:nvSpPr>
          <p:cNvPr id="3" name="Title 2"/>
          <p:cNvSpPr>
            <a:spLocks noGrp="1"/>
          </p:cNvSpPr>
          <p:nvPr>
            <p:ph type="title"/>
          </p:nvPr>
        </p:nvSpPr>
        <p:spPr/>
        <p:txBody>
          <a:bodyPr>
            <a:noAutofit/>
          </a:bodyPr>
          <a:lstStyle/>
          <a:p>
            <a:r>
              <a:rPr lang="en-IN" sz="3200" dirty="0" smtClean="0">
                <a:solidFill>
                  <a:srgbClr val="444949"/>
                </a:solidFill>
                <a:latin typeface="GillSans-Light"/>
              </a:rPr>
              <a:t>EC2 Instance Types – Main</a:t>
            </a:r>
            <a:br>
              <a:rPr lang="en-IN" sz="3200" dirty="0" smtClean="0">
                <a:solidFill>
                  <a:srgbClr val="444949"/>
                </a:solidFill>
                <a:latin typeface="GillSans-Light"/>
              </a:rPr>
            </a:br>
            <a:r>
              <a:rPr lang="en-IN" sz="3200" dirty="0" smtClean="0">
                <a:solidFill>
                  <a:srgbClr val="444949"/>
                </a:solidFill>
                <a:latin typeface="GillSans-Light"/>
              </a:rPr>
              <a:t> ones</a:t>
            </a:r>
            <a:endParaRPr lang="en-IN" sz="32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Control the EC2 Instance placement strategy using placement groups</a:t>
            </a:r>
          </a:p>
          <a:p>
            <a:pPr>
              <a:buNone/>
            </a:pPr>
            <a:r>
              <a:rPr lang="en-IN" sz="3200" dirty="0" smtClean="0">
                <a:solidFill>
                  <a:srgbClr val="444949"/>
                </a:solidFill>
                <a:latin typeface="ArialMT"/>
              </a:rPr>
              <a:t>• </a:t>
            </a:r>
            <a:r>
              <a:rPr lang="en-IN" sz="3200" dirty="0" smtClean="0">
                <a:solidFill>
                  <a:srgbClr val="444949"/>
                </a:solidFill>
                <a:latin typeface="GillSans-Light"/>
              </a:rPr>
              <a:t>Group Strategies:</a:t>
            </a:r>
          </a:p>
          <a:p>
            <a:pPr lvl="1">
              <a:buNone/>
            </a:pPr>
            <a:r>
              <a:rPr lang="en-IN" sz="2400" dirty="0" smtClean="0">
                <a:solidFill>
                  <a:srgbClr val="444949"/>
                </a:solidFill>
                <a:latin typeface="ArialMT"/>
              </a:rPr>
              <a:t>• </a:t>
            </a:r>
            <a:r>
              <a:rPr lang="en-IN" sz="2400" i="1" dirty="0" smtClean="0">
                <a:solidFill>
                  <a:srgbClr val="444949"/>
                </a:solidFill>
                <a:latin typeface="GillSans-LightItalic"/>
              </a:rPr>
              <a:t>Cluster</a:t>
            </a:r>
            <a:r>
              <a:rPr lang="en-IN" sz="2400" i="1" dirty="0" smtClean="0">
                <a:solidFill>
                  <a:srgbClr val="444949"/>
                </a:solidFill>
                <a:latin typeface="GillSans-Light"/>
              </a:rPr>
              <a:t>—clusters instances into a low-latency group in a single Availability Zone</a:t>
            </a:r>
          </a:p>
          <a:p>
            <a:pPr lvl="1">
              <a:buNone/>
            </a:pPr>
            <a:r>
              <a:rPr lang="en-IN" sz="2400" dirty="0" smtClean="0">
                <a:solidFill>
                  <a:srgbClr val="444949"/>
                </a:solidFill>
                <a:latin typeface="ArialMT"/>
              </a:rPr>
              <a:t>• </a:t>
            </a:r>
            <a:r>
              <a:rPr lang="en-IN" sz="2400" i="1" dirty="0" smtClean="0">
                <a:solidFill>
                  <a:srgbClr val="444949"/>
                </a:solidFill>
                <a:latin typeface="GillSans-LightItalic"/>
              </a:rPr>
              <a:t>Spread</a:t>
            </a:r>
            <a:r>
              <a:rPr lang="en-IN" sz="2400" i="1" dirty="0" smtClean="0">
                <a:solidFill>
                  <a:srgbClr val="444949"/>
                </a:solidFill>
                <a:latin typeface="GillSans-Light"/>
              </a:rPr>
              <a:t>—spreads instances across underlying hardware (max 7 instances per group per</a:t>
            </a:r>
          </a:p>
          <a:p>
            <a:pPr lvl="1">
              <a:buNone/>
            </a:pPr>
            <a:r>
              <a:rPr lang="en-IN" sz="2400" dirty="0" smtClean="0">
                <a:solidFill>
                  <a:srgbClr val="444949"/>
                </a:solidFill>
                <a:latin typeface="GillSans-Light"/>
              </a:rPr>
              <a:t>AZ) – critical applications</a:t>
            </a:r>
          </a:p>
          <a:p>
            <a:pPr lvl="1">
              <a:buNone/>
            </a:pPr>
            <a:r>
              <a:rPr lang="en-IN" sz="2400" dirty="0" smtClean="0">
                <a:solidFill>
                  <a:srgbClr val="444949"/>
                </a:solidFill>
                <a:latin typeface="ArialMT"/>
              </a:rPr>
              <a:t>• </a:t>
            </a:r>
            <a:r>
              <a:rPr lang="en-IN" sz="2400" i="1" dirty="0" smtClean="0">
                <a:solidFill>
                  <a:srgbClr val="444949"/>
                </a:solidFill>
                <a:latin typeface="GillSans-LightItalic"/>
              </a:rPr>
              <a:t>Partition</a:t>
            </a:r>
            <a:r>
              <a:rPr lang="en-IN" sz="2400" i="1" dirty="0" smtClean="0">
                <a:solidFill>
                  <a:srgbClr val="444949"/>
                </a:solidFill>
                <a:latin typeface="GillSans-Light"/>
              </a:rPr>
              <a:t>—spreads instances across many different partitions (which rely on different sets</a:t>
            </a:r>
          </a:p>
          <a:p>
            <a:pPr lvl="1">
              <a:buNone/>
            </a:pPr>
            <a:r>
              <a:rPr lang="en-IN" sz="2400" dirty="0" smtClean="0">
                <a:solidFill>
                  <a:srgbClr val="444949"/>
                </a:solidFill>
                <a:latin typeface="GillSans-Light"/>
              </a:rPr>
              <a:t>of racks) within an AZ. Scales to 100s of EC2 instances per group (</a:t>
            </a:r>
            <a:r>
              <a:rPr lang="en-IN" sz="2400" dirty="0" err="1" smtClean="0">
                <a:solidFill>
                  <a:srgbClr val="444949"/>
                </a:solidFill>
                <a:latin typeface="GillSans-Light"/>
              </a:rPr>
              <a:t>Hadoop</a:t>
            </a:r>
            <a:r>
              <a:rPr lang="en-IN" sz="2400" dirty="0" smtClean="0">
                <a:solidFill>
                  <a:srgbClr val="444949"/>
                </a:solidFill>
                <a:latin typeface="GillSans-Light"/>
              </a:rPr>
              <a:t>, Cassandra,</a:t>
            </a:r>
          </a:p>
          <a:p>
            <a:pPr lvl="1">
              <a:buNone/>
            </a:pPr>
            <a:r>
              <a:rPr lang="en-IN" sz="2400" dirty="0" smtClean="0">
                <a:solidFill>
                  <a:srgbClr val="444949"/>
                </a:solidFill>
                <a:latin typeface="GillSans-Light"/>
              </a:rPr>
              <a:t>Kafka)</a:t>
            </a:r>
          </a:p>
          <a:p>
            <a:pPr>
              <a:buNone/>
            </a:pPr>
            <a:r>
              <a:rPr lang="en-IN" sz="3200" dirty="0" smtClean="0">
                <a:solidFill>
                  <a:srgbClr val="444949"/>
                </a:solidFill>
                <a:latin typeface="ArialMT"/>
              </a:rPr>
              <a:t>• </a:t>
            </a:r>
            <a:r>
              <a:rPr lang="en-IN" sz="3200" b="1" dirty="0" smtClean="0">
                <a:solidFill>
                  <a:srgbClr val="444949"/>
                </a:solidFill>
                <a:latin typeface="GillSans-Light"/>
              </a:rPr>
              <a:t>You can move </a:t>
            </a:r>
            <a:r>
              <a:rPr lang="en-IN" sz="3200" dirty="0" smtClean="0">
                <a:solidFill>
                  <a:srgbClr val="444949"/>
                </a:solidFill>
                <a:latin typeface="GillSans-Light"/>
              </a:rPr>
              <a:t>an instance into or out of a placement group</a:t>
            </a:r>
          </a:p>
          <a:p>
            <a:pPr lvl="1">
              <a:buNone/>
            </a:pPr>
            <a:r>
              <a:rPr lang="en-IN" sz="2400" dirty="0" smtClean="0">
                <a:solidFill>
                  <a:srgbClr val="444949"/>
                </a:solidFill>
                <a:latin typeface="ArialMT"/>
              </a:rPr>
              <a:t>• </a:t>
            </a:r>
            <a:r>
              <a:rPr lang="en-IN" sz="2400" dirty="0" smtClean="0">
                <a:solidFill>
                  <a:srgbClr val="444949"/>
                </a:solidFill>
                <a:latin typeface="GillSans-Light"/>
              </a:rPr>
              <a:t>Your first need to stop it</a:t>
            </a:r>
          </a:p>
          <a:p>
            <a:pPr lvl="1">
              <a:buNone/>
            </a:pPr>
            <a:r>
              <a:rPr lang="en-IN" sz="2400" dirty="0" smtClean="0">
                <a:solidFill>
                  <a:srgbClr val="444949"/>
                </a:solidFill>
                <a:latin typeface="ArialMT"/>
              </a:rPr>
              <a:t>• </a:t>
            </a:r>
            <a:r>
              <a:rPr lang="en-IN" sz="2400" dirty="0" smtClean="0">
                <a:solidFill>
                  <a:srgbClr val="444949"/>
                </a:solidFill>
                <a:latin typeface="GillSans-Light"/>
              </a:rPr>
              <a:t>You then need to use the CLI (modify-instance-placement)</a:t>
            </a:r>
          </a:p>
          <a:p>
            <a:pPr lvl="1">
              <a:buNone/>
            </a:pPr>
            <a:r>
              <a:rPr lang="en-IN" sz="2400" dirty="0" smtClean="0">
                <a:solidFill>
                  <a:srgbClr val="444949"/>
                </a:solidFill>
                <a:latin typeface="ArialMT"/>
              </a:rPr>
              <a:t>• </a:t>
            </a:r>
            <a:r>
              <a:rPr lang="en-IN" sz="2400" dirty="0" smtClean="0">
                <a:solidFill>
                  <a:srgbClr val="444949"/>
                </a:solidFill>
                <a:latin typeface="GillSans-Light"/>
              </a:rPr>
              <a:t>You can then start your instance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EC2 - Placement </a:t>
            </a:r>
            <a:br>
              <a:rPr lang="en-IN" sz="4000" dirty="0" smtClean="0">
                <a:solidFill>
                  <a:srgbClr val="444949"/>
                </a:solidFill>
                <a:latin typeface="GillSans-Light"/>
              </a:rPr>
            </a:br>
            <a:r>
              <a:rPr lang="en-IN" sz="4000" dirty="0" smtClean="0">
                <a:solidFill>
                  <a:srgbClr val="444949"/>
                </a:solidFill>
                <a:latin typeface="GillSans-Light"/>
              </a:rPr>
              <a:t>Groups</a:t>
            </a:r>
            <a:endParaRPr lang="en-I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525963"/>
          </a:xfrm>
        </p:spPr>
        <p:txBody>
          <a:bodyPr>
            <a:normAutofit fontScale="47500" lnSpcReduction="20000"/>
          </a:bodyPr>
          <a:lstStyle/>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endParaRPr lang="en-IN" sz="2800" dirty="0" smtClean="0">
              <a:solidFill>
                <a:srgbClr val="444949"/>
              </a:solidFill>
              <a:latin typeface="ArialMT"/>
            </a:endParaRPr>
          </a:p>
          <a:p>
            <a:pPr>
              <a:buNone/>
            </a:pPr>
            <a:r>
              <a:rPr lang="en-IN" sz="2800" dirty="0" smtClean="0">
                <a:solidFill>
                  <a:srgbClr val="444949"/>
                </a:solidFill>
                <a:latin typeface="ArialMT"/>
              </a:rPr>
              <a:t>• </a:t>
            </a:r>
            <a:r>
              <a:rPr lang="en-IN" sz="2800" dirty="0" smtClean="0">
                <a:solidFill>
                  <a:srgbClr val="444949"/>
                </a:solidFill>
                <a:latin typeface="GillSans-Light"/>
              </a:rPr>
              <a:t>Pros: Great network (10 </a:t>
            </a:r>
            <a:r>
              <a:rPr lang="en-IN" sz="2800" dirty="0" err="1" smtClean="0">
                <a:solidFill>
                  <a:srgbClr val="444949"/>
                </a:solidFill>
                <a:latin typeface="GillSans-Light"/>
              </a:rPr>
              <a:t>Gbps</a:t>
            </a:r>
            <a:r>
              <a:rPr lang="en-IN" sz="2800" dirty="0" smtClean="0">
                <a:solidFill>
                  <a:srgbClr val="444949"/>
                </a:solidFill>
                <a:latin typeface="GillSans-Light"/>
              </a:rPr>
              <a:t> bandwidth between instances)</a:t>
            </a:r>
          </a:p>
          <a:p>
            <a:pPr>
              <a:buNone/>
            </a:pPr>
            <a:r>
              <a:rPr lang="en-IN" sz="2800" dirty="0" smtClean="0">
                <a:solidFill>
                  <a:srgbClr val="444949"/>
                </a:solidFill>
                <a:latin typeface="ArialMT"/>
              </a:rPr>
              <a:t>• </a:t>
            </a:r>
            <a:r>
              <a:rPr lang="en-IN" sz="2800" dirty="0" smtClean="0">
                <a:solidFill>
                  <a:srgbClr val="444949"/>
                </a:solidFill>
                <a:latin typeface="GillSans-Light"/>
              </a:rPr>
              <a:t>Cons: If the rack fails, all instances fails at the same time</a:t>
            </a:r>
          </a:p>
          <a:p>
            <a:pPr>
              <a:buNone/>
            </a:pPr>
            <a:r>
              <a:rPr lang="en-IN" sz="2800" dirty="0" smtClean="0">
                <a:solidFill>
                  <a:srgbClr val="444949"/>
                </a:solidFill>
                <a:latin typeface="ArialMT"/>
              </a:rPr>
              <a:t>• </a:t>
            </a:r>
            <a:r>
              <a:rPr lang="en-IN" sz="2800" dirty="0" smtClean="0">
                <a:solidFill>
                  <a:srgbClr val="444949"/>
                </a:solidFill>
                <a:latin typeface="GillSans-Light"/>
              </a:rPr>
              <a:t>Note: choose than instance type that has </a:t>
            </a:r>
            <a:r>
              <a:rPr lang="en-IN" sz="2800" b="1" dirty="0" smtClean="0">
                <a:solidFill>
                  <a:srgbClr val="444949"/>
                </a:solidFill>
                <a:latin typeface="GillSans-Light"/>
              </a:rPr>
              <a:t>Enhanced Networking</a:t>
            </a:r>
          </a:p>
          <a:p>
            <a:pPr>
              <a:buNone/>
            </a:pPr>
            <a:r>
              <a:rPr lang="en-IN" sz="2800" dirty="0" smtClean="0">
                <a:solidFill>
                  <a:srgbClr val="444949"/>
                </a:solidFill>
                <a:latin typeface="ArialMT"/>
              </a:rPr>
              <a:t>• </a:t>
            </a:r>
            <a:r>
              <a:rPr lang="en-IN" sz="2800" dirty="0" smtClean="0">
                <a:solidFill>
                  <a:srgbClr val="444949"/>
                </a:solidFill>
                <a:latin typeface="GillSans-Light"/>
              </a:rPr>
              <a:t>Use case:</a:t>
            </a:r>
          </a:p>
          <a:p>
            <a:pPr lvl="1">
              <a:buNone/>
            </a:pPr>
            <a:r>
              <a:rPr lang="en-IN" sz="2000" dirty="0" smtClean="0">
                <a:solidFill>
                  <a:srgbClr val="444949"/>
                </a:solidFill>
                <a:latin typeface="ArialMT"/>
              </a:rPr>
              <a:t>• </a:t>
            </a:r>
            <a:r>
              <a:rPr lang="en-IN" sz="2000" dirty="0" smtClean="0">
                <a:solidFill>
                  <a:srgbClr val="444949"/>
                </a:solidFill>
                <a:latin typeface="GillSans-Light"/>
              </a:rPr>
              <a:t>Big Data job that needs to complete fast</a:t>
            </a:r>
          </a:p>
          <a:p>
            <a:pPr lvl="1">
              <a:buNone/>
            </a:pPr>
            <a:r>
              <a:rPr lang="en-IN" sz="2000" dirty="0" smtClean="0">
                <a:solidFill>
                  <a:srgbClr val="444949"/>
                </a:solidFill>
                <a:latin typeface="ArialMT"/>
              </a:rPr>
              <a:t>• </a:t>
            </a:r>
            <a:r>
              <a:rPr lang="en-IN" sz="2000" dirty="0" smtClean="0">
                <a:solidFill>
                  <a:srgbClr val="444949"/>
                </a:solidFill>
                <a:latin typeface="GillSans-Light"/>
              </a:rPr>
              <a:t>Application that needs extremely low latency and high network throughput</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Placement Groups</a:t>
            </a:r>
            <a:br>
              <a:rPr lang="en-IN" sz="3200" dirty="0" smtClean="0">
                <a:solidFill>
                  <a:srgbClr val="444949"/>
                </a:solidFill>
                <a:latin typeface="GillSans-Light"/>
              </a:rPr>
            </a:br>
            <a:r>
              <a:rPr lang="en-IN" sz="3200" dirty="0" smtClean="0">
                <a:solidFill>
                  <a:srgbClr val="444949"/>
                </a:solidFill>
                <a:latin typeface="GillSans-Light"/>
              </a:rPr>
              <a:t>Cluster</a:t>
            </a:r>
            <a:endParaRPr lang="en-IN" sz="3600" dirty="0"/>
          </a:p>
        </p:txBody>
      </p:sp>
      <p:sp>
        <p:nvSpPr>
          <p:cNvPr id="5" name="Rectangle 4"/>
          <p:cNvSpPr/>
          <p:nvPr/>
        </p:nvSpPr>
        <p:spPr>
          <a:xfrm>
            <a:off x="1143000" y="1905000"/>
            <a:ext cx="5105400" cy="3048000"/>
          </a:xfrm>
          <a:prstGeom prst="rect">
            <a:avLst/>
          </a:prstGeom>
          <a:noFill/>
          <a:ln w="9525">
            <a:solidFill>
              <a:schemeClr val="tx1"/>
            </a:solidFill>
          </a:ln>
        </p:spPr>
        <p:style>
          <a:lnRef idx="2">
            <a:schemeClr val="dk1"/>
          </a:lnRef>
          <a:fillRef idx="1001">
            <a:schemeClr val="lt1"/>
          </a:fillRef>
          <a:effectRef idx="0">
            <a:schemeClr val="dk1"/>
          </a:effectRef>
          <a:fontRef idx="minor">
            <a:schemeClr val="dk1"/>
          </a:fontRef>
        </p:style>
        <p:txBody>
          <a:bodyPr rtlCol="0" anchor="ctr"/>
          <a:lstStyle/>
          <a:p>
            <a:pPr algn="ctr"/>
            <a:endParaRPr lang="en-IN"/>
          </a:p>
        </p:txBody>
      </p:sp>
      <p:sp>
        <p:nvSpPr>
          <p:cNvPr id="6" name="Rectangle 5"/>
          <p:cNvSpPr/>
          <p:nvPr/>
        </p:nvSpPr>
        <p:spPr>
          <a:xfrm>
            <a:off x="2590800" y="2362200"/>
            <a:ext cx="838200" cy="6096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Ec2</a:t>
            </a:r>
          </a:p>
        </p:txBody>
      </p:sp>
      <p:sp>
        <p:nvSpPr>
          <p:cNvPr id="9" name="Rectangle 8"/>
          <p:cNvSpPr/>
          <p:nvPr/>
        </p:nvSpPr>
        <p:spPr>
          <a:xfrm>
            <a:off x="2667000" y="3962400"/>
            <a:ext cx="838200" cy="6096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Ec2</a:t>
            </a:r>
          </a:p>
        </p:txBody>
      </p:sp>
      <p:sp>
        <p:nvSpPr>
          <p:cNvPr id="11" name="Rectangle 10"/>
          <p:cNvSpPr/>
          <p:nvPr/>
        </p:nvSpPr>
        <p:spPr>
          <a:xfrm>
            <a:off x="3962400" y="2362200"/>
            <a:ext cx="838200" cy="6096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Ec2</a:t>
            </a:r>
          </a:p>
        </p:txBody>
      </p:sp>
      <p:sp>
        <p:nvSpPr>
          <p:cNvPr id="12" name="Rectangle 11"/>
          <p:cNvSpPr/>
          <p:nvPr/>
        </p:nvSpPr>
        <p:spPr>
          <a:xfrm>
            <a:off x="3886200" y="3962400"/>
            <a:ext cx="838200" cy="6096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Ec2</a:t>
            </a:r>
          </a:p>
        </p:txBody>
      </p:sp>
      <p:sp>
        <p:nvSpPr>
          <p:cNvPr id="13" name="Rectangle 12"/>
          <p:cNvSpPr/>
          <p:nvPr/>
        </p:nvSpPr>
        <p:spPr>
          <a:xfrm>
            <a:off x="5257800" y="3962400"/>
            <a:ext cx="838200" cy="6096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Ec2</a:t>
            </a:r>
          </a:p>
        </p:txBody>
      </p:sp>
      <p:sp>
        <p:nvSpPr>
          <p:cNvPr id="14" name="Rectangle 13"/>
          <p:cNvSpPr/>
          <p:nvPr/>
        </p:nvSpPr>
        <p:spPr>
          <a:xfrm>
            <a:off x="5257800" y="2362200"/>
            <a:ext cx="838200" cy="6096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Ec2</a:t>
            </a:r>
          </a:p>
        </p:txBody>
      </p:sp>
      <p:sp>
        <p:nvSpPr>
          <p:cNvPr id="15" name="Rectangle 14"/>
          <p:cNvSpPr/>
          <p:nvPr/>
        </p:nvSpPr>
        <p:spPr>
          <a:xfrm>
            <a:off x="1143000" y="3048000"/>
            <a:ext cx="1219200" cy="646331"/>
          </a:xfrm>
          <a:prstGeom prst="rect">
            <a:avLst/>
          </a:prstGeom>
        </p:spPr>
        <p:txBody>
          <a:bodyPr wrap="square">
            <a:spAutoFit/>
          </a:bodyPr>
          <a:lstStyle/>
          <a:p>
            <a:r>
              <a:rPr lang="en-IN" dirty="0" smtClean="0">
                <a:solidFill>
                  <a:srgbClr val="444949"/>
                </a:solidFill>
                <a:latin typeface="Calibri"/>
              </a:rPr>
              <a:t>Same Rack</a:t>
            </a:r>
          </a:p>
          <a:p>
            <a:r>
              <a:rPr lang="en-IN" dirty="0" smtClean="0">
                <a:solidFill>
                  <a:srgbClr val="444949"/>
                </a:solidFill>
                <a:latin typeface="Calibri"/>
              </a:rPr>
              <a:t>Same AZ</a:t>
            </a:r>
            <a:endParaRPr lang="en-IN" dirty="0"/>
          </a:p>
        </p:txBody>
      </p:sp>
      <p:cxnSp>
        <p:nvCxnSpPr>
          <p:cNvPr id="17" name="Straight Connector 16"/>
          <p:cNvCxnSpPr/>
          <p:nvPr/>
        </p:nvCxnSpPr>
        <p:spPr>
          <a:xfrm rot="5400000">
            <a:off x="2667000" y="3505200"/>
            <a:ext cx="91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3"/>
            <a:endCxn id="12" idx="1"/>
          </p:cNvCxnSpPr>
          <p:nvPr/>
        </p:nvCxnSpPr>
        <p:spPr>
          <a:xfrm>
            <a:off x="3505200" y="4267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3"/>
            <a:endCxn id="13" idx="1"/>
          </p:cNvCxnSpPr>
          <p:nvPr/>
        </p:nvCxnSpPr>
        <p:spPr>
          <a:xfrm>
            <a:off x="4724400" y="4267200"/>
            <a:ext cx="533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5257800" y="3505200"/>
            <a:ext cx="91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4" idx="1"/>
          </p:cNvCxnSpPr>
          <p:nvPr/>
        </p:nvCxnSpPr>
        <p:spPr>
          <a:xfrm>
            <a:off x="4876800" y="2667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505200" y="2667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3238500" y="3238500"/>
            <a:ext cx="9144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3200400" y="3200400"/>
            <a:ext cx="990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a:off x="4610100" y="3162300"/>
            <a:ext cx="990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4533900" y="3238500"/>
            <a:ext cx="9906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2"/>
          </p:cNvCxnSpPr>
          <p:nvPr/>
        </p:nvCxnSpPr>
        <p:spPr>
          <a:xfrm rot="16200000" flipH="1">
            <a:off x="3905250" y="3448050"/>
            <a:ext cx="9906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0800000">
            <a:off x="6248400" y="3733800"/>
            <a:ext cx="990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391400" y="3048000"/>
            <a:ext cx="1219200" cy="1384995"/>
          </a:xfrm>
          <a:prstGeom prst="rect">
            <a:avLst/>
          </a:prstGeom>
        </p:spPr>
        <p:txBody>
          <a:bodyPr wrap="square">
            <a:spAutoFit/>
          </a:bodyPr>
          <a:lstStyle/>
          <a:p>
            <a:r>
              <a:rPr lang="en-IN" sz="1400" dirty="0" smtClean="0">
                <a:solidFill>
                  <a:srgbClr val="444949"/>
                </a:solidFill>
                <a:latin typeface="Calibri"/>
              </a:rPr>
              <a:t>Placement group</a:t>
            </a:r>
          </a:p>
          <a:p>
            <a:r>
              <a:rPr lang="en-IN" sz="1400" dirty="0" smtClean="0">
                <a:solidFill>
                  <a:srgbClr val="444949"/>
                </a:solidFill>
                <a:latin typeface="Calibri"/>
              </a:rPr>
              <a:t>Cluster</a:t>
            </a:r>
          </a:p>
          <a:p>
            <a:r>
              <a:rPr lang="en-IN" sz="1400" dirty="0" smtClean="0">
                <a:solidFill>
                  <a:srgbClr val="444949"/>
                </a:solidFill>
                <a:latin typeface="Calibri"/>
              </a:rPr>
              <a:t>Low latency</a:t>
            </a:r>
          </a:p>
          <a:p>
            <a:r>
              <a:rPr lang="en-IN" sz="1400" dirty="0" smtClean="0">
                <a:solidFill>
                  <a:srgbClr val="444949"/>
                </a:solidFill>
                <a:latin typeface="Calibri"/>
              </a:rPr>
              <a:t>10Gbps network</a:t>
            </a:r>
            <a:endParaRPr lang="en-IN" sz="1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Placement Groups</a:t>
            </a:r>
            <a:br>
              <a:rPr lang="en-IN" sz="4000" dirty="0" smtClean="0">
                <a:solidFill>
                  <a:srgbClr val="444949"/>
                </a:solidFill>
                <a:latin typeface="GillSans-Light"/>
              </a:rPr>
            </a:br>
            <a:r>
              <a:rPr lang="en-IN" sz="4000" dirty="0" smtClean="0">
                <a:solidFill>
                  <a:srgbClr val="444949"/>
                </a:solidFill>
                <a:latin typeface="GillSans-Light"/>
              </a:rPr>
              <a:t>Spread</a:t>
            </a:r>
            <a:endParaRPr lang="en-IN" dirty="0"/>
          </a:p>
        </p:txBody>
      </p:sp>
      <p:sp>
        <p:nvSpPr>
          <p:cNvPr id="7" name="Content Placeholder 6"/>
          <p:cNvSpPr>
            <a:spLocks noGrp="1"/>
          </p:cNvSpPr>
          <p:nvPr>
            <p:ph idx="1"/>
          </p:nvPr>
        </p:nvSpPr>
        <p:spPr>
          <a:xfrm>
            <a:off x="5562600" y="1447800"/>
            <a:ext cx="3200400" cy="4602163"/>
          </a:xfrm>
        </p:spPr>
        <p:txBody>
          <a:bodyPr>
            <a:normAutofit fontScale="6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Pros:</a:t>
            </a:r>
          </a:p>
          <a:p>
            <a:pPr lvl="1">
              <a:buNone/>
            </a:pPr>
            <a:r>
              <a:rPr lang="en-IN" sz="2400" dirty="0" smtClean="0">
                <a:solidFill>
                  <a:srgbClr val="444949"/>
                </a:solidFill>
                <a:latin typeface="ArialMT"/>
              </a:rPr>
              <a:t>• </a:t>
            </a:r>
            <a:r>
              <a:rPr lang="en-IN" sz="2400" dirty="0" smtClean="0">
                <a:solidFill>
                  <a:srgbClr val="444949"/>
                </a:solidFill>
                <a:latin typeface="GillSans-Light"/>
              </a:rPr>
              <a:t>Can span across Availability</a:t>
            </a:r>
          </a:p>
          <a:p>
            <a:pPr lvl="1">
              <a:buNone/>
            </a:pPr>
            <a:r>
              <a:rPr lang="en-IN" sz="2400" dirty="0" smtClean="0">
                <a:solidFill>
                  <a:srgbClr val="444949"/>
                </a:solidFill>
                <a:latin typeface="GillSans-Light"/>
              </a:rPr>
              <a:t>Zones (AZ)</a:t>
            </a:r>
          </a:p>
          <a:p>
            <a:pPr lvl="1">
              <a:buNone/>
            </a:pPr>
            <a:r>
              <a:rPr lang="en-IN" sz="2400" dirty="0" smtClean="0">
                <a:solidFill>
                  <a:srgbClr val="444949"/>
                </a:solidFill>
                <a:latin typeface="ArialMT"/>
              </a:rPr>
              <a:t>• </a:t>
            </a:r>
            <a:r>
              <a:rPr lang="en-IN" sz="2400" dirty="0" smtClean="0">
                <a:solidFill>
                  <a:srgbClr val="444949"/>
                </a:solidFill>
                <a:latin typeface="GillSans-Light"/>
              </a:rPr>
              <a:t>Reduced risk is simultaneous</a:t>
            </a:r>
          </a:p>
          <a:p>
            <a:pPr lvl="1">
              <a:buNone/>
            </a:pPr>
            <a:r>
              <a:rPr lang="en-IN" sz="2400" dirty="0" smtClean="0">
                <a:solidFill>
                  <a:srgbClr val="444949"/>
                </a:solidFill>
                <a:latin typeface="GillSans-Light"/>
              </a:rPr>
              <a:t>failure</a:t>
            </a:r>
          </a:p>
          <a:p>
            <a:pPr lvl="1">
              <a:buNone/>
            </a:pPr>
            <a:r>
              <a:rPr lang="en-IN" sz="2400" dirty="0" smtClean="0">
                <a:solidFill>
                  <a:srgbClr val="444949"/>
                </a:solidFill>
                <a:latin typeface="ArialMT"/>
              </a:rPr>
              <a:t>• </a:t>
            </a:r>
            <a:r>
              <a:rPr lang="en-IN" sz="2400" dirty="0" smtClean="0">
                <a:solidFill>
                  <a:srgbClr val="444949"/>
                </a:solidFill>
                <a:latin typeface="GillSans-Light"/>
              </a:rPr>
              <a:t>EC2 Instances are on different</a:t>
            </a:r>
          </a:p>
          <a:p>
            <a:pPr lvl="1">
              <a:buNone/>
            </a:pPr>
            <a:r>
              <a:rPr lang="en-IN" sz="2400" dirty="0" smtClean="0">
                <a:solidFill>
                  <a:srgbClr val="444949"/>
                </a:solidFill>
                <a:latin typeface="GillSans-Light"/>
              </a:rPr>
              <a:t>physical hardware</a:t>
            </a:r>
          </a:p>
          <a:p>
            <a:pPr>
              <a:buNone/>
            </a:pPr>
            <a:r>
              <a:rPr lang="en-IN" sz="3200" dirty="0" smtClean="0">
                <a:solidFill>
                  <a:srgbClr val="444949"/>
                </a:solidFill>
                <a:latin typeface="ArialMT"/>
              </a:rPr>
              <a:t>• </a:t>
            </a:r>
            <a:r>
              <a:rPr lang="en-IN" sz="3200" dirty="0" smtClean="0">
                <a:solidFill>
                  <a:srgbClr val="444949"/>
                </a:solidFill>
                <a:latin typeface="GillSans-Light"/>
              </a:rPr>
              <a:t>Cons:</a:t>
            </a:r>
          </a:p>
          <a:p>
            <a:pPr lvl="1">
              <a:buNone/>
            </a:pPr>
            <a:r>
              <a:rPr lang="en-IN" sz="2400" dirty="0" smtClean="0">
                <a:solidFill>
                  <a:srgbClr val="444949"/>
                </a:solidFill>
                <a:latin typeface="ArialMT"/>
              </a:rPr>
              <a:t>• </a:t>
            </a:r>
            <a:r>
              <a:rPr lang="en-IN" sz="2400" dirty="0" smtClean="0">
                <a:solidFill>
                  <a:srgbClr val="444949"/>
                </a:solidFill>
                <a:latin typeface="GillSans-Light"/>
              </a:rPr>
              <a:t>Limited to 7 instances per AZ</a:t>
            </a:r>
          </a:p>
          <a:p>
            <a:pPr lvl="1">
              <a:buNone/>
            </a:pPr>
            <a:r>
              <a:rPr lang="en-IN" sz="2400" dirty="0" smtClean="0">
                <a:solidFill>
                  <a:srgbClr val="444949"/>
                </a:solidFill>
                <a:latin typeface="GillSans-Light"/>
              </a:rPr>
              <a:t>per placement group</a:t>
            </a:r>
          </a:p>
          <a:p>
            <a:pPr>
              <a:buNone/>
            </a:pPr>
            <a:r>
              <a:rPr lang="en-IN" sz="3200" dirty="0" smtClean="0">
                <a:solidFill>
                  <a:srgbClr val="444949"/>
                </a:solidFill>
                <a:latin typeface="ArialMT"/>
              </a:rPr>
              <a:t>• </a:t>
            </a:r>
            <a:r>
              <a:rPr lang="en-IN" sz="3200" dirty="0" smtClean="0">
                <a:solidFill>
                  <a:srgbClr val="444949"/>
                </a:solidFill>
                <a:latin typeface="GillSans-Light"/>
              </a:rPr>
              <a:t>Use case:</a:t>
            </a:r>
          </a:p>
          <a:p>
            <a:pPr lvl="1">
              <a:buNone/>
            </a:pPr>
            <a:r>
              <a:rPr lang="en-IN" sz="2400" dirty="0" smtClean="0">
                <a:solidFill>
                  <a:srgbClr val="444949"/>
                </a:solidFill>
                <a:latin typeface="ArialMT"/>
              </a:rPr>
              <a:t>• </a:t>
            </a:r>
            <a:r>
              <a:rPr lang="en-IN" sz="2400" dirty="0" smtClean="0">
                <a:solidFill>
                  <a:srgbClr val="444949"/>
                </a:solidFill>
                <a:latin typeface="GillSans-Light"/>
              </a:rPr>
              <a:t>Application that needs to</a:t>
            </a:r>
          </a:p>
          <a:p>
            <a:pPr lvl="1">
              <a:buNone/>
            </a:pPr>
            <a:r>
              <a:rPr lang="en-IN" sz="2400" dirty="0" smtClean="0">
                <a:solidFill>
                  <a:srgbClr val="444949"/>
                </a:solidFill>
                <a:latin typeface="GillSans-Light"/>
              </a:rPr>
              <a:t>maximize high availability</a:t>
            </a:r>
          </a:p>
          <a:p>
            <a:pPr lvl="1">
              <a:buNone/>
            </a:pPr>
            <a:r>
              <a:rPr lang="en-IN" sz="2400" dirty="0" smtClean="0">
                <a:solidFill>
                  <a:srgbClr val="444949"/>
                </a:solidFill>
                <a:latin typeface="ArialMT"/>
              </a:rPr>
              <a:t>• </a:t>
            </a:r>
            <a:r>
              <a:rPr lang="en-IN" sz="2400" dirty="0" smtClean="0">
                <a:solidFill>
                  <a:srgbClr val="444949"/>
                </a:solidFill>
                <a:latin typeface="GillSans-Light"/>
              </a:rPr>
              <a:t>Critical Applications where</a:t>
            </a:r>
          </a:p>
          <a:p>
            <a:pPr lvl="1">
              <a:buNone/>
            </a:pPr>
            <a:r>
              <a:rPr lang="en-IN" sz="2400" dirty="0" smtClean="0">
                <a:solidFill>
                  <a:srgbClr val="444949"/>
                </a:solidFill>
                <a:latin typeface="GillSans-Light"/>
              </a:rPr>
              <a:t>each instance must be isolated</a:t>
            </a:r>
          </a:p>
          <a:p>
            <a:pPr lvl="1">
              <a:buNone/>
            </a:pPr>
            <a:r>
              <a:rPr lang="en-IN" sz="2400" dirty="0" smtClean="0">
                <a:solidFill>
                  <a:srgbClr val="444949"/>
                </a:solidFill>
                <a:latin typeface="GillSans-Light"/>
              </a:rPr>
              <a:t>from failure from each other</a:t>
            </a:r>
            <a:endParaRPr lang="en-IN" dirty="0"/>
          </a:p>
        </p:txBody>
      </p:sp>
      <p:pic>
        <p:nvPicPr>
          <p:cNvPr id="8" name="Picture 2"/>
          <p:cNvPicPr>
            <a:picLocks noChangeAspect="1" noChangeArrowheads="1"/>
          </p:cNvPicPr>
          <p:nvPr/>
        </p:nvPicPr>
        <p:blipFill>
          <a:blip r:embed="rId2"/>
          <a:srcRect/>
          <a:stretch>
            <a:fillRect/>
          </a:stretch>
        </p:blipFill>
        <p:spPr bwMode="auto">
          <a:xfrm>
            <a:off x="228600" y="1600200"/>
            <a:ext cx="5334000" cy="4114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Placements Groups</a:t>
            </a:r>
            <a:br>
              <a:rPr lang="en-IN" sz="4000" dirty="0" smtClean="0">
                <a:solidFill>
                  <a:srgbClr val="444949"/>
                </a:solidFill>
                <a:latin typeface="GillSans-Light"/>
              </a:rPr>
            </a:br>
            <a:r>
              <a:rPr lang="en-IN" sz="4000" dirty="0" smtClean="0">
                <a:solidFill>
                  <a:srgbClr val="444949"/>
                </a:solidFill>
                <a:latin typeface="GillSans-Light"/>
              </a:rPr>
              <a:t>Partition</a:t>
            </a:r>
            <a:endParaRPr lang="en-IN" dirty="0"/>
          </a:p>
        </p:txBody>
      </p:sp>
      <p:sp>
        <p:nvSpPr>
          <p:cNvPr id="10" name="Content Placeholder 9"/>
          <p:cNvSpPr>
            <a:spLocks noGrp="1"/>
          </p:cNvSpPr>
          <p:nvPr>
            <p:ph idx="1"/>
          </p:nvPr>
        </p:nvSpPr>
        <p:spPr>
          <a:xfrm>
            <a:off x="5562600" y="1447800"/>
            <a:ext cx="3276600" cy="4800600"/>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Up to 7 partitions per AZ</a:t>
            </a:r>
          </a:p>
          <a:p>
            <a:pPr>
              <a:buNone/>
            </a:pPr>
            <a:r>
              <a:rPr lang="en-IN" sz="2800" dirty="0" smtClean="0">
                <a:solidFill>
                  <a:srgbClr val="444949"/>
                </a:solidFill>
                <a:latin typeface="ArialMT"/>
              </a:rPr>
              <a:t>• </a:t>
            </a:r>
            <a:r>
              <a:rPr lang="en-IN" sz="2800" dirty="0" smtClean="0">
                <a:solidFill>
                  <a:srgbClr val="444949"/>
                </a:solidFill>
                <a:latin typeface="GillSans-Light"/>
              </a:rPr>
              <a:t>Up to 100s of EC2 instances</a:t>
            </a:r>
          </a:p>
          <a:p>
            <a:pPr>
              <a:buNone/>
            </a:pPr>
            <a:r>
              <a:rPr lang="en-IN" sz="2800" dirty="0" smtClean="0">
                <a:solidFill>
                  <a:srgbClr val="444949"/>
                </a:solidFill>
                <a:latin typeface="ArialMT"/>
              </a:rPr>
              <a:t>• </a:t>
            </a:r>
            <a:r>
              <a:rPr lang="en-IN" sz="2800" dirty="0" smtClean="0">
                <a:solidFill>
                  <a:srgbClr val="444949"/>
                </a:solidFill>
                <a:latin typeface="GillSans-Light"/>
              </a:rPr>
              <a:t>The instances in a partition do</a:t>
            </a:r>
          </a:p>
          <a:p>
            <a:pPr>
              <a:buNone/>
            </a:pPr>
            <a:r>
              <a:rPr lang="en-IN" sz="2800" dirty="0" smtClean="0">
                <a:solidFill>
                  <a:srgbClr val="444949"/>
                </a:solidFill>
                <a:latin typeface="GillSans-Light"/>
              </a:rPr>
              <a:t>not share racks with the instances</a:t>
            </a:r>
          </a:p>
          <a:p>
            <a:pPr>
              <a:buNone/>
            </a:pPr>
            <a:r>
              <a:rPr lang="en-IN" sz="2800" dirty="0" smtClean="0">
                <a:solidFill>
                  <a:srgbClr val="444949"/>
                </a:solidFill>
                <a:latin typeface="GillSans-Light"/>
              </a:rPr>
              <a:t>in the other partitions</a:t>
            </a:r>
          </a:p>
          <a:p>
            <a:pPr>
              <a:buNone/>
            </a:pPr>
            <a:r>
              <a:rPr lang="en-IN" sz="2800" dirty="0" smtClean="0">
                <a:solidFill>
                  <a:srgbClr val="444949"/>
                </a:solidFill>
                <a:latin typeface="ArialMT"/>
              </a:rPr>
              <a:t>• </a:t>
            </a:r>
            <a:r>
              <a:rPr lang="en-IN" sz="2800" dirty="0" smtClean="0">
                <a:solidFill>
                  <a:srgbClr val="444949"/>
                </a:solidFill>
                <a:latin typeface="GillSans-Light"/>
              </a:rPr>
              <a:t>A partition failure can affect many</a:t>
            </a:r>
          </a:p>
          <a:p>
            <a:pPr>
              <a:buNone/>
            </a:pPr>
            <a:r>
              <a:rPr lang="en-IN" sz="2800" dirty="0" smtClean="0">
                <a:solidFill>
                  <a:srgbClr val="444949"/>
                </a:solidFill>
                <a:latin typeface="GillSans-Light"/>
              </a:rPr>
              <a:t>EC2 but won’t affect other</a:t>
            </a:r>
          </a:p>
          <a:p>
            <a:pPr>
              <a:buNone/>
            </a:pPr>
            <a:r>
              <a:rPr lang="en-IN" sz="2800" dirty="0" smtClean="0">
                <a:solidFill>
                  <a:srgbClr val="444949"/>
                </a:solidFill>
                <a:latin typeface="GillSans-Light"/>
              </a:rPr>
              <a:t>partitions</a:t>
            </a:r>
          </a:p>
          <a:p>
            <a:pPr>
              <a:buNone/>
            </a:pPr>
            <a:r>
              <a:rPr lang="en-IN" sz="2800" dirty="0" smtClean="0">
                <a:solidFill>
                  <a:srgbClr val="444949"/>
                </a:solidFill>
                <a:latin typeface="ArialMT"/>
              </a:rPr>
              <a:t>• </a:t>
            </a:r>
            <a:r>
              <a:rPr lang="en-IN" sz="2800" dirty="0" smtClean="0">
                <a:solidFill>
                  <a:srgbClr val="444949"/>
                </a:solidFill>
                <a:latin typeface="GillSans-Light"/>
              </a:rPr>
              <a:t>EC2 instances get access to the</a:t>
            </a:r>
          </a:p>
          <a:p>
            <a:pPr>
              <a:buNone/>
            </a:pPr>
            <a:r>
              <a:rPr lang="en-IN" sz="2800" dirty="0" smtClean="0">
                <a:solidFill>
                  <a:srgbClr val="444949"/>
                </a:solidFill>
                <a:latin typeface="GillSans-Light"/>
              </a:rPr>
              <a:t>partition information as metadata</a:t>
            </a:r>
          </a:p>
          <a:p>
            <a:pPr>
              <a:buNone/>
            </a:pPr>
            <a:r>
              <a:rPr lang="en-IN" sz="2800" dirty="0" smtClean="0">
                <a:solidFill>
                  <a:srgbClr val="444949"/>
                </a:solidFill>
                <a:latin typeface="ArialMT"/>
              </a:rPr>
              <a:t>• </a:t>
            </a:r>
            <a:r>
              <a:rPr lang="en-IN" sz="2800" dirty="0" smtClean="0">
                <a:solidFill>
                  <a:srgbClr val="444949"/>
                </a:solidFill>
                <a:latin typeface="GillSans-Light"/>
              </a:rPr>
              <a:t>Use cases: HDFS, </a:t>
            </a:r>
            <a:r>
              <a:rPr lang="en-IN" sz="2800" dirty="0" err="1" smtClean="0">
                <a:solidFill>
                  <a:srgbClr val="444949"/>
                </a:solidFill>
                <a:latin typeface="GillSans-Light"/>
              </a:rPr>
              <a:t>HBase</a:t>
            </a:r>
            <a:r>
              <a:rPr lang="en-IN" sz="2800" dirty="0" smtClean="0">
                <a:solidFill>
                  <a:srgbClr val="444949"/>
                </a:solidFill>
                <a:latin typeface="GillSans-Light"/>
              </a:rPr>
              <a:t>,</a:t>
            </a:r>
          </a:p>
          <a:p>
            <a:pPr>
              <a:buNone/>
            </a:pPr>
            <a:r>
              <a:rPr lang="en-IN" sz="2800" dirty="0" smtClean="0">
                <a:solidFill>
                  <a:srgbClr val="444949"/>
                </a:solidFill>
                <a:latin typeface="GillSans-Light"/>
              </a:rPr>
              <a:t>Cassandra, Kafka</a:t>
            </a:r>
            <a:endParaRPr lang="en-IN" dirty="0"/>
          </a:p>
        </p:txBody>
      </p:sp>
      <p:pic>
        <p:nvPicPr>
          <p:cNvPr id="2050" name="Picture 2"/>
          <p:cNvPicPr>
            <a:picLocks noChangeAspect="1" noChangeArrowheads="1"/>
          </p:cNvPicPr>
          <p:nvPr/>
        </p:nvPicPr>
        <p:blipFill>
          <a:blip r:embed="rId2"/>
          <a:srcRect/>
          <a:stretch>
            <a:fillRect/>
          </a:stretch>
        </p:blipFill>
        <p:spPr bwMode="auto">
          <a:xfrm>
            <a:off x="381000" y="1371600"/>
            <a:ext cx="5105400" cy="4969122"/>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On Demand Instances: short workload, predictable pricing, reliable</a:t>
            </a:r>
          </a:p>
          <a:p>
            <a:pPr>
              <a:buNone/>
            </a:pPr>
            <a:r>
              <a:rPr lang="en-IN" sz="2400" dirty="0" smtClean="0">
                <a:solidFill>
                  <a:srgbClr val="444949"/>
                </a:solidFill>
                <a:latin typeface="ArialMT"/>
              </a:rPr>
              <a:t>• </a:t>
            </a:r>
            <a:r>
              <a:rPr lang="en-IN" sz="2400" dirty="0" smtClean="0">
                <a:solidFill>
                  <a:srgbClr val="444949"/>
                </a:solidFill>
                <a:latin typeface="GillSans-Light"/>
              </a:rPr>
              <a:t>Spot Instances: short workloads, for cheap, can lose instances (not reliable)</a:t>
            </a:r>
          </a:p>
          <a:p>
            <a:pPr>
              <a:buNone/>
            </a:pPr>
            <a:r>
              <a:rPr lang="en-IN" sz="2400" dirty="0" smtClean="0">
                <a:solidFill>
                  <a:srgbClr val="444949"/>
                </a:solidFill>
                <a:latin typeface="ArialMT"/>
              </a:rPr>
              <a:t>• </a:t>
            </a:r>
            <a:r>
              <a:rPr lang="en-IN" sz="2400" dirty="0" smtClean="0">
                <a:solidFill>
                  <a:srgbClr val="444949"/>
                </a:solidFill>
                <a:latin typeface="GillSans-Light"/>
              </a:rPr>
              <a:t>Reserved: (MINIMUM 1 year)</a:t>
            </a:r>
          </a:p>
          <a:p>
            <a:pPr lvl="1">
              <a:buNone/>
            </a:pPr>
            <a:r>
              <a:rPr lang="en-IN" sz="1600" dirty="0" smtClean="0">
                <a:solidFill>
                  <a:srgbClr val="444949"/>
                </a:solidFill>
                <a:latin typeface="ArialMT"/>
              </a:rPr>
              <a:t>• </a:t>
            </a:r>
            <a:r>
              <a:rPr lang="en-IN" sz="1600" dirty="0" smtClean="0">
                <a:solidFill>
                  <a:srgbClr val="444949"/>
                </a:solidFill>
                <a:latin typeface="GillSans-Light"/>
              </a:rPr>
              <a:t>Reserved Instances: long workloads</a:t>
            </a:r>
          </a:p>
          <a:p>
            <a:pPr lvl="1">
              <a:buNone/>
            </a:pPr>
            <a:r>
              <a:rPr lang="en-IN" sz="1600" dirty="0" smtClean="0">
                <a:solidFill>
                  <a:srgbClr val="444949"/>
                </a:solidFill>
                <a:latin typeface="ArialMT"/>
              </a:rPr>
              <a:t>• </a:t>
            </a:r>
            <a:r>
              <a:rPr lang="en-IN" sz="1600" dirty="0" smtClean="0">
                <a:solidFill>
                  <a:srgbClr val="444949"/>
                </a:solidFill>
                <a:latin typeface="GillSans-Light"/>
              </a:rPr>
              <a:t>Convertible Reserved Instances: long workloads with flexible instances</a:t>
            </a:r>
          </a:p>
          <a:p>
            <a:pPr lvl="1">
              <a:buNone/>
            </a:pPr>
            <a:r>
              <a:rPr lang="en-IN" sz="1600" dirty="0" smtClean="0">
                <a:solidFill>
                  <a:srgbClr val="444949"/>
                </a:solidFill>
                <a:latin typeface="ArialMT"/>
              </a:rPr>
              <a:t>• </a:t>
            </a:r>
            <a:r>
              <a:rPr lang="en-IN" sz="1600" dirty="0" smtClean="0">
                <a:solidFill>
                  <a:srgbClr val="444949"/>
                </a:solidFill>
                <a:latin typeface="GillSans-Light"/>
              </a:rPr>
              <a:t>Scheduled Reserved Instances: example – every Thursday between 3 and 6 pm</a:t>
            </a:r>
          </a:p>
          <a:p>
            <a:pPr>
              <a:buNone/>
            </a:pPr>
            <a:r>
              <a:rPr lang="en-IN" sz="2400" dirty="0" smtClean="0">
                <a:solidFill>
                  <a:srgbClr val="444949"/>
                </a:solidFill>
                <a:latin typeface="ArialMT"/>
              </a:rPr>
              <a:t>• </a:t>
            </a:r>
            <a:r>
              <a:rPr lang="en-IN" sz="2400" dirty="0" smtClean="0">
                <a:solidFill>
                  <a:srgbClr val="444949"/>
                </a:solidFill>
                <a:latin typeface="GillSans-Light"/>
              </a:rPr>
              <a:t>Dedicated Instances: no other customers will share your hardware</a:t>
            </a:r>
          </a:p>
          <a:p>
            <a:pPr>
              <a:buNone/>
            </a:pPr>
            <a:r>
              <a:rPr lang="en-IN" sz="2400" dirty="0" smtClean="0">
                <a:solidFill>
                  <a:srgbClr val="444949"/>
                </a:solidFill>
                <a:latin typeface="ArialMT"/>
              </a:rPr>
              <a:t>• </a:t>
            </a:r>
            <a:r>
              <a:rPr lang="en-IN" sz="2400" dirty="0" smtClean="0">
                <a:solidFill>
                  <a:srgbClr val="444949"/>
                </a:solidFill>
                <a:latin typeface="GillSans-Light"/>
              </a:rPr>
              <a:t>Dedicated Hosts: book an entire physical server, control instance placement</a:t>
            </a:r>
          </a:p>
          <a:p>
            <a:pPr lvl="1">
              <a:buNone/>
            </a:pPr>
            <a:r>
              <a:rPr lang="en-IN" sz="1600" dirty="0" smtClean="0">
                <a:solidFill>
                  <a:srgbClr val="444949"/>
                </a:solidFill>
                <a:latin typeface="ArialMT"/>
              </a:rPr>
              <a:t>• </a:t>
            </a:r>
            <a:r>
              <a:rPr lang="en-IN" sz="1600" dirty="0" smtClean="0">
                <a:solidFill>
                  <a:srgbClr val="444949"/>
                </a:solidFill>
                <a:latin typeface="GillSans-Light"/>
              </a:rPr>
              <a:t>Great for software licenses that operate at the core, or CPU socket level</a:t>
            </a:r>
          </a:p>
          <a:p>
            <a:pPr lvl="1">
              <a:buNone/>
            </a:pPr>
            <a:r>
              <a:rPr lang="en-IN" sz="1600" dirty="0" smtClean="0">
                <a:solidFill>
                  <a:srgbClr val="444949"/>
                </a:solidFill>
                <a:latin typeface="ArialMT"/>
              </a:rPr>
              <a:t>• </a:t>
            </a:r>
            <a:r>
              <a:rPr lang="en-IN" sz="1600" dirty="0" smtClean="0">
                <a:solidFill>
                  <a:srgbClr val="444949"/>
                </a:solidFill>
                <a:latin typeface="GillSans-Light"/>
              </a:rPr>
              <a:t>Can define host affinity so that instance reboots are kept on the same host</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EC2 Instance Launch Types</a:t>
            </a:r>
            <a:endParaRPr lang="en-IN" sz="36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u="sng" dirty="0" smtClean="0">
                <a:solidFill>
                  <a:srgbClr val="444949"/>
                </a:solidFill>
                <a:latin typeface="ArialMT"/>
              </a:rPr>
              <a:t>• </a:t>
            </a:r>
            <a:r>
              <a:rPr lang="en-IN" sz="2400" u="sng" dirty="0" smtClean="0">
                <a:solidFill>
                  <a:srgbClr val="444949"/>
                </a:solidFill>
                <a:latin typeface="GillSans-Light"/>
              </a:rPr>
              <a:t>CPU: </a:t>
            </a:r>
            <a:r>
              <a:rPr lang="en-IN" sz="2400" dirty="0" smtClean="0">
                <a:solidFill>
                  <a:srgbClr val="444949"/>
                </a:solidFill>
                <a:latin typeface="GillSans-Light"/>
              </a:rPr>
              <a:t>CPU Utilization + Credit Usage / Balance</a:t>
            </a:r>
          </a:p>
          <a:p>
            <a:pPr>
              <a:buNone/>
            </a:pPr>
            <a:r>
              <a:rPr lang="en-IN" sz="2400" u="sng" dirty="0" smtClean="0">
                <a:solidFill>
                  <a:srgbClr val="444949"/>
                </a:solidFill>
                <a:latin typeface="ArialMT"/>
              </a:rPr>
              <a:t>• </a:t>
            </a:r>
            <a:r>
              <a:rPr lang="en-IN" sz="2400" u="sng" dirty="0" smtClean="0">
                <a:solidFill>
                  <a:srgbClr val="444949"/>
                </a:solidFill>
                <a:latin typeface="GillSans-Light"/>
              </a:rPr>
              <a:t>Network: </a:t>
            </a:r>
            <a:r>
              <a:rPr lang="en-IN" sz="2400" dirty="0" smtClean="0">
                <a:solidFill>
                  <a:srgbClr val="444949"/>
                </a:solidFill>
                <a:latin typeface="GillSans-Light"/>
              </a:rPr>
              <a:t>Network In / Out</a:t>
            </a:r>
          </a:p>
          <a:p>
            <a:pPr>
              <a:buNone/>
            </a:pPr>
            <a:r>
              <a:rPr lang="en-IN" sz="2400" u="sng" dirty="0" smtClean="0">
                <a:solidFill>
                  <a:srgbClr val="444949"/>
                </a:solidFill>
                <a:latin typeface="ArialMT"/>
              </a:rPr>
              <a:t>• </a:t>
            </a:r>
            <a:r>
              <a:rPr lang="en-IN" sz="2400" u="sng" dirty="0" smtClean="0">
                <a:solidFill>
                  <a:srgbClr val="444949"/>
                </a:solidFill>
                <a:latin typeface="GillSans-Light"/>
              </a:rPr>
              <a:t>Status Check:</a:t>
            </a:r>
          </a:p>
          <a:p>
            <a:pPr lvl="1">
              <a:buNone/>
            </a:pPr>
            <a:r>
              <a:rPr lang="en-IN" sz="1600" dirty="0" smtClean="0">
                <a:solidFill>
                  <a:srgbClr val="444949"/>
                </a:solidFill>
                <a:latin typeface="ArialMT"/>
              </a:rPr>
              <a:t>• </a:t>
            </a:r>
            <a:r>
              <a:rPr lang="en-IN" sz="1600" dirty="0" smtClean="0">
                <a:solidFill>
                  <a:srgbClr val="444949"/>
                </a:solidFill>
                <a:latin typeface="GillSans-Light"/>
              </a:rPr>
              <a:t>Instance status = check the EC2 VM</a:t>
            </a:r>
          </a:p>
          <a:p>
            <a:pPr lvl="1">
              <a:buNone/>
            </a:pPr>
            <a:r>
              <a:rPr lang="en-IN" sz="1600" dirty="0" smtClean="0">
                <a:solidFill>
                  <a:srgbClr val="444949"/>
                </a:solidFill>
                <a:latin typeface="ArialMT"/>
              </a:rPr>
              <a:t>• </a:t>
            </a:r>
            <a:r>
              <a:rPr lang="en-IN" sz="1600" dirty="0" smtClean="0">
                <a:solidFill>
                  <a:srgbClr val="444949"/>
                </a:solidFill>
                <a:latin typeface="GillSans-Light"/>
              </a:rPr>
              <a:t>System status = check the underlying hardware</a:t>
            </a:r>
          </a:p>
          <a:p>
            <a:pPr>
              <a:buNone/>
            </a:pPr>
            <a:r>
              <a:rPr lang="en-IN" sz="2400" u="sng" dirty="0" smtClean="0">
                <a:solidFill>
                  <a:srgbClr val="444949"/>
                </a:solidFill>
                <a:latin typeface="ArialMT"/>
              </a:rPr>
              <a:t>• </a:t>
            </a:r>
            <a:r>
              <a:rPr lang="en-IN" sz="2400" u="sng" dirty="0" smtClean="0">
                <a:solidFill>
                  <a:srgbClr val="444949"/>
                </a:solidFill>
                <a:latin typeface="GillSans-Light"/>
              </a:rPr>
              <a:t>Disk: </a:t>
            </a:r>
            <a:r>
              <a:rPr lang="en-IN" sz="2400" dirty="0" smtClean="0">
                <a:solidFill>
                  <a:srgbClr val="444949"/>
                </a:solidFill>
                <a:latin typeface="GillSans-Light"/>
              </a:rPr>
              <a:t>Read / Write for Ops / Bytes (only for instance store)</a:t>
            </a:r>
          </a:p>
          <a:p>
            <a:pPr>
              <a:buNone/>
            </a:pPr>
            <a:r>
              <a:rPr lang="en-IN" sz="2400" u="sng" dirty="0" smtClean="0">
                <a:solidFill>
                  <a:srgbClr val="444949"/>
                </a:solidFill>
                <a:latin typeface="ArialMT"/>
              </a:rPr>
              <a:t>• </a:t>
            </a:r>
            <a:r>
              <a:rPr lang="en-IN" sz="2400" u="sng" dirty="0" smtClean="0">
                <a:solidFill>
                  <a:srgbClr val="444949"/>
                </a:solidFill>
                <a:latin typeface="GillSans-Light"/>
              </a:rPr>
              <a:t>RAM is NOT included in the AWS EC2 metrics</a:t>
            </a:r>
            <a:endParaRPr lang="en-IN" u="sng" dirty="0"/>
          </a:p>
        </p:txBody>
      </p:sp>
      <p:sp>
        <p:nvSpPr>
          <p:cNvPr id="3" name="Title 2"/>
          <p:cNvSpPr>
            <a:spLocks noGrp="1"/>
          </p:cNvSpPr>
          <p:nvPr>
            <p:ph type="title"/>
          </p:nvPr>
        </p:nvSpPr>
        <p:spPr/>
        <p:txBody>
          <a:bodyPr/>
          <a:lstStyle/>
          <a:p>
            <a:r>
              <a:rPr lang="en-IN" sz="4000" dirty="0" smtClean="0">
                <a:solidFill>
                  <a:srgbClr val="444949"/>
                </a:solidFill>
                <a:latin typeface="GillSans-Light"/>
              </a:rPr>
              <a:t>EC2 included metrics</a:t>
            </a:r>
            <a:endParaRPr lang="en-IN"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IN" sz="3200" dirty="0" smtClean="0">
                <a:solidFill>
                  <a:srgbClr val="444949"/>
                </a:solidFill>
                <a:latin typeface="ArialMT"/>
              </a:rPr>
              <a:t>• </a:t>
            </a:r>
            <a:r>
              <a:rPr lang="en-IN" sz="3200" u="sng" dirty="0" smtClean="0">
                <a:solidFill>
                  <a:srgbClr val="444949"/>
                </a:solidFill>
                <a:latin typeface="GillSans-Light"/>
              </a:rPr>
              <a:t>Status Check</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Instance status = check the EC2 VM</a:t>
            </a:r>
          </a:p>
          <a:p>
            <a:pPr lvl="1">
              <a:buNone/>
            </a:pPr>
            <a:r>
              <a:rPr lang="en-IN" sz="2400" dirty="0" smtClean="0">
                <a:solidFill>
                  <a:srgbClr val="444949"/>
                </a:solidFill>
                <a:latin typeface="ArialMT"/>
              </a:rPr>
              <a:t>• </a:t>
            </a:r>
            <a:r>
              <a:rPr lang="en-IN" sz="2400" dirty="0" smtClean="0">
                <a:solidFill>
                  <a:srgbClr val="444949"/>
                </a:solidFill>
                <a:latin typeface="GillSans-Light"/>
              </a:rPr>
              <a:t>System status = check the underlying hardware</a:t>
            </a: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IN" sz="2800" dirty="0" smtClean="0">
              <a:solidFill>
                <a:srgbClr val="444949"/>
              </a:solidFill>
              <a:latin typeface="GillSans-Light"/>
            </a:endParaRPr>
          </a:p>
          <a:p>
            <a:pPr>
              <a:buNone/>
            </a:pPr>
            <a:r>
              <a:rPr lang="en-IN" sz="2400" b="1" dirty="0" smtClean="0">
                <a:solidFill>
                  <a:srgbClr val="444949"/>
                </a:solidFill>
                <a:latin typeface="ArialMT"/>
              </a:rPr>
              <a:t>• </a:t>
            </a:r>
            <a:r>
              <a:rPr lang="en-IN" sz="2400" b="1" dirty="0" smtClean="0">
                <a:solidFill>
                  <a:srgbClr val="444949"/>
                </a:solidFill>
                <a:latin typeface="GillSans-Light"/>
              </a:rPr>
              <a:t>Recovery</a:t>
            </a:r>
            <a:r>
              <a:rPr lang="en-IN" sz="2400" dirty="0" smtClean="0">
                <a:solidFill>
                  <a:srgbClr val="444949"/>
                </a:solidFill>
                <a:latin typeface="GillSans-Light"/>
              </a:rPr>
              <a:t>: Same Private, Public, Elastic IP, metadata, placement group</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EC2 Instance Recovery</a:t>
            </a:r>
            <a:endParaRPr lang="en-IN" sz="4000" dirty="0"/>
          </a:p>
        </p:txBody>
      </p:sp>
      <p:pic>
        <p:nvPicPr>
          <p:cNvPr id="3074" name="Picture 2"/>
          <p:cNvPicPr>
            <a:picLocks noChangeAspect="1" noChangeArrowheads="1"/>
          </p:cNvPicPr>
          <p:nvPr/>
        </p:nvPicPr>
        <p:blipFill>
          <a:blip r:embed="rId2"/>
          <a:srcRect/>
          <a:stretch>
            <a:fillRect/>
          </a:stretch>
        </p:blipFill>
        <p:spPr bwMode="auto">
          <a:xfrm>
            <a:off x="533400" y="2743200"/>
            <a:ext cx="7924800" cy="2366257"/>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Simple / Step Scaling: increase or decrease instances based on two CW alarms</a:t>
            </a:r>
          </a:p>
          <a:p>
            <a:pPr>
              <a:buNone/>
            </a:pPr>
            <a:r>
              <a:rPr lang="en-IN" sz="2400" dirty="0" smtClean="0">
                <a:solidFill>
                  <a:srgbClr val="444949"/>
                </a:solidFill>
                <a:latin typeface="ArialMT"/>
              </a:rPr>
              <a:t>• </a:t>
            </a:r>
            <a:r>
              <a:rPr lang="en-IN" sz="2400" dirty="0" smtClean="0">
                <a:solidFill>
                  <a:srgbClr val="444949"/>
                </a:solidFill>
                <a:latin typeface="GillSans-Light"/>
              </a:rPr>
              <a:t>Target Tracking: select a metric and a target value, ASG will smartly adjust</a:t>
            </a:r>
          </a:p>
          <a:p>
            <a:pPr lvl="1">
              <a:buNone/>
            </a:pPr>
            <a:r>
              <a:rPr lang="en-IN" sz="1600" dirty="0" smtClean="0">
                <a:solidFill>
                  <a:srgbClr val="444949"/>
                </a:solidFill>
                <a:latin typeface="ArialMT"/>
              </a:rPr>
              <a:t>• </a:t>
            </a:r>
            <a:r>
              <a:rPr lang="en-IN" sz="1600" dirty="0" smtClean="0">
                <a:solidFill>
                  <a:srgbClr val="444949"/>
                </a:solidFill>
                <a:latin typeface="GillSans-Light"/>
              </a:rPr>
              <a:t>Keep average CPU at 40%</a:t>
            </a:r>
          </a:p>
          <a:p>
            <a:pPr lvl="1">
              <a:buNone/>
            </a:pPr>
            <a:r>
              <a:rPr lang="en-IN" sz="1600" dirty="0" smtClean="0">
                <a:solidFill>
                  <a:srgbClr val="444949"/>
                </a:solidFill>
                <a:latin typeface="ArialMT"/>
              </a:rPr>
              <a:t>• </a:t>
            </a:r>
            <a:r>
              <a:rPr lang="en-IN" sz="1600" dirty="0" smtClean="0">
                <a:solidFill>
                  <a:srgbClr val="444949"/>
                </a:solidFill>
                <a:latin typeface="GillSans-Light"/>
              </a:rPr>
              <a:t>Keep request count per target at 1000</a:t>
            </a:r>
          </a:p>
          <a:p>
            <a:pPr>
              <a:buNone/>
            </a:pPr>
            <a:r>
              <a:rPr lang="en-IN" sz="2400" dirty="0" smtClean="0">
                <a:solidFill>
                  <a:srgbClr val="444949"/>
                </a:solidFill>
                <a:latin typeface="ArialMT"/>
              </a:rPr>
              <a:t>• </a:t>
            </a:r>
            <a:r>
              <a:rPr lang="en-IN" sz="2400" dirty="0" smtClean="0">
                <a:solidFill>
                  <a:srgbClr val="444949"/>
                </a:solidFill>
                <a:latin typeface="GillSans-Light"/>
              </a:rPr>
              <a:t>To scale based on RAM, you must use a </a:t>
            </a:r>
            <a:r>
              <a:rPr lang="en-IN" sz="2400" b="1" dirty="0" smtClean="0">
                <a:solidFill>
                  <a:srgbClr val="444949"/>
                </a:solidFill>
                <a:latin typeface="GillSans-Light"/>
              </a:rPr>
              <a:t>Custom </a:t>
            </a:r>
            <a:r>
              <a:rPr lang="en-IN" sz="2400" dirty="0" err="1" smtClean="0">
                <a:solidFill>
                  <a:srgbClr val="444949"/>
                </a:solidFill>
                <a:latin typeface="GillSans-Light"/>
              </a:rPr>
              <a:t>CloudWatch</a:t>
            </a:r>
            <a:r>
              <a:rPr lang="en-IN" sz="2400" dirty="0" smtClean="0">
                <a:solidFill>
                  <a:srgbClr val="444949"/>
                </a:solidFill>
                <a:latin typeface="GillSans-Light"/>
              </a:rPr>
              <a:t> Metric</a:t>
            </a:r>
            <a:endParaRPr lang="en-IN" dirty="0"/>
          </a:p>
        </p:txBody>
      </p:sp>
      <p:sp>
        <p:nvSpPr>
          <p:cNvPr id="3" name="Title 2"/>
          <p:cNvSpPr>
            <a:spLocks noGrp="1"/>
          </p:cNvSpPr>
          <p:nvPr>
            <p:ph type="title"/>
          </p:nvPr>
        </p:nvSpPr>
        <p:spPr>
          <a:xfrm>
            <a:off x="381000" y="304800"/>
            <a:ext cx="8229600" cy="1143000"/>
          </a:xfrm>
        </p:spPr>
        <p:txBody>
          <a:bodyPr>
            <a:normAutofit/>
          </a:bodyPr>
          <a:lstStyle/>
          <a:p>
            <a:r>
              <a:rPr lang="en-IN" sz="2800" dirty="0" smtClean="0">
                <a:solidFill>
                  <a:srgbClr val="444949"/>
                </a:solidFill>
                <a:latin typeface="GillSans-Light"/>
              </a:rPr>
              <a:t>Auto Scaling – Scaling Policies</a:t>
            </a:r>
            <a:endParaRPr lang="en-IN"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905000"/>
            <a:ext cx="8229600" cy="4525963"/>
          </a:xfrm>
        </p:spPr>
        <p:txBody>
          <a:bodyPr>
            <a:normAutofit fontScale="92500"/>
          </a:bodyPr>
          <a:lstStyle/>
          <a:p>
            <a:pPr>
              <a:buNone/>
            </a:pPr>
            <a:r>
              <a:rPr lang="en-US" sz="2800" dirty="0" smtClean="0">
                <a:solidFill>
                  <a:srgbClr val="444949"/>
                </a:solidFill>
                <a:latin typeface="GillSans-Light"/>
              </a:rPr>
              <a:t>Example: ${</a:t>
            </a:r>
            <a:r>
              <a:rPr lang="en-US" sz="2800" dirty="0" err="1" smtClean="0">
                <a:solidFill>
                  <a:srgbClr val="444949"/>
                </a:solidFill>
                <a:latin typeface="GillSans-Light"/>
              </a:rPr>
              <a:t>aws:username</a:t>
            </a:r>
            <a:r>
              <a:rPr lang="en-US" sz="2800" dirty="0" smtClean="0">
                <a:solidFill>
                  <a:srgbClr val="444949"/>
                </a:solidFill>
                <a:latin typeface="GillSans-Light"/>
              </a:rPr>
              <a:t>}</a:t>
            </a:r>
          </a:p>
          <a:p>
            <a:pPr lvl="1">
              <a:buNone/>
            </a:pPr>
            <a:r>
              <a:rPr lang="en-US" sz="2000" dirty="0" smtClean="0">
                <a:solidFill>
                  <a:srgbClr val="444949"/>
                </a:solidFill>
                <a:latin typeface="ArialMT"/>
              </a:rPr>
              <a:t>• </a:t>
            </a:r>
            <a:r>
              <a:rPr lang="en-US" sz="2000" dirty="0" smtClean="0">
                <a:solidFill>
                  <a:srgbClr val="444949"/>
                </a:solidFill>
                <a:latin typeface="GillSans-Light"/>
              </a:rPr>
              <a:t>"Resource": ["arn:aws:s3:::</a:t>
            </a:r>
            <a:r>
              <a:rPr lang="en-US" sz="2000" dirty="0" err="1" smtClean="0">
                <a:solidFill>
                  <a:srgbClr val="444949"/>
                </a:solidFill>
                <a:latin typeface="GillSans-Light"/>
              </a:rPr>
              <a:t>mybucket</a:t>
            </a:r>
            <a:r>
              <a:rPr lang="en-US" sz="2000" dirty="0" smtClean="0">
                <a:solidFill>
                  <a:srgbClr val="444949"/>
                </a:solidFill>
                <a:latin typeface="GillSans-Light"/>
              </a:rPr>
              <a:t>/${</a:t>
            </a:r>
            <a:r>
              <a:rPr lang="en-US" sz="2000" dirty="0" err="1" smtClean="0">
                <a:solidFill>
                  <a:srgbClr val="444949"/>
                </a:solidFill>
                <a:latin typeface="GillSans-Light"/>
              </a:rPr>
              <a:t>aws:username</a:t>
            </a:r>
            <a:r>
              <a:rPr lang="en-US" sz="2000" dirty="0" smtClean="0">
                <a:solidFill>
                  <a:srgbClr val="444949"/>
                </a:solidFill>
                <a:latin typeface="GillSans-Light"/>
              </a:rPr>
              <a:t>}/*"]</a:t>
            </a:r>
          </a:p>
          <a:p>
            <a:pPr>
              <a:buNone/>
            </a:pPr>
            <a:r>
              <a:rPr lang="en-US" sz="2800" dirty="0" smtClean="0">
                <a:solidFill>
                  <a:srgbClr val="444949"/>
                </a:solidFill>
                <a:latin typeface="GillSans-Light"/>
              </a:rPr>
              <a:t>AWS Specific:</a:t>
            </a:r>
          </a:p>
          <a:p>
            <a:pPr lvl="1">
              <a:buNone/>
            </a:pPr>
            <a:r>
              <a:rPr lang="en-US" sz="2400" dirty="0" smtClean="0">
                <a:solidFill>
                  <a:srgbClr val="444949"/>
                </a:solidFill>
                <a:latin typeface="ArialMT"/>
              </a:rPr>
              <a:t>• </a:t>
            </a:r>
            <a:r>
              <a:rPr lang="en-US" sz="2400" dirty="0" err="1" smtClean="0">
                <a:solidFill>
                  <a:srgbClr val="444949"/>
                </a:solidFill>
                <a:latin typeface="GillSans-Light"/>
              </a:rPr>
              <a:t>aws:CurrentTime</a:t>
            </a:r>
            <a:r>
              <a:rPr lang="en-US" sz="2400" dirty="0" smtClean="0">
                <a:solidFill>
                  <a:srgbClr val="444949"/>
                </a:solidFill>
                <a:latin typeface="GillSans-Light"/>
              </a:rPr>
              <a:t>, </a:t>
            </a:r>
            <a:r>
              <a:rPr lang="en-US" sz="2400" dirty="0" err="1" smtClean="0">
                <a:solidFill>
                  <a:srgbClr val="444949"/>
                </a:solidFill>
                <a:latin typeface="GillSans-Light"/>
              </a:rPr>
              <a:t>aws:TokenIssueTime</a:t>
            </a:r>
            <a:r>
              <a:rPr lang="en-US" sz="2400" dirty="0" smtClean="0">
                <a:solidFill>
                  <a:srgbClr val="444949"/>
                </a:solidFill>
                <a:latin typeface="GillSans-Light"/>
              </a:rPr>
              <a:t>, </a:t>
            </a:r>
            <a:r>
              <a:rPr lang="en-US" sz="2400" dirty="0" err="1" smtClean="0">
                <a:solidFill>
                  <a:srgbClr val="444949"/>
                </a:solidFill>
                <a:latin typeface="GillSans-Light"/>
              </a:rPr>
              <a:t>aws:principaltype</a:t>
            </a:r>
            <a:r>
              <a:rPr lang="en-US" sz="2400" dirty="0" smtClean="0">
                <a:solidFill>
                  <a:srgbClr val="444949"/>
                </a:solidFill>
                <a:latin typeface="GillSans-Light"/>
              </a:rPr>
              <a:t>, </a:t>
            </a:r>
            <a:r>
              <a:rPr lang="en-US" sz="2400" dirty="0" err="1" smtClean="0">
                <a:solidFill>
                  <a:srgbClr val="444949"/>
                </a:solidFill>
                <a:latin typeface="GillSans-Light"/>
              </a:rPr>
              <a:t>aws:SecureTransport</a:t>
            </a:r>
            <a:r>
              <a:rPr lang="en-US" sz="2400" dirty="0" smtClean="0">
                <a:solidFill>
                  <a:srgbClr val="444949"/>
                </a:solidFill>
                <a:latin typeface="GillSans-Light"/>
              </a:rPr>
              <a:t>,</a:t>
            </a:r>
          </a:p>
          <a:p>
            <a:pPr lvl="1">
              <a:buNone/>
            </a:pPr>
            <a:r>
              <a:rPr lang="en-US" sz="2400" dirty="0" err="1" smtClean="0">
                <a:solidFill>
                  <a:srgbClr val="444949"/>
                </a:solidFill>
                <a:latin typeface="GillSans-Light"/>
              </a:rPr>
              <a:t>aws:SourceIp</a:t>
            </a:r>
            <a:r>
              <a:rPr lang="en-US" sz="2400" dirty="0" smtClean="0">
                <a:solidFill>
                  <a:srgbClr val="444949"/>
                </a:solidFill>
                <a:latin typeface="GillSans-Light"/>
              </a:rPr>
              <a:t>, </a:t>
            </a:r>
            <a:r>
              <a:rPr lang="en-US" sz="2400" dirty="0" err="1" smtClean="0">
                <a:solidFill>
                  <a:srgbClr val="444949"/>
                </a:solidFill>
                <a:latin typeface="GillSans-Light"/>
              </a:rPr>
              <a:t>aws:userid</a:t>
            </a:r>
            <a:r>
              <a:rPr lang="en-US" sz="2400" dirty="0" smtClean="0">
                <a:solidFill>
                  <a:srgbClr val="444949"/>
                </a:solidFill>
                <a:latin typeface="GillSans-Light"/>
              </a:rPr>
              <a:t>, ec2:SourceInstanceARN</a:t>
            </a:r>
          </a:p>
          <a:p>
            <a:pPr>
              <a:buNone/>
            </a:pPr>
            <a:r>
              <a:rPr lang="en-US" sz="2800" dirty="0" smtClean="0">
                <a:solidFill>
                  <a:srgbClr val="444949"/>
                </a:solidFill>
                <a:latin typeface="GillSans-Light"/>
              </a:rPr>
              <a:t>Service Specific:</a:t>
            </a:r>
          </a:p>
          <a:p>
            <a:pPr lvl="1">
              <a:buNone/>
            </a:pPr>
            <a:r>
              <a:rPr lang="en-US" sz="2400" dirty="0" smtClean="0">
                <a:solidFill>
                  <a:srgbClr val="444949"/>
                </a:solidFill>
                <a:latin typeface="ArialMT"/>
              </a:rPr>
              <a:t>• </a:t>
            </a:r>
            <a:r>
              <a:rPr lang="en-US" sz="2400" dirty="0" smtClean="0">
                <a:solidFill>
                  <a:srgbClr val="444949"/>
                </a:solidFill>
                <a:latin typeface="GillSans-Light"/>
              </a:rPr>
              <a:t>s3:prefix, s3:max-keys, s3:x-amz-acl, </a:t>
            </a:r>
            <a:r>
              <a:rPr lang="en-US" sz="2400" dirty="0" err="1" smtClean="0">
                <a:solidFill>
                  <a:srgbClr val="444949"/>
                </a:solidFill>
                <a:latin typeface="GillSans-Light"/>
              </a:rPr>
              <a:t>sns:Endpoint</a:t>
            </a:r>
            <a:r>
              <a:rPr lang="en-US" sz="2400" dirty="0" smtClean="0">
                <a:solidFill>
                  <a:srgbClr val="444949"/>
                </a:solidFill>
                <a:latin typeface="GillSans-Light"/>
              </a:rPr>
              <a:t>, </a:t>
            </a:r>
            <a:r>
              <a:rPr lang="en-US" sz="2400" dirty="0" err="1" smtClean="0">
                <a:solidFill>
                  <a:srgbClr val="444949"/>
                </a:solidFill>
                <a:latin typeface="GillSans-Light"/>
              </a:rPr>
              <a:t>sns:Protocol</a:t>
            </a:r>
            <a:r>
              <a:rPr lang="en-US" sz="2400" dirty="0" smtClean="0">
                <a:solidFill>
                  <a:srgbClr val="444949"/>
                </a:solidFill>
                <a:latin typeface="GillSans-Light"/>
              </a:rPr>
              <a:t>…</a:t>
            </a:r>
          </a:p>
          <a:p>
            <a:pPr>
              <a:buNone/>
            </a:pPr>
            <a:r>
              <a:rPr lang="en-US" sz="2800" dirty="0" smtClean="0">
                <a:solidFill>
                  <a:srgbClr val="444949"/>
                </a:solidFill>
                <a:latin typeface="GillSans-Light"/>
              </a:rPr>
              <a:t>Tag Based:</a:t>
            </a:r>
          </a:p>
          <a:p>
            <a:pPr lvl="1">
              <a:buNone/>
            </a:pPr>
            <a:r>
              <a:rPr lang="en-US" sz="2400" dirty="0" smtClean="0">
                <a:solidFill>
                  <a:srgbClr val="444949"/>
                </a:solidFill>
                <a:latin typeface="ArialMT"/>
              </a:rPr>
              <a:t>• </a:t>
            </a:r>
            <a:r>
              <a:rPr lang="en-US" sz="2400" dirty="0" err="1" smtClean="0">
                <a:solidFill>
                  <a:srgbClr val="444949"/>
                </a:solidFill>
                <a:latin typeface="GillSans-Light"/>
              </a:rPr>
              <a:t>iam:ResourceTag</a:t>
            </a:r>
            <a:r>
              <a:rPr lang="en-US" sz="2400" dirty="0" smtClean="0">
                <a:solidFill>
                  <a:srgbClr val="444949"/>
                </a:solidFill>
                <a:latin typeface="GillSans-Light"/>
              </a:rPr>
              <a:t>/key-name, </a:t>
            </a:r>
            <a:r>
              <a:rPr lang="en-US" sz="2400" dirty="0" err="1" smtClean="0">
                <a:solidFill>
                  <a:srgbClr val="444949"/>
                </a:solidFill>
                <a:latin typeface="GillSans-Light"/>
              </a:rPr>
              <a:t>aws:PrincipalTag</a:t>
            </a:r>
            <a:r>
              <a:rPr lang="en-US" sz="2400" dirty="0" smtClean="0">
                <a:solidFill>
                  <a:srgbClr val="444949"/>
                </a:solidFill>
                <a:latin typeface="GillSans-Light"/>
              </a:rPr>
              <a:t>/key-name…</a:t>
            </a:r>
            <a:endParaRPr lang="en-US" dirty="0"/>
          </a:p>
        </p:txBody>
      </p:sp>
      <p:sp>
        <p:nvSpPr>
          <p:cNvPr id="3" name="Title 2"/>
          <p:cNvSpPr>
            <a:spLocks noGrp="1"/>
          </p:cNvSpPr>
          <p:nvPr>
            <p:ph type="title"/>
          </p:nvPr>
        </p:nvSpPr>
        <p:spPr>
          <a:xfrm>
            <a:off x="304800" y="609600"/>
            <a:ext cx="8229600" cy="1143000"/>
          </a:xfrm>
        </p:spPr>
        <p:txBody>
          <a:bodyPr/>
          <a:lstStyle/>
          <a:p>
            <a:r>
              <a:rPr lang="en-US" dirty="0" smtClean="0"/>
              <a:t>IAM Policies Variables and Tags</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Spot Fleet support (mix on Spot and On-Demand instances)</a:t>
            </a:r>
          </a:p>
          <a:p>
            <a:pPr>
              <a:buNone/>
            </a:pPr>
            <a:r>
              <a:rPr lang="en-IN" sz="3200" dirty="0" smtClean="0">
                <a:solidFill>
                  <a:srgbClr val="444949"/>
                </a:solidFill>
                <a:latin typeface="ArialMT"/>
              </a:rPr>
              <a:t>• </a:t>
            </a:r>
            <a:r>
              <a:rPr lang="en-IN" sz="3200" dirty="0" smtClean="0">
                <a:solidFill>
                  <a:srgbClr val="444949"/>
                </a:solidFill>
                <a:latin typeface="GillSans-Light"/>
              </a:rPr>
              <a:t>To upgrade an AMI, must update the launch configuration / template</a:t>
            </a:r>
          </a:p>
          <a:p>
            <a:pPr lvl="1">
              <a:buNone/>
            </a:pPr>
            <a:r>
              <a:rPr lang="en-IN" sz="2400" dirty="0" smtClean="0">
                <a:solidFill>
                  <a:srgbClr val="444949"/>
                </a:solidFill>
                <a:latin typeface="ArialMT"/>
              </a:rPr>
              <a:t>• </a:t>
            </a:r>
            <a:r>
              <a:rPr lang="en-IN" sz="2400" dirty="0" smtClean="0">
                <a:solidFill>
                  <a:srgbClr val="444949"/>
                </a:solidFill>
                <a:latin typeface="GillSans-Light"/>
              </a:rPr>
              <a:t>You must terminate instances manually</a:t>
            </a:r>
          </a:p>
          <a:p>
            <a:pPr lvl="1">
              <a:buNone/>
            </a:pPr>
            <a:r>
              <a:rPr lang="en-IN" sz="2400" dirty="0" smtClean="0">
                <a:solidFill>
                  <a:srgbClr val="444949"/>
                </a:solidFill>
                <a:latin typeface="ArialMT"/>
              </a:rPr>
              <a:t>• </a:t>
            </a:r>
            <a:r>
              <a:rPr lang="en-IN" sz="2400" dirty="0" err="1" smtClean="0">
                <a:solidFill>
                  <a:srgbClr val="444949"/>
                </a:solidFill>
                <a:latin typeface="GillSans-Light"/>
              </a:rPr>
              <a:t>CloudFormation</a:t>
            </a:r>
            <a:r>
              <a:rPr lang="en-IN" sz="2400" dirty="0" smtClean="0">
                <a:solidFill>
                  <a:srgbClr val="444949"/>
                </a:solidFill>
                <a:latin typeface="GillSans-Light"/>
              </a:rPr>
              <a:t> can help with that step (we’ll see it later)</a:t>
            </a:r>
          </a:p>
          <a:p>
            <a:pPr>
              <a:buNone/>
            </a:pPr>
            <a:r>
              <a:rPr lang="en-IN" sz="3200" dirty="0" smtClean="0">
                <a:solidFill>
                  <a:srgbClr val="444949"/>
                </a:solidFill>
                <a:latin typeface="ArialMT"/>
              </a:rPr>
              <a:t>• </a:t>
            </a:r>
            <a:r>
              <a:rPr lang="en-IN" sz="3200" dirty="0" smtClean="0">
                <a:solidFill>
                  <a:srgbClr val="444949"/>
                </a:solidFill>
                <a:latin typeface="GillSans-Light"/>
              </a:rPr>
              <a:t>Scheduled scaling actions:</a:t>
            </a:r>
          </a:p>
          <a:p>
            <a:pPr lvl="1">
              <a:buNone/>
            </a:pPr>
            <a:r>
              <a:rPr lang="en-IN" sz="2400" dirty="0" smtClean="0">
                <a:solidFill>
                  <a:srgbClr val="444949"/>
                </a:solidFill>
                <a:latin typeface="ArialMT"/>
              </a:rPr>
              <a:t>• </a:t>
            </a:r>
            <a:r>
              <a:rPr lang="en-IN" sz="2400" dirty="0" smtClean="0">
                <a:solidFill>
                  <a:srgbClr val="444949"/>
                </a:solidFill>
                <a:latin typeface="GillSans-Light"/>
              </a:rPr>
              <a:t>Modify the ASG settings (min / max / desired) at pre-defined time</a:t>
            </a:r>
          </a:p>
          <a:p>
            <a:pPr lvl="1">
              <a:buNone/>
            </a:pPr>
            <a:r>
              <a:rPr lang="en-IN" sz="2400" dirty="0" smtClean="0">
                <a:solidFill>
                  <a:srgbClr val="444949"/>
                </a:solidFill>
                <a:latin typeface="ArialMT"/>
              </a:rPr>
              <a:t>• </a:t>
            </a:r>
            <a:r>
              <a:rPr lang="en-IN" sz="2400" dirty="0" smtClean="0">
                <a:solidFill>
                  <a:srgbClr val="444949"/>
                </a:solidFill>
                <a:latin typeface="GillSans-Light"/>
              </a:rPr>
              <a:t>Helpful when patterns are known in advance</a:t>
            </a:r>
          </a:p>
          <a:p>
            <a:pPr>
              <a:buNone/>
            </a:pPr>
            <a:r>
              <a:rPr lang="en-IN" sz="3200" dirty="0" smtClean="0">
                <a:solidFill>
                  <a:srgbClr val="444949"/>
                </a:solidFill>
                <a:latin typeface="ArialMT"/>
              </a:rPr>
              <a:t>• </a:t>
            </a:r>
            <a:r>
              <a:rPr lang="en-IN" sz="3200" dirty="0" smtClean="0">
                <a:solidFill>
                  <a:srgbClr val="444949"/>
                </a:solidFill>
                <a:latin typeface="GillSans-Light"/>
              </a:rPr>
              <a:t>Lifecycle Hooks:</a:t>
            </a:r>
          </a:p>
          <a:p>
            <a:pPr lvl="1">
              <a:buNone/>
            </a:pPr>
            <a:r>
              <a:rPr lang="en-IN" sz="2400" dirty="0" smtClean="0">
                <a:solidFill>
                  <a:srgbClr val="444949"/>
                </a:solidFill>
                <a:latin typeface="ArialMT"/>
              </a:rPr>
              <a:t>• </a:t>
            </a:r>
            <a:r>
              <a:rPr lang="en-IN" sz="2400" dirty="0" smtClean="0">
                <a:solidFill>
                  <a:srgbClr val="444949"/>
                </a:solidFill>
                <a:latin typeface="GillSans-Light"/>
              </a:rPr>
              <a:t>Perform actions before an instance is in service, or before it is terminated</a:t>
            </a:r>
          </a:p>
          <a:p>
            <a:pPr lvl="1">
              <a:buNone/>
            </a:pPr>
            <a:r>
              <a:rPr lang="en-IN" sz="2400" dirty="0" smtClean="0">
                <a:solidFill>
                  <a:srgbClr val="444949"/>
                </a:solidFill>
                <a:latin typeface="ArialMT"/>
              </a:rPr>
              <a:t>• </a:t>
            </a:r>
            <a:r>
              <a:rPr lang="en-IN" sz="2400" dirty="0" smtClean="0">
                <a:solidFill>
                  <a:srgbClr val="444949"/>
                </a:solidFill>
                <a:latin typeface="GillSans-Light"/>
              </a:rPr>
              <a:t>Examples: cleanup, log extraction, special health checks</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Auto Scaling – Good to know</a:t>
            </a:r>
            <a:endParaRPr lang="en-IN" sz="32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Launch: Add a new EC2 to the group, increasing the capacity</a:t>
            </a:r>
          </a:p>
          <a:p>
            <a:pPr>
              <a:buNone/>
            </a:pPr>
            <a:r>
              <a:rPr lang="en-IN" sz="2800" dirty="0" smtClean="0">
                <a:solidFill>
                  <a:srgbClr val="444949"/>
                </a:solidFill>
                <a:latin typeface="ArialMT"/>
              </a:rPr>
              <a:t>• </a:t>
            </a:r>
            <a:r>
              <a:rPr lang="en-IN" sz="2800" dirty="0" smtClean="0">
                <a:solidFill>
                  <a:srgbClr val="444949"/>
                </a:solidFill>
                <a:latin typeface="GillSans-Light"/>
              </a:rPr>
              <a:t>Terminate: Removes an EC2 instance from the group, decreasing its capacity.</a:t>
            </a:r>
          </a:p>
          <a:p>
            <a:pPr>
              <a:buNone/>
            </a:pPr>
            <a:r>
              <a:rPr lang="en-IN" sz="2800" dirty="0" smtClean="0">
                <a:solidFill>
                  <a:srgbClr val="444949"/>
                </a:solidFill>
                <a:latin typeface="ArialMT"/>
              </a:rPr>
              <a:t>• </a:t>
            </a:r>
            <a:r>
              <a:rPr lang="en-IN" sz="2800" dirty="0" err="1" smtClean="0">
                <a:solidFill>
                  <a:srgbClr val="444949"/>
                </a:solidFill>
                <a:latin typeface="GillSans-Light"/>
              </a:rPr>
              <a:t>HealthCheck</a:t>
            </a:r>
            <a:r>
              <a:rPr lang="en-IN" sz="2800" dirty="0" smtClean="0">
                <a:solidFill>
                  <a:srgbClr val="444949"/>
                </a:solidFill>
                <a:latin typeface="GillSans-Light"/>
              </a:rPr>
              <a:t>: Checks the health of the instances</a:t>
            </a:r>
          </a:p>
          <a:p>
            <a:pPr>
              <a:buNone/>
            </a:pPr>
            <a:r>
              <a:rPr lang="en-IN" sz="2800" dirty="0" smtClean="0">
                <a:solidFill>
                  <a:srgbClr val="444949"/>
                </a:solidFill>
                <a:latin typeface="ArialMT"/>
              </a:rPr>
              <a:t>• </a:t>
            </a:r>
            <a:r>
              <a:rPr lang="en-IN" sz="2800" dirty="0" err="1" smtClean="0">
                <a:solidFill>
                  <a:srgbClr val="444949"/>
                </a:solidFill>
                <a:latin typeface="GillSans-Light"/>
              </a:rPr>
              <a:t>ReplaceUnhealthy</a:t>
            </a:r>
            <a:r>
              <a:rPr lang="en-IN" sz="2800" dirty="0" smtClean="0">
                <a:solidFill>
                  <a:srgbClr val="444949"/>
                </a:solidFill>
                <a:latin typeface="GillSans-Light"/>
              </a:rPr>
              <a:t>: Terminate unhealthy instances and re-create them</a:t>
            </a:r>
          </a:p>
          <a:p>
            <a:pPr>
              <a:buNone/>
            </a:pPr>
            <a:r>
              <a:rPr lang="en-IN" sz="2800" dirty="0" smtClean="0">
                <a:solidFill>
                  <a:srgbClr val="444949"/>
                </a:solidFill>
                <a:latin typeface="ArialMT"/>
              </a:rPr>
              <a:t>• </a:t>
            </a:r>
            <a:r>
              <a:rPr lang="en-IN" sz="2800" dirty="0" err="1" smtClean="0">
                <a:solidFill>
                  <a:srgbClr val="444949"/>
                </a:solidFill>
                <a:latin typeface="GillSans-Light"/>
              </a:rPr>
              <a:t>AZRebalance</a:t>
            </a:r>
            <a:r>
              <a:rPr lang="en-IN" sz="2800" dirty="0" smtClean="0">
                <a:solidFill>
                  <a:srgbClr val="444949"/>
                </a:solidFill>
                <a:latin typeface="GillSans-Light"/>
              </a:rPr>
              <a:t>: Balancer the number of EC2 instances across AZ</a:t>
            </a:r>
          </a:p>
          <a:p>
            <a:pPr>
              <a:buNone/>
            </a:pPr>
            <a:r>
              <a:rPr lang="en-IN" sz="2800" dirty="0" smtClean="0">
                <a:solidFill>
                  <a:srgbClr val="444949"/>
                </a:solidFill>
                <a:latin typeface="ArialMT"/>
              </a:rPr>
              <a:t>• </a:t>
            </a:r>
            <a:r>
              <a:rPr lang="en-IN" sz="2800" dirty="0" err="1" smtClean="0">
                <a:solidFill>
                  <a:srgbClr val="444949"/>
                </a:solidFill>
                <a:latin typeface="GillSans-Light"/>
              </a:rPr>
              <a:t>AlarmNotification</a:t>
            </a:r>
            <a:r>
              <a:rPr lang="en-IN" sz="2800" dirty="0" smtClean="0">
                <a:solidFill>
                  <a:srgbClr val="444949"/>
                </a:solidFill>
                <a:latin typeface="GillSans-Light"/>
              </a:rPr>
              <a:t>: Accept notification from </a:t>
            </a:r>
            <a:r>
              <a:rPr lang="en-IN" sz="2800" dirty="0" err="1" smtClean="0">
                <a:solidFill>
                  <a:srgbClr val="444949"/>
                </a:solidFill>
                <a:latin typeface="GillSans-Light"/>
              </a:rPr>
              <a:t>CloudWatch</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err="1" smtClean="0">
                <a:solidFill>
                  <a:srgbClr val="444949"/>
                </a:solidFill>
                <a:latin typeface="GillSans-Light"/>
              </a:rPr>
              <a:t>ScheduledActions</a:t>
            </a:r>
            <a:r>
              <a:rPr lang="en-IN" sz="2800" dirty="0" smtClean="0">
                <a:solidFill>
                  <a:srgbClr val="444949"/>
                </a:solidFill>
                <a:latin typeface="GillSans-Light"/>
              </a:rPr>
              <a:t>: Performs scheduled actions that you create.</a:t>
            </a:r>
          </a:p>
          <a:p>
            <a:pPr>
              <a:buNone/>
            </a:pPr>
            <a:r>
              <a:rPr lang="en-IN" sz="2800" dirty="0" smtClean="0">
                <a:solidFill>
                  <a:srgbClr val="444949"/>
                </a:solidFill>
                <a:latin typeface="ArialMT"/>
              </a:rPr>
              <a:t>• </a:t>
            </a:r>
            <a:r>
              <a:rPr lang="en-IN" sz="2800" dirty="0" err="1" smtClean="0">
                <a:solidFill>
                  <a:srgbClr val="444949"/>
                </a:solidFill>
                <a:latin typeface="GillSans-Light"/>
              </a:rPr>
              <a:t>AddToLoadBalancer</a:t>
            </a:r>
            <a:r>
              <a:rPr lang="en-IN" sz="2800" dirty="0" smtClean="0">
                <a:solidFill>
                  <a:srgbClr val="444949"/>
                </a:solidFill>
                <a:latin typeface="GillSans-Light"/>
              </a:rPr>
              <a:t>: Adds instances to the load balancer or target group</a:t>
            </a:r>
          </a:p>
          <a:p>
            <a:pPr>
              <a:buNone/>
            </a:pPr>
            <a:r>
              <a:rPr lang="en-IN" sz="2800" dirty="0" smtClean="0">
                <a:solidFill>
                  <a:srgbClr val="444949"/>
                </a:solidFill>
                <a:latin typeface="ArialMT"/>
              </a:rPr>
              <a:t>• </a:t>
            </a:r>
            <a:r>
              <a:rPr lang="en-IN" sz="2800" dirty="0" smtClean="0">
                <a:solidFill>
                  <a:srgbClr val="444949"/>
                </a:solidFill>
                <a:latin typeface="GillSans-Light"/>
              </a:rPr>
              <a:t>We can suspend these processes!</a:t>
            </a:r>
            <a:endParaRPr lang="en-IN" dirty="0"/>
          </a:p>
        </p:txBody>
      </p:sp>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Auto Scaling – Scaling</a:t>
            </a:r>
            <a:br>
              <a:rPr lang="en-IN" sz="3600" dirty="0" smtClean="0">
                <a:solidFill>
                  <a:srgbClr val="444949"/>
                </a:solidFill>
                <a:latin typeface="GillSans-Light"/>
              </a:rPr>
            </a:br>
            <a:r>
              <a:rPr lang="en-IN" sz="3600" dirty="0" smtClean="0">
                <a:solidFill>
                  <a:srgbClr val="444949"/>
                </a:solidFill>
                <a:latin typeface="GillSans-Light"/>
              </a:rPr>
              <a:t> Processes</a:t>
            </a:r>
            <a:endParaRPr lang="en-IN" sz="40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3124200" cy="4407091"/>
          </a:xfrm>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Health checks available:</a:t>
            </a:r>
          </a:p>
          <a:p>
            <a:pPr lvl="1">
              <a:buNone/>
            </a:pPr>
            <a:r>
              <a:rPr lang="en-IN" sz="1600" dirty="0" smtClean="0">
                <a:solidFill>
                  <a:srgbClr val="444949"/>
                </a:solidFill>
                <a:latin typeface="ArialMT"/>
              </a:rPr>
              <a:t>• </a:t>
            </a:r>
            <a:r>
              <a:rPr lang="en-IN" sz="1600" dirty="0" smtClean="0">
                <a:solidFill>
                  <a:srgbClr val="444949"/>
                </a:solidFill>
                <a:latin typeface="GillSans-Light"/>
              </a:rPr>
              <a:t>EC2 Status Checks</a:t>
            </a:r>
          </a:p>
          <a:p>
            <a:pPr lvl="1">
              <a:buNone/>
            </a:pPr>
            <a:r>
              <a:rPr lang="en-IN" sz="1600" dirty="0" smtClean="0">
                <a:solidFill>
                  <a:srgbClr val="444949"/>
                </a:solidFill>
                <a:latin typeface="ArialMT"/>
              </a:rPr>
              <a:t>• </a:t>
            </a:r>
            <a:r>
              <a:rPr lang="en-IN" sz="1600" dirty="0" smtClean="0">
                <a:solidFill>
                  <a:srgbClr val="444949"/>
                </a:solidFill>
                <a:latin typeface="GillSans-Light"/>
              </a:rPr>
              <a:t>ELB Health Checks (HTTP)</a:t>
            </a:r>
          </a:p>
          <a:p>
            <a:pPr>
              <a:buNone/>
            </a:pPr>
            <a:r>
              <a:rPr lang="en-IN" sz="2400" dirty="0" smtClean="0">
                <a:solidFill>
                  <a:srgbClr val="444949"/>
                </a:solidFill>
                <a:latin typeface="ArialMT"/>
              </a:rPr>
              <a:t>• </a:t>
            </a:r>
            <a:r>
              <a:rPr lang="en-IN" sz="2400" dirty="0" smtClean="0">
                <a:solidFill>
                  <a:srgbClr val="444949"/>
                </a:solidFill>
                <a:latin typeface="GillSans-Light"/>
              </a:rPr>
              <a:t>ASG will launch a new instance after terminating an unhealthy one</a:t>
            </a:r>
          </a:p>
          <a:p>
            <a:pPr>
              <a:buNone/>
            </a:pPr>
            <a:r>
              <a:rPr lang="en-IN" sz="2400" dirty="0" smtClean="0">
                <a:solidFill>
                  <a:srgbClr val="444949"/>
                </a:solidFill>
                <a:latin typeface="ArialMT"/>
              </a:rPr>
              <a:t>• </a:t>
            </a:r>
            <a:r>
              <a:rPr lang="en-IN" sz="2400" dirty="0" smtClean="0">
                <a:solidFill>
                  <a:srgbClr val="444949"/>
                </a:solidFill>
                <a:latin typeface="GillSans-Light"/>
              </a:rPr>
              <a:t>Make sure the health check is simple and checks the correct thing</a:t>
            </a:r>
            <a:endParaRPr lang="en-IN" dirty="0"/>
          </a:p>
        </p:txBody>
      </p:sp>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Auto Scaling – Health</a:t>
            </a:r>
            <a:br>
              <a:rPr lang="en-IN" sz="3600" dirty="0" smtClean="0">
                <a:solidFill>
                  <a:srgbClr val="444949"/>
                </a:solidFill>
                <a:latin typeface="GillSans-Light"/>
              </a:rPr>
            </a:br>
            <a:r>
              <a:rPr lang="en-IN" sz="3600" dirty="0" smtClean="0">
                <a:solidFill>
                  <a:srgbClr val="444949"/>
                </a:solidFill>
                <a:latin typeface="GillSans-Light"/>
              </a:rPr>
              <a:t> Checks</a:t>
            </a:r>
            <a:endParaRPr lang="en-IN" sz="4000" dirty="0"/>
          </a:p>
        </p:txBody>
      </p:sp>
      <p:pic>
        <p:nvPicPr>
          <p:cNvPr id="4098" name="Picture 2"/>
          <p:cNvPicPr>
            <a:picLocks noChangeAspect="1" noChangeArrowheads="1"/>
          </p:cNvPicPr>
          <p:nvPr/>
        </p:nvPicPr>
        <p:blipFill>
          <a:blip r:embed="rId2"/>
          <a:srcRect/>
          <a:stretch>
            <a:fillRect/>
          </a:stretch>
        </p:blipFill>
        <p:spPr bwMode="auto">
          <a:xfrm>
            <a:off x="3505200" y="1219200"/>
            <a:ext cx="5334000" cy="5127170"/>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Auto Scaling – Updating </a:t>
            </a:r>
            <a:br>
              <a:rPr lang="en-IN" sz="3200" dirty="0" smtClean="0">
                <a:solidFill>
                  <a:srgbClr val="444949"/>
                </a:solidFill>
                <a:latin typeface="GillSans-Light"/>
              </a:rPr>
            </a:br>
            <a:r>
              <a:rPr lang="en-IN" sz="3200" dirty="0" smtClean="0">
                <a:solidFill>
                  <a:srgbClr val="444949"/>
                </a:solidFill>
                <a:latin typeface="GillSans-Light"/>
              </a:rPr>
              <a:t>an application</a:t>
            </a:r>
            <a:endParaRPr lang="en-IN" sz="3600" dirty="0"/>
          </a:p>
        </p:txBody>
      </p:sp>
      <p:pic>
        <p:nvPicPr>
          <p:cNvPr id="5122" name="Picture 2"/>
          <p:cNvPicPr>
            <a:picLocks noGrp="1" noChangeAspect="1" noChangeArrowheads="1"/>
          </p:cNvPicPr>
          <p:nvPr>
            <p:ph idx="1"/>
          </p:nvPr>
        </p:nvPicPr>
        <p:blipFill>
          <a:blip r:embed="rId2"/>
          <a:srcRect/>
          <a:stretch>
            <a:fillRect/>
          </a:stretch>
        </p:blipFill>
        <p:spPr bwMode="auto">
          <a:xfrm>
            <a:off x="3429000" y="1295400"/>
            <a:ext cx="3124200" cy="556260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52400"/>
            <a:ext cx="8229600" cy="1143000"/>
          </a:xfrm>
        </p:spPr>
        <p:txBody>
          <a:bodyPr>
            <a:normAutofit/>
          </a:bodyPr>
          <a:lstStyle/>
          <a:p>
            <a:r>
              <a:rPr lang="en-IN" sz="3200" dirty="0" smtClean="0">
                <a:solidFill>
                  <a:srgbClr val="444949"/>
                </a:solidFill>
                <a:latin typeface="GillSans-Light"/>
              </a:rPr>
              <a:t>Auto Scaling – Solution </a:t>
            </a:r>
            <a:br>
              <a:rPr lang="en-IN" sz="3200" dirty="0" smtClean="0">
                <a:solidFill>
                  <a:srgbClr val="444949"/>
                </a:solidFill>
                <a:latin typeface="GillSans-Light"/>
              </a:rPr>
            </a:br>
            <a:r>
              <a:rPr lang="en-IN" sz="3200" dirty="0" smtClean="0">
                <a:solidFill>
                  <a:srgbClr val="444949"/>
                </a:solidFill>
                <a:latin typeface="GillSans-Light"/>
              </a:rPr>
              <a:t>Architecture</a:t>
            </a:r>
            <a:endParaRPr lang="en-IN" sz="3600" dirty="0"/>
          </a:p>
        </p:txBody>
      </p:sp>
      <p:pic>
        <p:nvPicPr>
          <p:cNvPr id="6146" name="Picture 2"/>
          <p:cNvPicPr>
            <a:picLocks noGrp="1" noChangeAspect="1" noChangeArrowheads="1"/>
          </p:cNvPicPr>
          <p:nvPr>
            <p:ph idx="1"/>
          </p:nvPr>
        </p:nvPicPr>
        <p:blipFill>
          <a:blip r:embed="rId2"/>
          <a:srcRect/>
          <a:stretch>
            <a:fillRect/>
          </a:stretch>
        </p:blipFill>
        <p:spPr bwMode="auto">
          <a:xfrm>
            <a:off x="0" y="1143000"/>
            <a:ext cx="8763000" cy="5105400"/>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Auto Scaling – Solution</a:t>
            </a:r>
            <a:br>
              <a:rPr lang="en-IN" sz="3200" dirty="0" smtClean="0">
                <a:solidFill>
                  <a:srgbClr val="444949"/>
                </a:solidFill>
                <a:latin typeface="GillSans-Light"/>
              </a:rPr>
            </a:br>
            <a:r>
              <a:rPr lang="en-IN" sz="3200" dirty="0" smtClean="0">
                <a:solidFill>
                  <a:srgbClr val="444949"/>
                </a:solidFill>
                <a:latin typeface="GillSans-Light"/>
              </a:rPr>
              <a:t> Architecture</a:t>
            </a:r>
            <a:endParaRPr lang="en-IN" sz="3600" dirty="0"/>
          </a:p>
        </p:txBody>
      </p:sp>
      <p:pic>
        <p:nvPicPr>
          <p:cNvPr id="7170" name="Picture 2"/>
          <p:cNvPicPr>
            <a:picLocks noGrp="1" noChangeAspect="1" noChangeArrowheads="1"/>
          </p:cNvPicPr>
          <p:nvPr>
            <p:ph idx="1"/>
          </p:nvPr>
        </p:nvPicPr>
        <p:blipFill>
          <a:blip r:embed="rId2"/>
          <a:srcRect/>
          <a:stretch>
            <a:fillRect/>
          </a:stretch>
        </p:blipFill>
        <p:spPr bwMode="auto">
          <a:xfrm>
            <a:off x="0" y="1295400"/>
            <a:ext cx="8991600" cy="5257800"/>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711891"/>
          </a:xfrm>
        </p:spPr>
        <p:txBody>
          <a:bodyPr>
            <a:normAutofit fontScale="85000" lnSpcReduction="20000"/>
          </a:bodyPr>
          <a:lstStyle/>
          <a:p>
            <a:pPr>
              <a:buNone/>
            </a:pPr>
            <a:r>
              <a:rPr lang="en-IN" dirty="0" smtClean="0"/>
              <a:t>• Can get a discount of up to 90% compared to On-demand</a:t>
            </a:r>
          </a:p>
          <a:p>
            <a:pPr>
              <a:buNone/>
            </a:pPr>
            <a:r>
              <a:rPr lang="en-IN" dirty="0" smtClean="0"/>
              <a:t>• Define max spot price and get the instance while current spot price &lt; max</a:t>
            </a:r>
          </a:p>
          <a:p>
            <a:pPr lvl="1">
              <a:buNone/>
            </a:pPr>
            <a:r>
              <a:rPr lang="en-IN" dirty="0" smtClean="0"/>
              <a:t>• The hourly spot price varies based on offer and capacity</a:t>
            </a:r>
          </a:p>
          <a:p>
            <a:pPr lvl="1">
              <a:buNone/>
            </a:pPr>
            <a:r>
              <a:rPr lang="en-IN" dirty="0" smtClean="0"/>
              <a:t>• If the current spot price &gt; your max price you can choose to stop or terminate your</a:t>
            </a:r>
          </a:p>
          <a:p>
            <a:pPr lvl="1">
              <a:buNone/>
            </a:pPr>
            <a:r>
              <a:rPr lang="en-IN" dirty="0" smtClean="0"/>
              <a:t>instance with a 2 minutes grace period.</a:t>
            </a:r>
          </a:p>
          <a:p>
            <a:pPr>
              <a:buNone/>
            </a:pPr>
            <a:r>
              <a:rPr lang="en-IN" dirty="0" smtClean="0"/>
              <a:t>• Other strategy: Spot Block</a:t>
            </a:r>
          </a:p>
          <a:p>
            <a:pPr lvl="1">
              <a:buNone/>
            </a:pPr>
            <a:r>
              <a:rPr lang="en-IN" dirty="0" smtClean="0"/>
              <a:t>• “block” spot instance during a specified time frame (1 to 6 hours) without interruptions</a:t>
            </a:r>
          </a:p>
          <a:p>
            <a:pPr lvl="1">
              <a:buNone/>
            </a:pPr>
            <a:r>
              <a:rPr lang="en-IN" dirty="0" smtClean="0"/>
              <a:t>• In rare situations, the instance may be reclaimed</a:t>
            </a:r>
          </a:p>
          <a:p>
            <a:pPr>
              <a:buNone/>
            </a:pPr>
            <a:r>
              <a:rPr lang="en-IN" dirty="0" smtClean="0"/>
              <a:t>• Used for batch jobs, data analysis, or workloads that are resilient to failures.</a:t>
            </a:r>
          </a:p>
          <a:p>
            <a:pPr>
              <a:buNone/>
            </a:pPr>
            <a:r>
              <a:rPr lang="en-IN" dirty="0" smtClean="0"/>
              <a:t>• Not great for critical jobs or databases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EC2 Spot Instances</a:t>
            </a:r>
            <a:endParaRPr lang="en-IN"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solidFill>
                  <a:srgbClr val="444949"/>
                </a:solidFill>
                <a:latin typeface="GillSans-Light"/>
              </a:rPr>
              <a:t>EC2 Spot Instances</a:t>
            </a:r>
            <a:endParaRPr lang="en-IN" dirty="0"/>
          </a:p>
        </p:txBody>
      </p:sp>
      <p:pic>
        <p:nvPicPr>
          <p:cNvPr id="8194" name="Picture 2"/>
          <p:cNvPicPr>
            <a:picLocks noGrp="1" noChangeAspect="1" noChangeArrowheads="1"/>
          </p:cNvPicPr>
          <p:nvPr>
            <p:ph idx="1"/>
          </p:nvPr>
        </p:nvPicPr>
        <p:blipFill>
          <a:blip r:embed="rId2"/>
          <a:srcRect/>
          <a:stretch>
            <a:fillRect/>
          </a:stretch>
        </p:blipFill>
        <p:spPr bwMode="auto">
          <a:xfrm>
            <a:off x="0" y="1295400"/>
            <a:ext cx="9144000" cy="525780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Collection (Fleet) of Spot Instances and optionally on-demand instances</a:t>
            </a:r>
          </a:p>
          <a:p>
            <a:pPr>
              <a:buNone/>
            </a:pPr>
            <a:r>
              <a:rPr lang="en-IN" sz="2400" dirty="0" smtClean="0">
                <a:solidFill>
                  <a:srgbClr val="444949"/>
                </a:solidFill>
                <a:latin typeface="ArialMT"/>
              </a:rPr>
              <a:t>• </a:t>
            </a:r>
            <a:r>
              <a:rPr lang="en-IN" sz="2400" dirty="0" smtClean="0">
                <a:solidFill>
                  <a:srgbClr val="444949"/>
                </a:solidFill>
                <a:latin typeface="GillSans-Light"/>
              </a:rPr>
              <a:t>Set a maximum price you’re willing to pay per Spot Instances or all</a:t>
            </a:r>
          </a:p>
          <a:p>
            <a:pPr>
              <a:buNone/>
            </a:pPr>
            <a:r>
              <a:rPr lang="en-IN" sz="2400" dirty="0" smtClean="0">
                <a:solidFill>
                  <a:srgbClr val="444949"/>
                </a:solidFill>
                <a:latin typeface="ArialMT"/>
              </a:rPr>
              <a:t>• </a:t>
            </a:r>
            <a:r>
              <a:rPr lang="en-IN" sz="2400" dirty="0" smtClean="0">
                <a:solidFill>
                  <a:srgbClr val="444949"/>
                </a:solidFill>
                <a:latin typeface="GillSans-Light"/>
              </a:rPr>
              <a:t>Can have a mix of instance types (M5.large, M5.xlarge, C5.2xlarge, etc..)</a:t>
            </a:r>
          </a:p>
          <a:p>
            <a:pPr>
              <a:buNone/>
            </a:pPr>
            <a:r>
              <a:rPr lang="en-IN" sz="2400" dirty="0" smtClean="0">
                <a:solidFill>
                  <a:srgbClr val="444949"/>
                </a:solidFill>
                <a:latin typeface="ArialMT"/>
              </a:rPr>
              <a:t>• </a:t>
            </a:r>
            <a:r>
              <a:rPr lang="en-IN" sz="2400" dirty="0" smtClean="0">
                <a:solidFill>
                  <a:srgbClr val="444949"/>
                </a:solidFill>
                <a:latin typeface="GillSans-Light"/>
              </a:rPr>
              <a:t>Supports: EC2 standalone, Auto Scaling Groups (launch template), ECS (underlying ASG), AWS Batch (Managed Compute Environment)</a:t>
            </a:r>
          </a:p>
          <a:p>
            <a:pPr>
              <a:buNone/>
            </a:pPr>
            <a:r>
              <a:rPr lang="en-IN" sz="2400" dirty="0" smtClean="0">
                <a:solidFill>
                  <a:srgbClr val="444949"/>
                </a:solidFill>
                <a:latin typeface="ArialMT"/>
              </a:rPr>
              <a:t>• </a:t>
            </a:r>
            <a:r>
              <a:rPr lang="en-IN" sz="2400" dirty="0" smtClean="0">
                <a:solidFill>
                  <a:srgbClr val="444949"/>
                </a:solidFill>
                <a:latin typeface="GillSans-Light"/>
              </a:rPr>
              <a:t>Soft limits:</a:t>
            </a:r>
          </a:p>
          <a:p>
            <a:pPr lvl="1">
              <a:buNone/>
            </a:pPr>
            <a:r>
              <a:rPr lang="en-IN" sz="1600" dirty="0" smtClean="0">
                <a:solidFill>
                  <a:srgbClr val="444949"/>
                </a:solidFill>
                <a:latin typeface="ArialMT"/>
              </a:rPr>
              <a:t>• </a:t>
            </a:r>
            <a:r>
              <a:rPr lang="en-IN" sz="1600" dirty="0" smtClean="0">
                <a:solidFill>
                  <a:srgbClr val="444949"/>
                </a:solidFill>
                <a:latin typeface="GillSans-Light"/>
              </a:rPr>
              <a:t>Target capacity per Spot Fleet or EC2 fleet: 10,000</a:t>
            </a:r>
          </a:p>
          <a:p>
            <a:pPr lvl="1">
              <a:buNone/>
            </a:pPr>
            <a:r>
              <a:rPr lang="en-IN" sz="1600" dirty="0" smtClean="0">
                <a:solidFill>
                  <a:srgbClr val="444949"/>
                </a:solidFill>
                <a:latin typeface="ArialMT"/>
              </a:rPr>
              <a:t>• </a:t>
            </a:r>
            <a:r>
              <a:rPr lang="en-IN" sz="1600" dirty="0" smtClean="0">
                <a:solidFill>
                  <a:srgbClr val="444949"/>
                </a:solidFill>
                <a:latin typeface="GillSans-Light"/>
              </a:rPr>
              <a:t>Target capacity across all Spot Fleet and EC2 Fleet in a region: 100,000</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Spot Fleets</a:t>
            </a:r>
            <a:endParaRPr lang="en-IN" dirty="0"/>
          </a:p>
        </p:txBody>
      </p:sp>
      <p:pic>
        <p:nvPicPr>
          <p:cNvPr id="9218" name="Picture 2"/>
          <p:cNvPicPr>
            <a:picLocks noChangeAspect="1" noChangeArrowheads="1"/>
          </p:cNvPicPr>
          <p:nvPr/>
        </p:nvPicPr>
        <p:blipFill>
          <a:blip r:embed="rId2" cstate="print"/>
          <a:srcRect/>
          <a:stretch>
            <a:fillRect/>
          </a:stretch>
        </p:blipFill>
        <p:spPr bwMode="auto">
          <a:xfrm>
            <a:off x="4343400" y="609600"/>
            <a:ext cx="1142999" cy="838200"/>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ECS is a container orchestration service</a:t>
            </a:r>
          </a:p>
          <a:p>
            <a:pPr>
              <a:buNone/>
            </a:pPr>
            <a:r>
              <a:rPr lang="en-IN" sz="3200" dirty="0" smtClean="0">
                <a:solidFill>
                  <a:srgbClr val="444949"/>
                </a:solidFill>
                <a:latin typeface="ArialMT"/>
              </a:rPr>
              <a:t>• </a:t>
            </a:r>
            <a:r>
              <a:rPr lang="en-IN" sz="3200" dirty="0" smtClean="0">
                <a:solidFill>
                  <a:srgbClr val="444949"/>
                </a:solidFill>
                <a:latin typeface="GillSans-Light"/>
              </a:rPr>
              <a:t>ECS helps you run </a:t>
            </a:r>
            <a:r>
              <a:rPr lang="en-IN" sz="3200" dirty="0" err="1" smtClean="0">
                <a:solidFill>
                  <a:srgbClr val="444949"/>
                </a:solidFill>
                <a:latin typeface="GillSans-Light"/>
              </a:rPr>
              <a:t>Docker</a:t>
            </a:r>
            <a:r>
              <a:rPr lang="en-IN" sz="3200" dirty="0" smtClean="0">
                <a:solidFill>
                  <a:srgbClr val="444949"/>
                </a:solidFill>
                <a:latin typeface="GillSans-Light"/>
              </a:rPr>
              <a:t> containers on EC2 machines</a:t>
            </a:r>
          </a:p>
          <a:p>
            <a:pPr>
              <a:buNone/>
            </a:pPr>
            <a:r>
              <a:rPr lang="en-IN" sz="3200" dirty="0" smtClean="0">
                <a:solidFill>
                  <a:srgbClr val="444949"/>
                </a:solidFill>
                <a:latin typeface="ArialMT"/>
              </a:rPr>
              <a:t>• </a:t>
            </a:r>
            <a:r>
              <a:rPr lang="en-IN" sz="3200" dirty="0" smtClean="0">
                <a:solidFill>
                  <a:srgbClr val="444949"/>
                </a:solidFill>
                <a:latin typeface="GillSans-Light"/>
              </a:rPr>
              <a:t>ECS is complicated, and made of:</a:t>
            </a:r>
          </a:p>
          <a:p>
            <a:pPr lvl="1">
              <a:buNone/>
            </a:pPr>
            <a:r>
              <a:rPr lang="en-IN" sz="2400" dirty="0" smtClean="0">
                <a:solidFill>
                  <a:srgbClr val="444949"/>
                </a:solidFill>
                <a:latin typeface="ArialMT"/>
              </a:rPr>
              <a:t>• </a:t>
            </a:r>
            <a:r>
              <a:rPr lang="en-IN" sz="2400" dirty="0" smtClean="0">
                <a:solidFill>
                  <a:srgbClr val="444949"/>
                </a:solidFill>
                <a:latin typeface="GillSans-Light"/>
              </a:rPr>
              <a:t>“ECS Core”: Running ECS on user-provisioned EC2 instances</a:t>
            </a:r>
          </a:p>
          <a:p>
            <a:pPr lvl="1">
              <a:buNone/>
            </a:pPr>
            <a:r>
              <a:rPr lang="en-IN" sz="2400" dirty="0" smtClean="0">
                <a:solidFill>
                  <a:srgbClr val="444949"/>
                </a:solidFill>
                <a:latin typeface="ArialMT"/>
              </a:rPr>
              <a:t>• </a:t>
            </a:r>
            <a:r>
              <a:rPr lang="en-IN" sz="2400" dirty="0" err="1" smtClean="0">
                <a:solidFill>
                  <a:srgbClr val="444949"/>
                </a:solidFill>
                <a:latin typeface="GillSans-Light"/>
              </a:rPr>
              <a:t>Fargate</a:t>
            </a:r>
            <a:r>
              <a:rPr lang="en-IN" sz="2400" dirty="0" smtClean="0">
                <a:solidFill>
                  <a:srgbClr val="444949"/>
                </a:solidFill>
                <a:latin typeface="GillSans-Light"/>
              </a:rPr>
              <a:t>: Running ECS tasks on AWS-provisioned compute (</a:t>
            </a:r>
            <a:r>
              <a:rPr lang="en-IN" sz="2400" dirty="0" err="1" smtClean="0">
                <a:solidFill>
                  <a:srgbClr val="444949"/>
                </a:solidFill>
                <a:latin typeface="GillSans-Light"/>
              </a:rPr>
              <a:t>serverless</a:t>
            </a:r>
            <a:r>
              <a:rPr lang="en-IN" sz="24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EKS: Running ECS on AWS-powered </a:t>
            </a:r>
            <a:r>
              <a:rPr lang="en-IN" sz="2400" dirty="0" err="1" smtClean="0">
                <a:solidFill>
                  <a:srgbClr val="444949"/>
                </a:solidFill>
                <a:latin typeface="GillSans-Light"/>
              </a:rPr>
              <a:t>Kubernetes</a:t>
            </a:r>
            <a:r>
              <a:rPr lang="en-IN" sz="2400" dirty="0" smtClean="0">
                <a:solidFill>
                  <a:srgbClr val="444949"/>
                </a:solidFill>
                <a:latin typeface="GillSans-Light"/>
              </a:rPr>
              <a:t> (running on EC2)</a:t>
            </a:r>
          </a:p>
          <a:p>
            <a:pPr lvl="1">
              <a:buNone/>
            </a:pPr>
            <a:r>
              <a:rPr lang="en-IN" sz="2400" dirty="0" smtClean="0">
                <a:solidFill>
                  <a:srgbClr val="444949"/>
                </a:solidFill>
                <a:latin typeface="ArialMT"/>
              </a:rPr>
              <a:t>• </a:t>
            </a:r>
            <a:r>
              <a:rPr lang="en-IN" sz="2400" dirty="0" smtClean="0">
                <a:solidFill>
                  <a:srgbClr val="444949"/>
                </a:solidFill>
                <a:latin typeface="GillSans-Light"/>
              </a:rPr>
              <a:t>ECR: </a:t>
            </a:r>
            <a:r>
              <a:rPr lang="en-IN" sz="2400" dirty="0" err="1" smtClean="0">
                <a:solidFill>
                  <a:srgbClr val="444949"/>
                </a:solidFill>
                <a:latin typeface="GillSans-Light"/>
              </a:rPr>
              <a:t>Docker</a:t>
            </a:r>
            <a:r>
              <a:rPr lang="en-IN" sz="2400" dirty="0" smtClean="0">
                <a:solidFill>
                  <a:srgbClr val="444949"/>
                </a:solidFill>
                <a:latin typeface="GillSans-Light"/>
              </a:rPr>
              <a:t> Container Registry hosted by AWS</a:t>
            </a:r>
          </a:p>
          <a:p>
            <a:pPr>
              <a:buNone/>
            </a:pPr>
            <a:r>
              <a:rPr lang="en-IN" sz="3200" dirty="0" smtClean="0">
                <a:solidFill>
                  <a:srgbClr val="444949"/>
                </a:solidFill>
                <a:latin typeface="ArialMT"/>
              </a:rPr>
              <a:t>• </a:t>
            </a:r>
            <a:r>
              <a:rPr lang="en-IN" sz="3200" dirty="0" smtClean="0">
                <a:solidFill>
                  <a:srgbClr val="444949"/>
                </a:solidFill>
                <a:latin typeface="GillSans-Light"/>
              </a:rPr>
              <a:t>ECS &amp; </a:t>
            </a:r>
            <a:r>
              <a:rPr lang="en-IN" sz="3200" dirty="0" err="1" smtClean="0">
                <a:solidFill>
                  <a:srgbClr val="444949"/>
                </a:solidFill>
                <a:latin typeface="GillSans-Light"/>
              </a:rPr>
              <a:t>Docker</a:t>
            </a:r>
            <a:r>
              <a:rPr lang="en-IN" sz="3200" dirty="0" smtClean="0">
                <a:solidFill>
                  <a:srgbClr val="444949"/>
                </a:solidFill>
                <a:latin typeface="GillSans-Light"/>
              </a:rPr>
              <a:t> are very popular for </a:t>
            </a:r>
            <a:r>
              <a:rPr lang="en-IN" sz="3200" b="1" dirty="0" err="1" smtClean="0">
                <a:solidFill>
                  <a:srgbClr val="444949"/>
                </a:solidFill>
                <a:latin typeface="GillSans-Light"/>
              </a:rPr>
              <a:t>microservices</a:t>
            </a:r>
            <a:endParaRPr lang="en-IN" b="1" dirty="0"/>
          </a:p>
        </p:txBody>
      </p:sp>
      <p:sp>
        <p:nvSpPr>
          <p:cNvPr id="3" name="Title 2"/>
          <p:cNvSpPr>
            <a:spLocks noGrp="1"/>
          </p:cNvSpPr>
          <p:nvPr>
            <p:ph type="title"/>
          </p:nvPr>
        </p:nvSpPr>
        <p:spPr/>
        <p:txBody>
          <a:bodyPr>
            <a:normAutofit/>
          </a:bodyPr>
          <a:lstStyle/>
          <a:p>
            <a:r>
              <a:rPr lang="en-IN" sz="1800" dirty="0" smtClean="0">
                <a:solidFill>
                  <a:srgbClr val="444949"/>
                </a:solidFill>
                <a:latin typeface="GillSans-Light"/>
              </a:rPr>
              <a:t>AWS ECS – Elastic Container Service</a:t>
            </a:r>
            <a:endParaRPr lang="en-IN" sz="2000" dirty="0"/>
          </a:p>
        </p:txBody>
      </p:sp>
      <p:pic>
        <p:nvPicPr>
          <p:cNvPr id="10242" name="Picture 2"/>
          <p:cNvPicPr>
            <a:picLocks noChangeAspect="1" noChangeArrowheads="1"/>
          </p:cNvPicPr>
          <p:nvPr/>
        </p:nvPicPr>
        <p:blipFill>
          <a:blip r:embed="rId2" cstate="print"/>
          <a:srcRect/>
          <a:stretch>
            <a:fillRect/>
          </a:stretch>
        </p:blipFill>
        <p:spPr bwMode="auto">
          <a:xfrm>
            <a:off x="4953000" y="457200"/>
            <a:ext cx="790575" cy="79057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905000"/>
            <a:ext cx="8229600" cy="4525963"/>
          </a:xfrm>
        </p:spPr>
        <p:txBody>
          <a:bodyPr/>
          <a:lstStyle/>
          <a:p>
            <a:pPr>
              <a:buNone/>
            </a:pPr>
            <a:r>
              <a:rPr lang="en-US" sz="2400" dirty="0" smtClean="0">
                <a:solidFill>
                  <a:srgbClr val="444949"/>
                </a:solidFill>
                <a:latin typeface="ArialMT"/>
              </a:rPr>
              <a:t>• </a:t>
            </a:r>
            <a:r>
              <a:rPr lang="en-US" sz="2400" dirty="0" smtClean="0">
                <a:solidFill>
                  <a:srgbClr val="444949"/>
                </a:solidFill>
                <a:latin typeface="GillSans-Light"/>
              </a:rPr>
              <a:t>Attach a policy to a resource (example: S3 bucket policy) versus attaching of a using a role as a proxy</a:t>
            </a:r>
          </a:p>
          <a:p>
            <a:pPr>
              <a:buNone/>
            </a:pPr>
            <a:endParaRPr lang="en-US" dirty="0"/>
          </a:p>
        </p:txBody>
      </p:sp>
      <p:sp>
        <p:nvSpPr>
          <p:cNvPr id="3" name="Title 2"/>
          <p:cNvSpPr>
            <a:spLocks noGrp="1"/>
          </p:cNvSpPr>
          <p:nvPr>
            <p:ph type="title"/>
          </p:nvPr>
        </p:nvSpPr>
        <p:spPr>
          <a:xfrm>
            <a:off x="228600" y="685800"/>
            <a:ext cx="8229600" cy="1143000"/>
          </a:xfrm>
        </p:spPr>
        <p:txBody>
          <a:bodyPr>
            <a:normAutofit fontScale="90000"/>
          </a:bodyPr>
          <a:lstStyle/>
          <a:p>
            <a:r>
              <a:rPr lang="en-US" sz="4000" dirty="0" smtClean="0">
                <a:solidFill>
                  <a:srgbClr val="444949"/>
                </a:solidFill>
                <a:latin typeface="GillSans-Light"/>
              </a:rPr>
              <a:t>IAM Roles </a:t>
            </a:r>
            <a:r>
              <a:rPr lang="en-US" sz="4000" dirty="0" err="1" smtClean="0">
                <a:solidFill>
                  <a:srgbClr val="444949"/>
                </a:solidFill>
                <a:latin typeface="GillSans-Light"/>
              </a:rPr>
              <a:t>vs</a:t>
            </a:r>
            <a:r>
              <a:rPr lang="en-US" sz="4000" dirty="0" smtClean="0">
                <a:solidFill>
                  <a:srgbClr val="444949"/>
                </a:solidFill>
                <a:latin typeface="GillSans-Light"/>
              </a:rPr>
              <a:t> Resource Based Policies</a:t>
            </a:r>
            <a:endParaRPr lang="en-US" dirty="0"/>
          </a:p>
        </p:txBody>
      </p:sp>
      <p:sp>
        <p:nvSpPr>
          <p:cNvPr id="4" name="Rectangle 3"/>
          <p:cNvSpPr/>
          <p:nvPr/>
        </p:nvSpPr>
        <p:spPr>
          <a:xfrm>
            <a:off x="838200" y="2667000"/>
            <a:ext cx="19812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Account A</a:t>
            </a:r>
            <a:endParaRPr lang="en-US" dirty="0"/>
          </a:p>
        </p:txBody>
      </p:sp>
      <p:sp>
        <p:nvSpPr>
          <p:cNvPr id="5" name="Rectangle 4"/>
          <p:cNvSpPr/>
          <p:nvPr/>
        </p:nvSpPr>
        <p:spPr>
          <a:xfrm>
            <a:off x="3733800" y="2743200"/>
            <a:ext cx="21336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Role Account B</a:t>
            </a:r>
            <a:endParaRPr lang="en-US" dirty="0"/>
          </a:p>
        </p:txBody>
      </p:sp>
      <p:sp>
        <p:nvSpPr>
          <p:cNvPr id="6" name="Rectangle 5"/>
          <p:cNvSpPr/>
          <p:nvPr/>
        </p:nvSpPr>
        <p:spPr>
          <a:xfrm>
            <a:off x="838200" y="4572000"/>
            <a:ext cx="1981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Account A</a:t>
            </a:r>
            <a:endParaRPr lang="en-US" dirty="0"/>
          </a:p>
        </p:txBody>
      </p:sp>
      <p:sp>
        <p:nvSpPr>
          <p:cNvPr id="7" name="Rectangle 6"/>
          <p:cNvSpPr/>
          <p:nvPr/>
        </p:nvSpPr>
        <p:spPr>
          <a:xfrm>
            <a:off x="3810000" y="4572000"/>
            <a:ext cx="20574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S3 Bucket Policy</a:t>
            </a:r>
            <a:endParaRPr lang="en-US" dirty="0"/>
          </a:p>
        </p:txBody>
      </p:sp>
      <p:pic>
        <p:nvPicPr>
          <p:cNvPr id="3074" name="Picture 2"/>
          <p:cNvPicPr>
            <a:picLocks noChangeAspect="1" noChangeArrowheads="1"/>
          </p:cNvPicPr>
          <p:nvPr/>
        </p:nvPicPr>
        <p:blipFill>
          <a:blip r:embed="rId2"/>
          <a:srcRect/>
          <a:stretch>
            <a:fillRect/>
          </a:stretch>
        </p:blipFill>
        <p:spPr bwMode="auto">
          <a:xfrm>
            <a:off x="7543800" y="2743200"/>
            <a:ext cx="1357312" cy="1357312"/>
          </a:xfrm>
          <a:prstGeom prst="rect">
            <a:avLst/>
          </a:prstGeom>
          <a:noFill/>
          <a:ln w="9525">
            <a:noFill/>
            <a:miter lim="800000"/>
            <a:headEnd/>
            <a:tailEnd/>
          </a:ln>
          <a:effectLst/>
        </p:spPr>
      </p:pic>
      <p:pic>
        <p:nvPicPr>
          <p:cNvPr id="13" name="Picture 2"/>
          <p:cNvPicPr>
            <a:picLocks noChangeAspect="1" noChangeArrowheads="1"/>
          </p:cNvPicPr>
          <p:nvPr/>
        </p:nvPicPr>
        <p:blipFill>
          <a:blip r:embed="rId2"/>
          <a:srcRect/>
          <a:stretch>
            <a:fillRect/>
          </a:stretch>
        </p:blipFill>
        <p:spPr bwMode="auto">
          <a:xfrm>
            <a:off x="7543800" y="4572000"/>
            <a:ext cx="1357312" cy="1357312"/>
          </a:xfrm>
          <a:prstGeom prst="rect">
            <a:avLst/>
          </a:prstGeom>
          <a:noFill/>
          <a:ln w="9525">
            <a:noFill/>
            <a:miter lim="800000"/>
            <a:headEnd/>
            <a:tailEnd/>
          </a:ln>
          <a:effectLst/>
        </p:spPr>
      </p:pic>
      <p:sp>
        <p:nvSpPr>
          <p:cNvPr id="14" name="Rectangle 13"/>
          <p:cNvSpPr/>
          <p:nvPr/>
        </p:nvSpPr>
        <p:spPr>
          <a:xfrm>
            <a:off x="7620000" y="4114800"/>
            <a:ext cx="1295400" cy="461665"/>
          </a:xfrm>
          <a:prstGeom prst="rect">
            <a:avLst/>
          </a:prstGeom>
        </p:spPr>
        <p:txBody>
          <a:bodyPr wrap="square">
            <a:spAutoFit/>
          </a:bodyPr>
          <a:lstStyle/>
          <a:p>
            <a:r>
              <a:rPr lang="en-US" sz="1200" dirty="0" smtClean="0"/>
              <a:t>Amazon S3</a:t>
            </a:r>
          </a:p>
          <a:p>
            <a:r>
              <a:rPr lang="en-US" sz="1200" dirty="0" smtClean="0"/>
              <a:t>Account B</a:t>
            </a:r>
            <a:endParaRPr lang="en-US" sz="1200" dirty="0"/>
          </a:p>
        </p:txBody>
      </p:sp>
      <p:sp>
        <p:nvSpPr>
          <p:cNvPr id="15" name="Rectangle 14"/>
          <p:cNvSpPr/>
          <p:nvPr/>
        </p:nvSpPr>
        <p:spPr>
          <a:xfrm>
            <a:off x="7620000" y="6019800"/>
            <a:ext cx="1295400" cy="461665"/>
          </a:xfrm>
          <a:prstGeom prst="rect">
            <a:avLst/>
          </a:prstGeom>
        </p:spPr>
        <p:txBody>
          <a:bodyPr wrap="square">
            <a:spAutoFit/>
          </a:bodyPr>
          <a:lstStyle/>
          <a:p>
            <a:pPr lvl="0"/>
            <a:r>
              <a:rPr lang="en-US" sz="1200" dirty="0" smtClean="0">
                <a:solidFill>
                  <a:prstClr val="black"/>
                </a:solidFill>
              </a:rPr>
              <a:t>Amazon S3</a:t>
            </a:r>
          </a:p>
          <a:p>
            <a:pPr lvl="0"/>
            <a:r>
              <a:rPr lang="en-US" sz="1200" dirty="0" smtClean="0">
                <a:solidFill>
                  <a:prstClr val="black"/>
                </a:solidFill>
              </a:rPr>
              <a:t>Account B</a:t>
            </a:r>
            <a:endParaRPr lang="en-US" sz="1200" dirty="0">
              <a:solidFill>
                <a:prstClr val="black"/>
              </a:solidFill>
            </a:endParaRPr>
          </a:p>
        </p:txBody>
      </p:sp>
      <p:cxnSp>
        <p:nvCxnSpPr>
          <p:cNvPr id="17" name="Straight Arrow Connector 16"/>
          <p:cNvCxnSpPr/>
          <p:nvPr/>
        </p:nvCxnSpPr>
        <p:spPr>
          <a:xfrm>
            <a:off x="2971800" y="3352800"/>
            <a:ext cx="6858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9" name="Straight Arrow Connector 18"/>
          <p:cNvCxnSpPr/>
          <p:nvPr/>
        </p:nvCxnSpPr>
        <p:spPr>
          <a:xfrm>
            <a:off x="6019800" y="3429000"/>
            <a:ext cx="13716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2971800" y="5105400"/>
            <a:ext cx="45720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err="1" smtClean="0">
                <a:solidFill>
                  <a:srgbClr val="444949"/>
                </a:solidFill>
                <a:latin typeface="GillSans-Light"/>
              </a:rPr>
              <a:t>Docker</a:t>
            </a:r>
            <a:r>
              <a:rPr lang="en-IN" sz="2400" dirty="0" smtClean="0">
                <a:solidFill>
                  <a:srgbClr val="444949"/>
                </a:solidFill>
                <a:latin typeface="GillSans-Light"/>
              </a:rPr>
              <a:t> is a “container technology”</a:t>
            </a:r>
          </a:p>
          <a:p>
            <a:pPr>
              <a:buNone/>
            </a:pPr>
            <a:r>
              <a:rPr lang="en-IN" sz="2400" dirty="0" smtClean="0">
                <a:solidFill>
                  <a:srgbClr val="444949"/>
                </a:solidFill>
                <a:latin typeface="ArialMT"/>
              </a:rPr>
              <a:t>• </a:t>
            </a:r>
            <a:r>
              <a:rPr lang="en-IN" sz="2400" dirty="0" smtClean="0">
                <a:solidFill>
                  <a:srgbClr val="444949"/>
                </a:solidFill>
                <a:latin typeface="GillSans-Light"/>
              </a:rPr>
              <a:t>Run a containerized application on any machine with </a:t>
            </a:r>
            <a:r>
              <a:rPr lang="en-IN" sz="2400" dirty="0" err="1" smtClean="0">
                <a:solidFill>
                  <a:srgbClr val="444949"/>
                </a:solidFill>
                <a:latin typeface="GillSans-Light"/>
              </a:rPr>
              <a:t>Docker</a:t>
            </a:r>
            <a:r>
              <a:rPr lang="en-IN" sz="2400" dirty="0" smtClean="0">
                <a:solidFill>
                  <a:srgbClr val="444949"/>
                </a:solidFill>
                <a:latin typeface="GillSans-Light"/>
              </a:rPr>
              <a:t> installed</a:t>
            </a:r>
          </a:p>
          <a:p>
            <a:pPr>
              <a:buNone/>
            </a:pPr>
            <a:r>
              <a:rPr lang="en-IN" sz="2400" dirty="0" smtClean="0">
                <a:solidFill>
                  <a:srgbClr val="444949"/>
                </a:solidFill>
                <a:latin typeface="ArialMT"/>
              </a:rPr>
              <a:t>• </a:t>
            </a:r>
            <a:r>
              <a:rPr lang="en-IN" sz="2400" dirty="0" smtClean="0">
                <a:solidFill>
                  <a:srgbClr val="444949"/>
                </a:solidFill>
                <a:latin typeface="GillSans-Light"/>
              </a:rPr>
              <a:t>Containers allows our application to work the same way anywhere</a:t>
            </a:r>
          </a:p>
          <a:p>
            <a:pPr>
              <a:buNone/>
            </a:pPr>
            <a:r>
              <a:rPr lang="en-IN" sz="2400" dirty="0" smtClean="0">
                <a:solidFill>
                  <a:srgbClr val="444949"/>
                </a:solidFill>
                <a:latin typeface="ArialMT"/>
              </a:rPr>
              <a:t>• </a:t>
            </a:r>
            <a:r>
              <a:rPr lang="en-IN" sz="2400" dirty="0" smtClean="0">
                <a:solidFill>
                  <a:srgbClr val="444949"/>
                </a:solidFill>
                <a:latin typeface="GillSans-Light"/>
              </a:rPr>
              <a:t>Containers are isolated from each other</a:t>
            </a:r>
          </a:p>
          <a:p>
            <a:pPr>
              <a:buNone/>
            </a:pPr>
            <a:r>
              <a:rPr lang="en-IN" sz="2400" dirty="0" smtClean="0">
                <a:solidFill>
                  <a:srgbClr val="444949"/>
                </a:solidFill>
                <a:latin typeface="ArialMT"/>
              </a:rPr>
              <a:t>• </a:t>
            </a:r>
            <a:r>
              <a:rPr lang="en-IN" sz="2400" dirty="0" smtClean="0">
                <a:solidFill>
                  <a:srgbClr val="444949"/>
                </a:solidFill>
                <a:latin typeface="GillSans-Light"/>
              </a:rPr>
              <a:t>Control how much memory / CPU is allocated to your container</a:t>
            </a:r>
          </a:p>
          <a:p>
            <a:pPr>
              <a:buNone/>
            </a:pPr>
            <a:r>
              <a:rPr lang="en-IN" sz="2400" dirty="0" smtClean="0">
                <a:solidFill>
                  <a:srgbClr val="444949"/>
                </a:solidFill>
                <a:latin typeface="ArialMT"/>
              </a:rPr>
              <a:t>• </a:t>
            </a:r>
            <a:r>
              <a:rPr lang="en-IN" sz="2400" dirty="0" smtClean="0">
                <a:solidFill>
                  <a:srgbClr val="444949"/>
                </a:solidFill>
                <a:latin typeface="GillSans-Light"/>
              </a:rPr>
              <a:t>Ability to restrict network rules</a:t>
            </a:r>
          </a:p>
          <a:p>
            <a:pPr>
              <a:buNone/>
            </a:pPr>
            <a:r>
              <a:rPr lang="en-IN" sz="2400" dirty="0" smtClean="0">
                <a:solidFill>
                  <a:srgbClr val="444949"/>
                </a:solidFill>
                <a:latin typeface="ArialMT"/>
              </a:rPr>
              <a:t>• </a:t>
            </a:r>
            <a:r>
              <a:rPr lang="en-IN" sz="2400" dirty="0" smtClean="0">
                <a:solidFill>
                  <a:srgbClr val="444949"/>
                </a:solidFill>
                <a:latin typeface="GillSans-Light"/>
              </a:rPr>
              <a:t>More efficient than Virtual machines</a:t>
            </a:r>
          </a:p>
          <a:p>
            <a:pPr>
              <a:buNone/>
            </a:pPr>
            <a:r>
              <a:rPr lang="en-IN" sz="2400" dirty="0" smtClean="0">
                <a:solidFill>
                  <a:srgbClr val="444949"/>
                </a:solidFill>
                <a:latin typeface="ArialMT"/>
              </a:rPr>
              <a:t>• </a:t>
            </a:r>
            <a:r>
              <a:rPr lang="en-IN" sz="2400" dirty="0" smtClean="0">
                <a:solidFill>
                  <a:srgbClr val="444949"/>
                </a:solidFill>
                <a:latin typeface="GillSans-Light"/>
              </a:rPr>
              <a:t>Scale containers up and down very quickly (seconds)</a:t>
            </a:r>
            <a:endParaRPr lang="en-IN" dirty="0"/>
          </a:p>
        </p:txBody>
      </p:sp>
      <p:sp>
        <p:nvSpPr>
          <p:cNvPr id="3" name="Title 2"/>
          <p:cNvSpPr>
            <a:spLocks noGrp="1"/>
          </p:cNvSpPr>
          <p:nvPr>
            <p:ph type="title"/>
          </p:nvPr>
        </p:nvSpPr>
        <p:spPr>
          <a:xfrm>
            <a:off x="457200" y="381000"/>
            <a:ext cx="8229600" cy="1143000"/>
          </a:xfrm>
        </p:spPr>
        <p:txBody>
          <a:bodyPr>
            <a:normAutofit/>
          </a:bodyPr>
          <a:lstStyle/>
          <a:p>
            <a:r>
              <a:rPr lang="en-IN" sz="3600" dirty="0" smtClean="0">
                <a:solidFill>
                  <a:srgbClr val="444949"/>
                </a:solidFill>
                <a:latin typeface="GillSans-Light"/>
              </a:rPr>
              <a:t>What’s </a:t>
            </a:r>
            <a:r>
              <a:rPr lang="en-IN" sz="3600" dirty="0" err="1" smtClean="0">
                <a:solidFill>
                  <a:srgbClr val="444949"/>
                </a:solidFill>
                <a:latin typeface="GillSans-Light"/>
              </a:rPr>
              <a:t>Docker</a:t>
            </a:r>
            <a:r>
              <a:rPr lang="en-IN" sz="3600" dirty="0" smtClean="0">
                <a:solidFill>
                  <a:srgbClr val="444949"/>
                </a:solidFill>
                <a:latin typeface="GillSans-Light"/>
              </a:rPr>
              <a:t>?</a:t>
            </a:r>
            <a:endParaRPr lang="en-IN" sz="4000" dirty="0"/>
          </a:p>
        </p:txBody>
      </p:sp>
      <p:pic>
        <p:nvPicPr>
          <p:cNvPr id="11267" name="Picture 3"/>
          <p:cNvPicPr>
            <a:picLocks noChangeAspect="1" noChangeArrowheads="1"/>
          </p:cNvPicPr>
          <p:nvPr/>
        </p:nvPicPr>
        <p:blipFill>
          <a:blip r:embed="rId2" cstate="print"/>
          <a:srcRect/>
          <a:stretch>
            <a:fillRect/>
          </a:stretch>
        </p:blipFill>
        <p:spPr bwMode="auto">
          <a:xfrm>
            <a:off x="4343400" y="533400"/>
            <a:ext cx="1142999" cy="762000"/>
          </a:xfrm>
          <a:prstGeom prst="rect">
            <a:avLst/>
          </a:prstGeom>
          <a:solidFill>
            <a:schemeClr val="bg1"/>
          </a:solidFill>
          <a:ln>
            <a:headEnd/>
            <a:tailEnd/>
          </a:ln>
        </p:spPr>
        <p:style>
          <a:lnRef idx="2">
            <a:schemeClr val="dk1"/>
          </a:lnRef>
          <a:fillRef idx="1001">
            <a:schemeClr val="lt1"/>
          </a:fillRef>
          <a:effectRef idx="0">
            <a:schemeClr val="dk1"/>
          </a:effectRef>
          <a:fontRef idx="minor">
            <a:schemeClr val="dk1"/>
          </a:fontRef>
        </p:style>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Run </a:t>
            </a:r>
            <a:r>
              <a:rPr lang="en-IN" sz="3200" dirty="0" err="1" smtClean="0">
                <a:solidFill>
                  <a:srgbClr val="444949"/>
                </a:solidFill>
                <a:latin typeface="GillSans-Light"/>
              </a:rPr>
              <a:t>microservices</a:t>
            </a:r>
            <a:endParaRPr lang="en-IN" sz="32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Ability to run multiple </a:t>
            </a:r>
            <a:r>
              <a:rPr lang="en-IN" sz="2400" dirty="0" err="1" smtClean="0">
                <a:solidFill>
                  <a:srgbClr val="444949"/>
                </a:solidFill>
                <a:latin typeface="GillSans-Light"/>
              </a:rPr>
              <a:t>docker</a:t>
            </a:r>
            <a:r>
              <a:rPr lang="en-IN" sz="2400" dirty="0" smtClean="0">
                <a:solidFill>
                  <a:srgbClr val="444949"/>
                </a:solidFill>
                <a:latin typeface="GillSans-Light"/>
              </a:rPr>
              <a:t> containers on the same machine</a:t>
            </a:r>
          </a:p>
          <a:p>
            <a:pPr lvl="1">
              <a:buNone/>
            </a:pPr>
            <a:r>
              <a:rPr lang="en-IN" sz="2400" dirty="0" smtClean="0">
                <a:solidFill>
                  <a:srgbClr val="444949"/>
                </a:solidFill>
                <a:latin typeface="ArialMT"/>
              </a:rPr>
              <a:t>• </a:t>
            </a:r>
            <a:r>
              <a:rPr lang="en-IN" sz="2400" dirty="0" smtClean="0">
                <a:solidFill>
                  <a:srgbClr val="444949"/>
                </a:solidFill>
                <a:latin typeface="GillSans-Light"/>
              </a:rPr>
              <a:t>Easy service discovery features to enhance communication</a:t>
            </a:r>
          </a:p>
          <a:p>
            <a:pPr lvl="1">
              <a:buNone/>
            </a:pPr>
            <a:r>
              <a:rPr lang="en-IN" sz="2400" dirty="0" smtClean="0">
                <a:solidFill>
                  <a:srgbClr val="444949"/>
                </a:solidFill>
                <a:latin typeface="ArialMT"/>
              </a:rPr>
              <a:t>• </a:t>
            </a:r>
            <a:r>
              <a:rPr lang="en-IN" sz="2400" dirty="0" smtClean="0">
                <a:solidFill>
                  <a:srgbClr val="444949"/>
                </a:solidFill>
                <a:latin typeface="GillSans-Light"/>
              </a:rPr>
              <a:t>Direct integration with Application Load Balancers</a:t>
            </a:r>
          </a:p>
          <a:p>
            <a:pPr lvl="1">
              <a:buNone/>
            </a:pPr>
            <a:r>
              <a:rPr lang="en-IN" sz="2400" dirty="0" smtClean="0">
                <a:solidFill>
                  <a:srgbClr val="444949"/>
                </a:solidFill>
                <a:latin typeface="ArialMT"/>
              </a:rPr>
              <a:t>• </a:t>
            </a:r>
            <a:r>
              <a:rPr lang="en-IN" sz="2400" dirty="0" smtClean="0">
                <a:solidFill>
                  <a:srgbClr val="444949"/>
                </a:solidFill>
                <a:latin typeface="GillSans-Light"/>
              </a:rPr>
              <a:t>Auto scaling capability</a:t>
            </a:r>
          </a:p>
          <a:p>
            <a:pPr>
              <a:buNone/>
            </a:pPr>
            <a:r>
              <a:rPr lang="en-IN" sz="3200" dirty="0" smtClean="0">
                <a:solidFill>
                  <a:srgbClr val="444949"/>
                </a:solidFill>
                <a:latin typeface="ArialMT"/>
              </a:rPr>
              <a:t>• </a:t>
            </a:r>
            <a:r>
              <a:rPr lang="en-IN" sz="3200" dirty="0" smtClean="0">
                <a:solidFill>
                  <a:srgbClr val="444949"/>
                </a:solidFill>
                <a:latin typeface="GillSans-Light"/>
              </a:rPr>
              <a:t>Run batch processing / scheduled tasks</a:t>
            </a:r>
          </a:p>
          <a:p>
            <a:pPr lvl="1">
              <a:buNone/>
            </a:pPr>
            <a:r>
              <a:rPr lang="en-IN" sz="2400" dirty="0" smtClean="0">
                <a:solidFill>
                  <a:srgbClr val="444949"/>
                </a:solidFill>
                <a:latin typeface="ArialMT"/>
              </a:rPr>
              <a:t>• </a:t>
            </a:r>
            <a:r>
              <a:rPr lang="en-IN" sz="2400" dirty="0" smtClean="0">
                <a:solidFill>
                  <a:srgbClr val="444949"/>
                </a:solidFill>
                <a:latin typeface="GillSans-Light"/>
              </a:rPr>
              <a:t>Schedule ECS containers to run on </a:t>
            </a:r>
            <a:r>
              <a:rPr lang="en-IN" sz="2400" dirty="0" err="1" smtClean="0">
                <a:solidFill>
                  <a:srgbClr val="444949"/>
                </a:solidFill>
                <a:latin typeface="GillSans-Light"/>
              </a:rPr>
              <a:t>On</a:t>
            </a:r>
            <a:r>
              <a:rPr lang="en-IN" sz="2400" dirty="0" smtClean="0">
                <a:solidFill>
                  <a:srgbClr val="444949"/>
                </a:solidFill>
                <a:latin typeface="GillSans-Light"/>
              </a:rPr>
              <a:t>-demand / Reserved / Spot instances</a:t>
            </a:r>
          </a:p>
          <a:p>
            <a:pPr>
              <a:buNone/>
            </a:pPr>
            <a:r>
              <a:rPr lang="en-IN" sz="3200" dirty="0" smtClean="0">
                <a:solidFill>
                  <a:srgbClr val="444949"/>
                </a:solidFill>
                <a:latin typeface="ArialMT"/>
              </a:rPr>
              <a:t>• </a:t>
            </a:r>
            <a:r>
              <a:rPr lang="en-IN" sz="3200" dirty="0" smtClean="0">
                <a:solidFill>
                  <a:srgbClr val="444949"/>
                </a:solidFill>
                <a:latin typeface="GillSans-Light"/>
              </a:rPr>
              <a:t>Migrate applications to the cloud</a:t>
            </a:r>
          </a:p>
          <a:p>
            <a:pPr lvl="1">
              <a:buNone/>
            </a:pPr>
            <a:r>
              <a:rPr lang="en-IN" sz="2400" dirty="0" smtClean="0">
                <a:solidFill>
                  <a:srgbClr val="444949"/>
                </a:solidFill>
                <a:latin typeface="ArialMT"/>
              </a:rPr>
              <a:t>• </a:t>
            </a:r>
            <a:r>
              <a:rPr lang="en-IN" sz="2400" dirty="0" err="1" smtClean="0">
                <a:solidFill>
                  <a:srgbClr val="444949"/>
                </a:solidFill>
                <a:latin typeface="GillSans-Light"/>
              </a:rPr>
              <a:t>Dockerize</a:t>
            </a:r>
            <a:r>
              <a:rPr lang="en-IN" sz="2400" dirty="0" smtClean="0">
                <a:solidFill>
                  <a:srgbClr val="444949"/>
                </a:solidFill>
                <a:latin typeface="GillSans-Light"/>
              </a:rPr>
              <a:t> legacy applications running on premise</a:t>
            </a:r>
          </a:p>
          <a:p>
            <a:pPr lvl="1">
              <a:buNone/>
            </a:pPr>
            <a:r>
              <a:rPr lang="en-IN" sz="2400" dirty="0" smtClean="0">
                <a:solidFill>
                  <a:srgbClr val="444949"/>
                </a:solidFill>
                <a:latin typeface="ArialMT"/>
              </a:rPr>
              <a:t>• </a:t>
            </a:r>
            <a:r>
              <a:rPr lang="en-IN" sz="2400" dirty="0" smtClean="0">
                <a:solidFill>
                  <a:srgbClr val="444949"/>
                </a:solidFill>
                <a:latin typeface="GillSans-Light"/>
              </a:rPr>
              <a:t>Move </a:t>
            </a:r>
            <a:r>
              <a:rPr lang="en-IN" sz="2400" dirty="0" err="1" smtClean="0">
                <a:solidFill>
                  <a:srgbClr val="444949"/>
                </a:solidFill>
                <a:latin typeface="GillSans-Light"/>
              </a:rPr>
              <a:t>Docker</a:t>
            </a:r>
            <a:r>
              <a:rPr lang="en-IN" sz="2400" dirty="0" smtClean="0">
                <a:solidFill>
                  <a:srgbClr val="444949"/>
                </a:solidFill>
                <a:latin typeface="GillSans-Light"/>
              </a:rPr>
              <a:t> containers to run on ECS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ECS – Use cases</a:t>
            </a:r>
            <a:endParaRPr lang="en-IN"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3962400" cy="4081272"/>
          </a:xfrm>
        </p:spPr>
        <p:txBody>
          <a:bodyPr>
            <a:normAutofit fontScale="92500" lnSpcReduction="2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ECS cluster: set of EC2</a:t>
            </a:r>
          </a:p>
          <a:p>
            <a:pPr>
              <a:buNone/>
            </a:pPr>
            <a:r>
              <a:rPr lang="en-IN" sz="2400" dirty="0" smtClean="0">
                <a:solidFill>
                  <a:srgbClr val="444949"/>
                </a:solidFill>
                <a:latin typeface="GillSans-Light"/>
              </a:rPr>
              <a:t>instances</a:t>
            </a:r>
          </a:p>
          <a:p>
            <a:pPr>
              <a:buNone/>
            </a:pPr>
            <a:r>
              <a:rPr lang="en-IN" sz="2400" dirty="0" smtClean="0">
                <a:solidFill>
                  <a:srgbClr val="444949"/>
                </a:solidFill>
                <a:latin typeface="ArialMT"/>
              </a:rPr>
              <a:t>• </a:t>
            </a:r>
            <a:r>
              <a:rPr lang="en-IN" sz="2400" dirty="0" smtClean="0">
                <a:solidFill>
                  <a:srgbClr val="444949"/>
                </a:solidFill>
                <a:latin typeface="GillSans-Light"/>
              </a:rPr>
              <a:t>ECS service: applications</a:t>
            </a:r>
          </a:p>
          <a:p>
            <a:pPr>
              <a:buNone/>
            </a:pPr>
            <a:r>
              <a:rPr lang="en-IN" sz="2400" dirty="0" smtClean="0">
                <a:solidFill>
                  <a:srgbClr val="444949"/>
                </a:solidFill>
                <a:latin typeface="GillSans-Light"/>
              </a:rPr>
              <a:t>definitions running on ECS</a:t>
            </a:r>
          </a:p>
          <a:p>
            <a:pPr>
              <a:buNone/>
            </a:pPr>
            <a:r>
              <a:rPr lang="en-IN" sz="2400" dirty="0" smtClean="0">
                <a:solidFill>
                  <a:srgbClr val="444949"/>
                </a:solidFill>
                <a:latin typeface="GillSans-Light"/>
              </a:rPr>
              <a:t>cluster</a:t>
            </a:r>
          </a:p>
          <a:p>
            <a:pPr>
              <a:buNone/>
            </a:pPr>
            <a:r>
              <a:rPr lang="en-IN" sz="2400" dirty="0" smtClean="0">
                <a:solidFill>
                  <a:srgbClr val="444949"/>
                </a:solidFill>
                <a:latin typeface="ArialMT"/>
              </a:rPr>
              <a:t>• </a:t>
            </a:r>
            <a:r>
              <a:rPr lang="en-IN" sz="2400" dirty="0" smtClean="0">
                <a:solidFill>
                  <a:srgbClr val="444949"/>
                </a:solidFill>
                <a:latin typeface="GillSans-Light"/>
              </a:rPr>
              <a:t>ECS tasks + definition:</a:t>
            </a:r>
          </a:p>
          <a:p>
            <a:pPr>
              <a:buNone/>
            </a:pPr>
            <a:r>
              <a:rPr lang="en-IN" sz="2400" dirty="0" smtClean="0">
                <a:solidFill>
                  <a:srgbClr val="444949"/>
                </a:solidFill>
                <a:latin typeface="GillSans-Light"/>
              </a:rPr>
              <a:t>containers running to create</a:t>
            </a:r>
          </a:p>
          <a:p>
            <a:pPr>
              <a:buNone/>
            </a:pPr>
            <a:r>
              <a:rPr lang="en-IN" sz="2400" dirty="0" smtClean="0">
                <a:solidFill>
                  <a:srgbClr val="444949"/>
                </a:solidFill>
                <a:latin typeface="GillSans-Light"/>
              </a:rPr>
              <a:t>the application</a:t>
            </a:r>
          </a:p>
          <a:p>
            <a:pPr>
              <a:buNone/>
            </a:pPr>
            <a:r>
              <a:rPr lang="en-IN" sz="2400" dirty="0" smtClean="0">
                <a:solidFill>
                  <a:srgbClr val="444949"/>
                </a:solidFill>
                <a:latin typeface="ArialMT"/>
              </a:rPr>
              <a:t>• </a:t>
            </a:r>
            <a:r>
              <a:rPr lang="en-IN" sz="2400" dirty="0" smtClean="0">
                <a:solidFill>
                  <a:srgbClr val="444949"/>
                </a:solidFill>
                <a:latin typeface="GillSans-Light"/>
              </a:rPr>
              <a:t>ECS IAM roles: roles assigned</a:t>
            </a:r>
          </a:p>
          <a:p>
            <a:pPr>
              <a:buNone/>
            </a:pPr>
            <a:r>
              <a:rPr lang="en-IN" sz="2400" dirty="0" smtClean="0">
                <a:solidFill>
                  <a:srgbClr val="444949"/>
                </a:solidFill>
                <a:latin typeface="GillSans-Light"/>
              </a:rPr>
              <a:t>to tasks to interact with</a:t>
            </a:r>
          </a:p>
          <a:p>
            <a:pPr>
              <a:buNone/>
            </a:pPr>
            <a:r>
              <a:rPr lang="en-IN" sz="2400" dirty="0" smtClean="0">
                <a:solidFill>
                  <a:srgbClr val="444949"/>
                </a:solidFill>
                <a:latin typeface="GillSans-Light"/>
              </a:rPr>
              <a:t>AWS</a:t>
            </a:r>
            <a:endParaRPr lang="en-IN" dirty="0"/>
          </a:p>
        </p:txBody>
      </p:sp>
      <p:sp>
        <p:nvSpPr>
          <p:cNvPr id="3" name="Title 2"/>
          <p:cNvSpPr>
            <a:spLocks noGrp="1"/>
          </p:cNvSpPr>
          <p:nvPr>
            <p:ph type="title"/>
          </p:nvPr>
        </p:nvSpPr>
        <p:spPr/>
        <p:txBody>
          <a:bodyPr/>
          <a:lstStyle/>
          <a:p>
            <a:r>
              <a:rPr lang="en-IN" dirty="0" smtClean="0"/>
              <a:t>AWS ECS – Concepts</a:t>
            </a:r>
            <a:endParaRPr lang="en-IN" dirty="0"/>
          </a:p>
        </p:txBody>
      </p:sp>
      <p:pic>
        <p:nvPicPr>
          <p:cNvPr id="2050" name="Picture 2"/>
          <p:cNvPicPr>
            <a:picLocks noChangeAspect="1" noChangeArrowheads="1"/>
          </p:cNvPicPr>
          <p:nvPr/>
        </p:nvPicPr>
        <p:blipFill>
          <a:blip r:embed="rId2"/>
          <a:srcRect/>
          <a:stretch>
            <a:fillRect/>
          </a:stretch>
        </p:blipFill>
        <p:spPr bwMode="auto">
          <a:xfrm>
            <a:off x="4114800" y="1371600"/>
            <a:ext cx="4848225" cy="4724400"/>
          </a:xfrm>
          <a:prstGeom prst="rect">
            <a:avLst/>
          </a:prstGeom>
          <a:noFill/>
          <a:ln w="9525">
            <a:noFill/>
            <a:miter lim="800000"/>
            <a:headEnd/>
            <a:tailEnd/>
          </a:ln>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3429000" cy="3852672"/>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Application Load Balancer (ALB)</a:t>
            </a:r>
          </a:p>
          <a:p>
            <a:pPr>
              <a:buNone/>
            </a:pPr>
            <a:r>
              <a:rPr lang="en-IN" sz="2800" dirty="0" smtClean="0">
                <a:solidFill>
                  <a:srgbClr val="444949"/>
                </a:solidFill>
                <a:latin typeface="GillSans-Light"/>
              </a:rPr>
              <a:t>has a direct integration feature</a:t>
            </a:r>
          </a:p>
          <a:p>
            <a:pPr>
              <a:buNone/>
            </a:pPr>
            <a:r>
              <a:rPr lang="en-IN" sz="2800" dirty="0" smtClean="0">
                <a:solidFill>
                  <a:srgbClr val="444949"/>
                </a:solidFill>
                <a:latin typeface="GillSans-Light"/>
              </a:rPr>
              <a:t>with ECS called “port mapping”</a:t>
            </a:r>
          </a:p>
          <a:p>
            <a:pPr>
              <a:buNone/>
            </a:pPr>
            <a:r>
              <a:rPr lang="en-IN" sz="2800" dirty="0" smtClean="0">
                <a:solidFill>
                  <a:srgbClr val="444949"/>
                </a:solidFill>
                <a:latin typeface="ArialMT"/>
              </a:rPr>
              <a:t>• </a:t>
            </a:r>
            <a:r>
              <a:rPr lang="en-IN" sz="2800" dirty="0" smtClean="0">
                <a:solidFill>
                  <a:srgbClr val="444949"/>
                </a:solidFill>
                <a:latin typeface="GillSans-Light"/>
              </a:rPr>
              <a:t>This allows you to run multiple</a:t>
            </a:r>
          </a:p>
          <a:p>
            <a:pPr>
              <a:buNone/>
            </a:pPr>
            <a:r>
              <a:rPr lang="en-IN" sz="2800" dirty="0" smtClean="0">
                <a:solidFill>
                  <a:srgbClr val="444949"/>
                </a:solidFill>
                <a:latin typeface="GillSans-Light"/>
              </a:rPr>
              <a:t>instances of the same application</a:t>
            </a:r>
          </a:p>
          <a:p>
            <a:pPr>
              <a:buNone/>
            </a:pPr>
            <a:r>
              <a:rPr lang="en-IN" sz="2800" dirty="0" smtClean="0">
                <a:solidFill>
                  <a:srgbClr val="444949"/>
                </a:solidFill>
                <a:latin typeface="GillSans-Light"/>
              </a:rPr>
              <a:t>on the same EC2 machine</a:t>
            </a:r>
          </a:p>
          <a:p>
            <a:pPr>
              <a:buNone/>
            </a:pPr>
            <a:r>
              <a:rPr lang="en-IN" sz="2800" dirty="0" smtClean="0">
                <a:solidFill>
                  <a:srgbClr val="444949"/>
                </a:solidFill>
                <a:latin typeface="ArialMT"/>
              </a:rPr>
              <a:t>• </a:t>
            </a:r>
            <a:r>
              <a:rPr lang="en-IN" sz="2800" dirty="0" smtClean="0">
                <a:solidFill>
                  <a:srgbClr val="444949"/>
                </a:solidFill>
                <a:latin typeface="GillSans-Light"/>
              </a:rPr>
              <a:t>Use cases:</a:t>
            </a:r>
          </a:p>
          <a:p>
            <a:pPr lvl="1">
              <a:buNone/>
            </a:pPr>
            <a:r>
              <a:rPr lang="en-IN" sz="2000" dirty="0" smtClean="0">
                <a:solidFill>
                  <a:srgbClr val="444949"/>
                </a:solidFill>
                <a:latin typeface="ArialMT"/>
              </a:rPr>
              <a:t>• </a:t>
            </a:r>
            <a:r>
              <a:rPr lang="en-IN" sz="2000" dirty="0" smtClean="0">
                <a:solidFill>
                  <a:srgbClr val="444949"/>
                </a:solidFill>
                <a:latin typeface="GillSans-Light"/>
              </a:rPr>
              <a:t>Increased resiliency even if running</a:t>
            </a:r>
          </a:p>
          <a:p>
            <a:pPr lvl="1">
              <a:buNone/>
            </a:pPr>
            <a:r>
              <a:rPr lang="en-IN" sz="2000" dirty="0" smtClean="0">
                <a:solidFill>
                  <a:srgbClr val="444949"/>
                </a:solidFill>
                <a:latin typeface="GillSans-Light"/>
              </a:rPr>
              <a:t>on one EC2 instance</a:t>
            </a:r>
          </a:p>
          <a:p>
            <a:pPr lvl="1">
              <a:buNone/>
            </a:pPr>
            <a:r>
              <a:rPr lang="en-IN" sz="2000" dirty="0" smtClean="0">
                <a:solidFill>
                  <a:srgbClr val="444949"/>
                </a:solidFill>
                <a:latin typeface="ArialMT"/>
              </a:rPr>
              <a:t>• </a:t>
            </a:r>
            <a:r>
              <a:rPr lang="en-IN" sz="2000" dirty="0" smtClean="0">
                <a:solidFill>
                  <a:srgbClr val="444949"/>
                </a:solidFill>
                <a:latin typeface="GillSans-Light"/>
              </a:rPr>
              <a:t>Maximize utilization of CPU / cores</a:t>
            </a:r>
          </a:p>
          <a:p>
            <a:pPr lvl="1">
              <a:buNone/>
            </a:pPr>
            <a:r>
              <a:rPr lang="en-IN" sz="2000" dirty="0" smtClean="0">
                <a:solidFill>
                  <a:srgbClr val="444949"/>
                </a:solidFill>
                <a:latin typeface="ArialMT"/>
              </a:rPr>
              <a:t>• </a:t>
            </a:r>
            <a:r>
              <a:rPr lang="en-IN" sz="2000" dirty="0" smtClean="0">
                <a:solidFill>
                  <a:srgbClr val="444949"/>
                </a:solidFill>
                <a:latin typeface="GillSans-Light"/>
              </a:rPr>
              <a:t>Ability to perform rolling upgrades</a:t>
            </a:r>
          </a:p>
          <a:p>
            <a:pPr lvl="1">
              <a:buNone/>
            </a:pPr>
            <a:r>
              <a:rPr lang="en-IN" sz="2000" dirty="0" smtClean="0">
                <a:solidFill>
                  <a:srgbClr val="444949"/>
                </a:solidFill>
                <a:latin typeface="GillSans-Light"/>
              </a:rPr>
              <a:t>without impacting application uptime</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AWS ECS – ALB integration</a:t>
            </a:r>
            <a:endParaRPr lang="en-IN" sz="3600" dirty="0"/>
          </a:p>
        </p:txBody>
      </p:sp>
      <p:pic>
        <p:nvPicPr>
          <p:cNvPr id="12290" name="Picture 2"/>
          <p:cNvPicPr>
            <a:picLocks noChangeAspect="1" noChangeArrowheads="1"/>
          </p:cNvPicPr>
          <p:nvPr/>
        </p:nvPicPr>
        <p:blipFill>
          <a:blip r:embed="rId2"/>
          <a:srcRect/>
          <a:stretch>
            <a:fillRect/>
          </a:stretch>
        </p:blipFill>
        <p:spPr bwMode="auto">
          <a:xfrm>
            <a:off x="3733800" y="1524000"/>
            <a:ext cx="5410200" cy="5181600"/>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When launching an ECS Cluster, we have to create our EC2 instances</a:t>
            </a:r>
          </a:p>
          <a:p>
            <a:pPr>
              <a:buNone/>
            </a:pPr>
            <a:r>
              <a:rPr lang="en-IN" sz="2400" dirty="0" smtClean="0">
                <a:solidFill>
                  <a:srgbClr val="444949"/>
                </a:solidFill>
                <a:latin typeface="ArialMT"/>
              </a:rPr>
              <a:t>• </a:t>
            </a:r>
            <a:r>
              <a:rPr lang="en-IN" sz="2400" dirty="0" smtClean="0">
                <a:solidFill>
                  <a:srgbClr val="444949"/>
                </a:solidFill>
                <a:latin typeface="GillSans-Light"/>
              </a:rPr>
              <a:t>If we need to scale, we need to add EC2 instances</a:t>
            </a:r>
          </a:p>
          <a:p>
            <a:pPr>
              <a:buNone/>
            </a:pPr>
            <a:r>
              <a:rPr lang="en-IN" sz="2400" dirty="0" smtClean="0">
                <a:solidFill>
                  <a:srgbClr val="444949"/>
                </a:solidFill>
                <a:latin typeface="ArialMT"/>
              </a:rPr>
              <a:t>• </a:t>
            </a:r>
            <a:r>
              <a:rPr lang="en-IN" sz="2400" dirty="0" smtClean="0">
                <a:solidFill>
                  <a:srgbClr val="444949"/>
                </a:solidFill>
                <a:latin typeface="GillSans-Light"/>
              </a:rPr>
              <a:t>So we manage infrastructure…</a:t>
            </a:r>
          </a:p>
          <a:p>
            <a:pPr>
              <a:buNone/>
            </a:pPr>
            <a:r>
              <a:rPr lang="en-IN" sz="2400" dirty="0" smtClean="0">
                <a:solidFill>
                  <a:srgbClr val="444949"/>
                </a:solidFill>
                <a:latin typeface="ArialMT"/>
              </a:rPr>
              <a:t>• </a:t>
            </a:r>
            <a:r>
              <a:rPr lang="en-IN" sz="2400" dirty="0" smtClean="0">
                <a:solidFill>
                  <a:srgbClr val="444949"/>
                </a:solidFill>
                <a:latin typeface="GillSans-Light"/>
              </a:rPr>
              <a:t>With </a:t>
            </a:r>
            <a:r>
              <a:rPr lang="en-IN" sz="2400" dirty="0" err="1" smtClean="0">
                <a:solidFill>
                  <a:srgbClr val="444949"/>
                </a:solidFill>
                <a:latin typeface="GillSans-Light"/>
              </a:rPr>
              <a:t>Fargate</a:t>
            </a:r>
            <a:r>
              <a:rPr lang="en-IN" sz="2400" dirty="0" smtClean="0">
                <a:solidFill>
                  <a:srgbClr val="444949"/>
                </a:solidFill>
                <a:latin typeface="GillSans-Light"/>
              </a:rPr>
              <a:t>, it’s all </a:t>
            </a:r>
            <a:r>
              <a:rPr lang="en-IN" sz="2400" dirty="0" err="1" smtClean="0">
                <a:solidFill>
                  <a:srgbClr val="444949"/>
                </a:solidFill>
                <a:latin typeface="GillSans-Light"/>
              </a:rPr>
              <a:t>Serverless</a:t>
            </a:r>
            <a:r>
              <a:rPr lang="en-IN" sz="2400" dirty="0" smtClean="0">
                <a:solidFill>
                  <a:srgbClr val="444949"/>
                </a:solidFill>
                <a:latin typeface="GillSans-Light"/>
              </a:rPr>
              <a:t>!</a:t>
            </a:r>
          </a:p>
          <a:p>
            <a:pPr>
              <a:buNone/>
            </a:pPr>
            <a:r>
              <a:rPr lang="en-IN" sz="2400" dirty="0" smtClean="0">
                <a:solidFill>
                  <a:srgbClr val="444949"/>
                </a:solidFill>
                <a:latin typeface="ArialMT"/>
              </a:rPr>
              <a:t>• </a:t>
            </a:r>
            <a:r>
              <a:rPr lang="en-IN" sz="2400" dirty="0" smtClean="0">
                <a:solidFill>
                  <a:srgbClr val="444949"/>
                </a:solidFill>
                <a:latin typeface="GillSans-Light"/>
              </a:rPr>
              <a:t>We don’t provision EC2 instances</a:t>
            </a:r>
          </a:p>
          <a:p>
            <a:pPr>
              <a:buNone/>
            </a:pPr>
            <a:r>
              <a:rPr lang="en-IN" sz="2400" dirty="0" smtClean="0">
                <a:solidFill>
                  <a:srgbClr val="444949"/>
                </a:solidFill>
                <a:latin typeface="ArialMT"/>
              </a:rPr>
              <a:t>• </a:t>
            </a:r>
            <a:r>
              <a:rPr lang="en-IN" sz="2400" dirty="0" smtClean="0">
                <a:solidFill>
                  <a:srgbClr val="444949"/>
                </a:solidFill>
                <a:latin typeface="GillSans-Light"/>
              </a:rPr>
              <a:t>We just create task definitions, and AWS will run our containers for us</a:t>
            </a:r>
          </a:p>
          <a:p>
            <a:pPr>
              <a:buNone/>
            </a:pPr>
            <a:r>
              <a:rPr lang="en-IN" sz="2400" dirty="0" smtClean="0">
                <a:solidFill>
                  <a:srgbClr val="444949"/>
                </a:solidFill>
                <a:latin typeface="ArialMT"/>
              </a:rPr>
              <a:t>• </a:t>
            </a:r>
            <a:r>
              <a:rPr lang="en-IN" sz="2400" dirty="0" smtClean="0">
                <a:solidFill>
                  <a:srgbClr val="444949"/>
                </a:solidFill>
                <a:latin typeface="GillSans-Light"/>
              </a:rPr>
              <a:t>To scale, just increase the task number. Simple! No more EC2 </a:t>
            </a:r>
            <a:r>
              <a:rPr lang="en-IN" sz="2400" dirty="0" smtClean="0">
                <a:solidFill>
                  <a:srgbClr val="444949"/>
                </a:solidFill>
                <a:latin typeface="Wingdings-Regular"/>
              </a:rPr>
              <a:t>J</a:t>
            </a:r>
            <a:endParaRPr lang="en-IN"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Fargate</a:t>
            </a:r>
            <a:endParaRPr lang="en-IN" dirty="0"/>
          </a:p>
        </p:txBody>
      </p:sp>
      <p:pic>
        <p:nvPicPr>
          <p:cNvPr id="13314" name="Picture 2"/>
          <p:cNvPicPr>
            <a:picLocks noChangeAspect="1" noChangeArrowheads="1"/>
          </p:cNvPicPr>
          <p:nvPr/>
        </p:nvPicPr>
        <p:blipFill>
          <a:blip r:embed="rId2" cstate="print"/>
          <a:srcRect/>
          <a:stretch>
            <a:fillRect/>
          </a:stretch>
        </p:blipFill>
        <p:spPr bwMode="auto">
          <a:xfrm>
            <a:off x="4572000" y="533400"/>
            <a:ext cx="1181100" cy="804862"/>
          </a:xfrm>
          <a:prstGeom prst="rect">
            <a:avLst/>
          </a:prstGeom>
          <a:noFill/>
          <a:ln w="9525">
            <a:noFill/>
            <a:miter lim="800000"/>
            <a:headEnd/>
            <a:tailEnd/>
          </a:ln>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534400" cy="4800600"/>
          </a:xfrm>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IAM security</a:t>
            </a:r>
          </a:p>
          <a:p>
            <a:pPr lvl="1">
              <a:buNone/>
            </a:pPr>
            <a:r>
              <a:rPr lang="en-IN" sz="2400" dirty="0" smtClean="0">
                <a:solidFill>
                  <a:srgbClr val="444949"/>
                </a:solidFill>
                <a:latin typeface="ArialMT"/>
              </a:rPr>
              <a:t>• </a:t>
            </a:r>
            <a:r>
              <a:rPr lang="en-IN" sz="2400" dirty="0" smtClean="0">
                <a:solidFill>
                  <a:srgbClr val="444949"/>
                </a:solidFill>
                <a:latin typeface="GillSans-Light"/>
              </a:rPr>
              <a:t>EC2 Instance Role must have basic ECS permissions</a:t>
            </a:r>
          </a:p>
          <a:p>
            <a:pPr lvl="1">
              <a:buNone/>
            </a:pPr>
            <a:r>
              <a:rPr lang="en-IN" sz="2400" dirty="0" smtClean="0">
                <a:solidFill>
                  <a:srgbClr val="444949"/>
                </a:solidFill>
                <a:latin typeface="ArialMT"/>
              </a:rPr>
              <a:t>• </a:t>
            </a:r>
            <a:r>
              <a:rPr lang="en-IN" sz="2400" dirty="0" smtClean="0">
                <a:solidFill>
                  <a:srgbClr val="444949"/>
                </a:solidFill>
                <a:latin typeface="GillSans-Light"/>
              </a:rPr>
              <a:t>ECS Task level should have an IAM Task Role (maximum security)</a:t>
            </a:r>
          </a:p>
          <a:p>
            <a:pPr>
              <a:buNone/>
            </a:pPr>
            <a:r>
              <a:rPr lang="en-IN" sz="3200" dirty="0" smtClean="0">
                <a:solidFill>
                  <a:srgbClr val="444949"/>
                </a:solidFill>
                <a:latin typeface="ArialMT"/>
              </a:rPr>
              <a:t>• </a:t>
            </a:r>
            <a:r>
              <a:rPr lang="en-IN" sz="3200" dirty="0" smtClean="0">
                <a:solidFill>
                  <a:srgbClr val="444949"/>
                </a:solidFill>
                <a:latin typeface="GillSans-Light"/>
              </a:rPr>
              <a:t>Secrets and Configuration injection into parameters, environment variables:</a:t>
            </a:r>
          </a:p>
          <a:p>
            <a:pPr lvl="1">
              <a:buNone/>
            </a:pPr>
            <a:r>
              <a:rPr lang="en-IN" sz="2400" dirty="0" smtClean="0">
                <a:solidFill>
                  <a:srgbClr val="444949"/>
                </a:solidFill>
                <a:latin typeface="ArialMT"/>
              </a:rPr>
              <a:t>• </a:t>
            </a:r>
            <a:r>
              <a:rPr lang="en-IN" sz="2400" dirty="0" smtClean="0">
                <a:solidFill>
                  <a:srgbClr val="444949"/>
                </a:solidFill>
                <a:latin typeface="GillSans-Light"/>
              </a:rPr>
              <a:t>Integration with SSM Parameter Store &amp; Secrets Manager</a:t>
            </a:r>
          </a:p>
          <a:p>
            <a:pPr>
              <a:buNone/>
            </a:pPr>
            <a:r>
              <a:rPr lang="en-IN" sz="3200" dirty="0" smtClean="0">
                <a:solidFill>
                  <a:srgbClr val="444949"/>
                </a:solidFill>
                <a:latin typeface="ArialMT"/>
              </a:rPr>
              <a:t>• </a:t>
            </a:r>
            <a:r>
              <a:rPr lang="en-IN" sz="3200" dirty="0" smtClean="0">
                <a:solidFill>
                  <a:srgbClr val="444949"/>
                </a:solidFill>
                <a:latin typeface="GillSans-Light"/>
              </a:rPr>
              <a:t>Tasks networking:</a:t>
            </a:r>
          </a:p>
          <a:p>
            <a:pPr lvl="1">
              <a:buNone/>
            </a:pPr>
            <a:r>
              <a:rPr lang="en-IN" sz="2400" dirty="0" smtClean="0">
                <a:solidFill>
                  <a:srgbClr val="444949"/>
                </a:solidFill>
                <a:latin typeface="ArialMT"/>
              </a:rPr>
              <a:t>• </a:t>
            </a:r>
            <a:r>
              <a:rPr lang="en-IN" sz="2400" dirty="0" smtClean="0">
                <a:solidFill>
                  <a:srgbClr val="444949"/>
                </a:solidFill>
                <a:latin typeface="GillSans-Light"/>
              </a:rPr>
              <a:t>none: no network connectivity, no port mappings</a:t>
            </a:r>
          </a:p>
          <a:p>
            <a:pPr lvl="1">
              <a:buNone/>
            </a:pPr>
            <a:r>
              <a:rPr lang="en-IN" sz="2400" dirty="0" smtClean="0">
                <a:solidFill>
                  <a:srgbClr val="444949"/>
                </a:solidFill>
                <a:latin typeface="ArialMT"/>
              </a:rPr>
              <a:t>• </a:t>
            </a:r>
            <a:r>
              <a:rPr lang="en-IN" sz="2400" dirty="0" smtClean="0">
                <a:solidFill>
                  <a:srgbClr val="444949"/>
                </a:solidFill>
                <a:latin typeface="GillSans-Light"/>
              </a:rPr>
              <a:t>bridge: uses </a:t>
            </a:r>
            <a:r>
              <a:rPr lang="en-IN" sz="2400" dirty="0" err="1" smtClean="0">
                <a:solidFill>
                  <a:srgbClr val="444949"/>
                </a:solidFill>
                <a:latin typeface="GillSans-Light"/>
              </a:rPr>
              <a:t>Docker’s</a:t>
            </a:r>
            <a:r>
              <a:rPr lang="en-IN" sz="2400" dirty="0" smtClean="0">
                <a:solidFill>
                  <a:srgbClr val="444949"/>
                </a:solidFill>
                <a:latin typeface="GillSans-Light"/>
              </a:rPr>
              <a:t> virtual container-based network</a:t>
            </a:r>
          </a:p>
          <a:p>
            <a:pPr lvl="1">
              <a:buNone/>
            </a:pPr>
            <a:r>
              <a:rPr lang="en-IN" sz="2400" dirty="0" smtClean="0">
                <a:solidFill>
                  <a:srgbClr val="444949"/>
                </a:solidFill>
                <a:latin typeface="ArialMT"/>
              </a:rPr>
              <a:t>• </a:t>
            </a:r>
            <a:r>
              <a:rPr lang="en-IN" sz="2400" dirty="0" smtClean="0">
                <a:solidFill>
                  <a:srgbClr val="444949"/>
                </a:solidFill>
                <a:latin typeface="GillSans-Light"/>
              </a:rPr>
              <a:t>host: bypass </a:t>
            </a:r>
            <a:r>
              <a:rPr lang="en-IN" sz="2400" dirty="0" err="1" smtClean="0">
                <a:solidFill>
                  <a:srgbClr val="444949"/>
                </a:solidFill>
                <a:latin typeface="GillSans-Light"/>
              </a:rPr>
              <a:t>Docker’s</a:t>
            </a:r>
            <a:r>
              <a:rPr lang="en-IN" sz="2400" dirty="0" smtClean="0">
                <a:solidFill>
                  <a:srgbClr val="444949"/>
                </a:solidFill>
                <a:latin typeface="GillSans-Light"/>
              </a:rPr>
              <a:t> network, uses the underlying host network interface</a:t>
            </a:r>
          </a:p>
          <a:p>
            <a:pPr lvl="1">
              <a:buNone/>
            </a:pPr>
            <a:r>
              <a:rPr lang="en-IN" sz="2400" dirty="0" smtClean="0">
                <a:solidFill>
                  <a:srgbClr val="444949"/>
                </a:solidFill>
                <a:latin typeface="ArialMT"/>
              </a:rPr>
              <a:t>• </a:t>
            </a:r>
            <a:r>
              <a:rPr lang="en-IN" sz="2400" dirty="0" err="1" smtClean="0">
                <a:solidFill>
                  <a:srgbClr val="444949"/>
                </a:solidFill>
                <a:latin typeface="GillSans-Light"/>
              </a:rPr>
              <a:t>awsvpc</a:t>
            </a:r>
            <a:r>
              <a:rPr lang="en-IN" sz="2400" dirty="0" smtClean="0">
                <a:solidFill>
                  <a:srgbClr val="444949"/>
                </a:solidFill>
                <a:latin typeface="GillSans-Light"/>
              </a:rPr>
              <a:t>:</a:t>
            </a:r>
          </a:p>
          <a:p>
            <a:pPr lvl="2">
              <a:buNone/>
            </a:pPr>
            <a:r>
              <a:rPr lang="en-IN" sz="1800" dirty="0" smtClean="0">
                <a:solidFill>
                  <a:srgbClr val="444949"/>
                </a:solidFill>
                <a:latin typeface="ArialMT"/>
              </a:rPr>
              <a:t>• </a:t>
            </a:r>
            <a:r>
              <a:rPr lang="en-IN" sz="1800" dirty="0" smtClean="0">
                <a:solidFill>
                  <a:srgbClr val="444949"/>
                </a:solidFill>
                <a:latin typeface="GillSans-Light"/>
              </a:rPr>
              <a:t>Every tasks launched on the instance gets its own ENI and a private IP address</a:t>
            </a:r>
          </a:p>
          <a:p>
            <a:pPr lvl="2">
              <a:buNone/>
            </a:pPr>
            <a:r>
              <a:rPr lang="en-IN" sz="1800" dirty="0" smtClean="0">
                <a:solidFill>
                  <a:srgbClr val="444949"/>
                </a:solidFill>
                <a:latin typeface="ArialMT"/>
              </a:rPr>
              <a:t>• </a:t>
            </a:r>
            <a:r>
              <a:rPr lang="en-IN" sz="1800" dirty="0" smtClean="0">
                <a:solidFill>
                  <a:srgbClr val="444949"/>
                </a:solidFill>
                <a:latin typeface="GillSans-Light"/>
              </a:rPr>
              <a:t>Simplified networking, enhanced security, security groups, monitoring, VPC flow logs</a:t>
            </a:r>
          </a:p>
          <a:p>
            <a:pPr lvl="2">
              <a:buNone/>
            </a:pPr>
            <a:r>
              <a:rPr lang="en-IN" sz="1800" dirty="0" smtClean="0">
                <a:solidFill>
                  <a:srgbClr val="444949"/>
                </a:solidFill>
                <a:latin typeface="ArialMT"/>
              </a:rPr>
              <a:t>• </a:t>
            </a:r>
            <a:r>
              <a:rPr lang="en-IN" sz="1800" dirty="0" smtClean="0">
                <a:solidFill>
                  <a:srgbClr val="444949"/>
                </a:solidFill>
                <a:latin typeface="GillSans-Light"/>
              </a:rPr>
              <a:t>Default mode for </a:t>
            </a:r>
            <a:r>
              <a:rPr lang="en-IN" sz="1800" dirty="0" err="1" smtClean="0">
                <a:solidFill>
                  <a:srgbClr val="444949"/>
                </a:solidFill>
                <a:latin typeface="GillSans-Light"/>
              </a:rPr>
              <a:t>Fargate</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ECS – Security &amp; Networking</a:t>
            </a:r>
            <a:endParaRPr lang="en-IN" sz="32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dirty="0" smtClean="0">
                <a:solidFill>
                  <a:srgbClr val="444949"/>
                </a:solidFill>
                <a:latin typeface="GillSans-Light"/>
              </a:rPr>
              <a:t>ECS – Service Auto Scaling</a:t>
            </a:r>
            <a:endParaRPr lang="en-IN" sz="2800"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4724400" y="533400"/>
            <a:ext cx="1047750" cy="732631"/>
          </a:xfrm>
          <a:prstGeom prst="rect">
            <a:avLst/>
          </a:prstGeom>
          <a:noFill/>
          <a:ln w="9525">
            <a:noFill/>
            <a:miter lim="800000"/>
            <a:headEnd/>
            <a:tailEnd/>
          </a:ln>
          <a:effectLst/>
        </p:spPr>
      </p:pic>
      <p:sp>
        <p:nvSpPr>
          <p:cNvPr id="7" name="Rectangle 6"/>
          <p:cNvSpPr/>
          <p:nvPr/>
        </p:nvSpPr>
        <p:spPr>
          <a:xfrm>
            <a:off x="838200" y="2286000"/>
            <a:ext cx="5715000" cy="2862322"/>
          </a:xfrm>
          <a:prstGeom prst="rect">
            <a:avLst/>
          </a:prstGeom>
        </p:spPr>
        <p:txBody>
          <a:bodyPr wrap="square">
            <a:spAutoFit/>
          </a:bodyPr>
          <a:lstStyle/>
          <a:p>
            <a:r>
              <a:rPr lang="en-IN" dirty="0" smtClean="0">
                <a:solidFill>
                  <a:srgbClr val="444949"/>
                </a:solidFill>
                <a:latin typeface="ArialMT"/>
              </a:rPr>
              <a:t>• </a:t>
            </a:r>
            <a:r>
              <a:rPr lang="en-IN" dirty="0" smtClean="0">
                <a:solidFill>
                  <a:srgbClr val="444949"/>
                </a:solidFill>
                <a:latin typeface="GillSans-Light"/>
              </a:rPr>
              <a:t>CPU and RAM is tracked in </a:t>
            </a:r>
            <a:r>
              <a:rPr lang="en-IN" dirty="0" err="1" smtClean="0">
                <a:solidFill>
                  <a:srgbClr val="444949"/>
                </a:solidFill>
                <a:latin typeface="GillSans-Light"/>
              </a:rPr>
              <a:t>CloudWatch</a:t>
            </a:r>
            <a:r>
              <a:rPr lang="en-IN" dirty="0" smtClean="0">
                <a:solidFill>
                  <a:srgbClr val="444949"/>
                </a:solidFill>
                <a:latin typeface="GillSans-Light"/>
              </a:rPr>
              <a:t> at the ECS service level</a:t>
            </a:r>
          </a:p>
          <a:p>
            <a:r>
              <a:rPr lang="en-IN" dirty="0" smtClean="0">
                <a:solidFill>
                  <a:srgbClr val="444949"/>
                </a:solidFill>
                <a:latin typeface="ArialMT"/>
              </a:rPr>
              <a:t>• </a:t>
            </a:r>
            <a:r>
              <a:rPr lang="en-IN" dirty="0" smtClean="0">
                <a:solidFill>
                  <a:srgbClr val="444949"/>
                </a:solidFill>
                <a:latin typeface="GillSans-Light"/>
              </a:rPr>
              <a:t>Target Tracking: target a specific average </a:t>
            </a:r>
            <a:r>
              <a:rPr lang="en-IN" dirty="0" err="1" smtClean="0">
                <a:solidFill>
                  <a:srgbClr val="444949"/>
                </a:solidFill>
                <a:latin typeface="GillSans-Light"/>
              </a:rPr>
              <a:t>CloudWatch</a:t>
            </a:r>
            <a:r>
              <a:rPr lang="en-IN" dirty="0" smtClean="0">
                <a:solidFill>
                  <a:srgbClr val="444949"/>
                </a:solidFill>
                <a:latin typeface="GillSans-Light"/>
              </a:rPr>
              <a:t> metric</a:t>
            </a:r>
          </a:p>
          <a:p>
            <a:r>
              <a:rPr lang="en-IN" dirty="0" smtClean="0">
                <a:solidFill>
                  <a:srgbClr val="444949"/>
                </a:solidFill>
                <a:latin typeface="ArialMT"/>
              </a:rPr>
              <a:t>• </a:t>
            </a:r>
            <a:r>
              <a:rPr lang="en-IN" dirty="0" smtClean="0">
                <a:solidFill>
                  <a:srgbClr val="444949"/>
                </a:solidFill>
                <a:latin typeface="GillSans-Light"/>
              </a:rPr>
              <a:t>Step Scaling: scale based on </a:t>
            </a:r>
            <a:r>
              <a:rPr lang="en-IN" dirty="0" err="1" smtClean="0">
                <a:solidFill>
                  <a:srgbClr val="444949"/>
                </a:solidFill>
                <a:latin typeface="GillSans-Light"/>
              </a:rPr>
              <a:t>CloudWatch</a:t>
            </a:r>
            <a:r>
              <a:rPr lang="en-IN" dirty="0" smtClean="0">
                <a:solidFill>
                  <a:srgbClr val="444949"/>
                </a:solidFill>
                <a:latin typeface="GillSans-Light"/>
              </a:rPr>
              <a:t> alarms</a:t>
            </a:r>
          </a:p>
          <a:p>
            <a:r>
              <a:rPr lang="en-IN" dirty="0" smtClean="0">
                <a:solidFill>
                  <a:srgbClr val="444949"/>
                </a:solidFill>
                <a:latin typeface="ArialMT"/>
              </a:rPr>
              <a:t>• </a:t>
            </a:r>
            <a:r>
              <a:rPr lang="en-IN" dirty="0" smtClean="0">
                <a:solidFill>
                  <a:srgbClr val="444949"/>
                </a:solidFill>
                <a:latin typeface="GillSans-Light"/>
              </a:rPr>
              <a:t>Scheduled Scaling: based on predictable changes</a:t>
            </a:r>
          </a:p>
          <a:p>
            <a:r>
              <a:rPr lang="en-IN" dirty="0" smtClean="0">
                <a:solidFill>
                  <a:srgbClr val="444949"/>
                </a:solidFill>
                <a:latin typeface="ArialMT"/>
              </a:rPr>
              <a:t>• </a:t>
            </a:r>
            <a:r>
              <a:rPr lang="en-IN" dirty="0" smtClean="0">
                <a:solidFill>
                  <a:srgbClr val="444949"/>
                </a:solidFill>
                <a:latin typeface="GillSans-Light"/>
              </a:rPr>
              <a:t>ECS Service Scaling (task level) </a:t>
            </a:r>
            <a:r>
              <a:rPr lang="en-IN" b="1" dirty="0" smtClean="0">
                <a:solidFill>
                  <a:srgbClr val="444949"/>
                </a:solidFill>
                <a:latin typeface="GillSans-UltraBold"/>
              </a:rPr>
              <a:t>≠ </a:t>
            </a:r>
            <a:r>
              <a:rPr lang="en-IN" b="1" dirty="0" smtClean="0">
                <a:solidFill>
                  <a:srgbClr val="444949"/>
                </a:solidFill>
                <a:latin typeface="GillSans-Light"/>
              </a:rPr>
              <a:t>EC2 Auto Scaling (instance level)</a:t>
            </a:r>
          </a:p>
          <a:p>
            <a:r>
              <a:rPr lang="en-IN" dirty="0" smtClean="0">
                <a:solidFill>
                  <a:srgbClr val="444949"/>
                </a:solidFill>
                <a:latin typeface="ArialMT"/>
              </a:rPr>
              <a:t>• </a:t>
            </a:r>
            <a:r>
              <a:rPr lang="en-IN" dirty="0" err="1" smtClean="0">
                <a:solidFill>
                  <a:srgbClr val="444949"/>
                </a:solidFill>
                <a:latin typeface="GillSans-Light"/>
              </a:rPr>
              <a:t>Fargate</a:t>
            </a:r>
            <a:r>
              <a:rPr lang="en-IN" dirty="0" smtClean="0">
                <a:solidFill>
                  <a:srgbClr val="444949"/>
                </a:solidFill>
                <a:latin typeface="GillSans-Light"/>
              </a:rPr>
              <a:t> Auto Scaling is much easier to setup (because </a:t>
            </a:r>
            <a:r>
              <a:rPr lang="en-IN" dirty="0" err="1" smtClean="0">
                <a:solidFill>
                  <a:srgbClr val="444949"/>
                </a:solidFill>
                <a:latin typeface="GillSans-Light"/>
              </a:rPr>
              <a:t>serverless</a:t>
            </a:r>
            <a:r>
              <a:rPr lang="en-IN" dirty="0" smtClean="0">
                <a:solidFill>
                  <a:srgbClr val="444949"/>
                </a:solidFill>
                <a:latin typeface="GillSans-Light"/>
              </a:rPr>
              <a:t>)</a:t>
            </a:r>
            <a:endParaRPr lang="en-IN"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ECS Classic:</a:t>
            </a:r>
          </a:p>
          <a:p>
            <a:pPr lvl="1">
              <a:buNone/>
            </a:pPr>
            <a:r>
              <a:rPr lang="en-IN" sz="2400" dirty="0" smtClean="0">
                <a:solidFill>
                  <a:srgbClr val="444949"/>
                </a:solidFill>
                <a:latin typeface="ArialMT"/>
              </a:rPr>
              <a:t>• </a:t>
            </a:r>
            <a:r>
              <a:rPr lang="en-IN" sz="2400" dirty="0" smtClean="0">
                <a:solidFill>
                  <a:srgbClr val="444949"/>
                </a:solidFill>
                <a:latin typeface="GillSans-Light"/>
              </a:rPr>
              <a:t>Can have the underlying EC2 instances as Spot Instances (managed by an ASG)</a:t>
            </a:r>
          </a:p>
          <a:p>
            <a:pPr lvl="1">
              <a:buNone/>
            </a:pPr>
            <a:r>
              <a:rPr lang="en-IN" sz="2400" dirty="0" smtClean="0">
                <a:solidFill>
                  <a:srgbClr val="444949"/>
                </a:solidFill>
                <a:latin typeface="ArialMT"/>
              </a:rPr>
              <a:t>• </a:t>
            </a:r>
            <a:r>
              <a:rPr lang="en-IN" sz="2400" dirty="0" smtClean="0">
                <a:solidFill>
                  <a:srgbClr val="444949"/>
                </a:solidFill>
                <a:latin typeface="GillSans-Light"/>
              </a:rPr>
              <a:t>Instances may go into draining mode to remove running tasks</a:t>
            </a:r>
          </a:p>
          <a:p>
            <a:pPr lvl="1">
              <a:buNone/>
            </a:pPr>
            <a:r>
              <a:rPr lang="en-IN" sz="2400" dirty="0" smtClean="0">
                <a:solidFill>
                  <a:srgbClr val="444949"/>
                </a:solidFill>
                <a:latin typeface="ArialMT"/>
              </a:rPr>
              <a:t>• </a:t>
            </a:r>
            <a:r>
              <a:rPr lang="en-IN" sz="2400" dirty="0" smtClean="0">
                <a:solidFill>
                  <a:srgbClr val="444949"/>
                </a:solidFill>
                <a:latin typeface="GillSans-Light"/>
              </a:rPr>
              <a:t>Good for cost savings, but will impact reliability</a:t>
            </a:r>
          </a:p>
          <a:p>
            <a:pPr>
              <a:buNone/>
            </a:pPr>
            <a:r>
              <a:rPr lang="en-IN" sz="3200" dirty="0" smtClean="0">
                <a:solidFill>
                  <a:srgbClr val="444949"/>
                </a:solidFill>
                <a:latin typeface="ArialMT"/>
              </a:rPr>
              <a:t>• </a:t>
            </a:r>
            <a:r>
              <a:rPr lang="en-IN" sz="3200" dirty="0" err="1" smtClean="0">
                <a:solidFill>
                  <a:srgbClr val="444949"/>
                </a:solidFill>
                <a:latin typeface="GillSans-Light"/>
              </a:rPr>
              <a:t>Fargate</a:t>
            </a:r>
            <a:r>
              <a:rPr lang="en-IN" sz="3200" dirty="0" smtClean="0">
                <a:solidFill>
                  <a:srgbClr val="444949"/>
                </a:solidFill>
                <a:latin typeface="GillSans-Light"/>
              </a:rPr>
              <a:t>: Spot Instances are available as of Dec 2019:</a:t>
            </a:r>
          </a:p>
          <a:p>
            <a:pPr lvl="1">
              <a:buNone/>
            </a:pPr>
            <a:r>
              <a:rPr lang="en-IN" sz="2400" dirty="0" smtClean="0">
                <a:solidFill>
                  <a:srgbClr val="444949"/>
                </a:solidFill>
                <a:latin typeface="ArialMT"/>
              </a:rPr>
              <a:t>• </a:t>
            </a:r>
            <a:r>
              <a:rPr lang="en-IN" sz="2400" dirty="0" smtClean="0">
                <a:solidFill>
                  <a:srgbClr val="444949"/>
                </a:solidFill>
                <a:latin typeface="GillSans-Light"/>
              </a:rPr>
              <a:t>Specify minimum of tasks for on-demand baseline workload</a:t>
            </a:r>
          </a:p>
          <a:p>
            <a:pPr lvl="1">
              <a:buNone/>
            </a:pPr>
            <a:r>
              <a:rPr lang="en-IN" sz="2400" dirty="0" smtClean="0">
                <a:solidFill>
                  <a:srgbClr val="444949"/>
                </a:solidFill>
                <a:latin typeface="ArialMT"/>
              </a:rPr>
              <a:t>• </a:t>
            </a:r>
            <a:r>
              <a:rPr lang="en-IN" sz="2400" dirty="0" smtClean="0">
                <a:solidFill>
                  <a:srgbClr val="444949"/>
                </a:solidFill>
                <a:latin typeface="GillSans-Light"/>
              </a:rPr>
              <a:t>Add tasks running on </a:t>
            </a:r>
            <a:r>
              <a:rPr lang="en-IN" sz="2400" dirty="0" err="1" smtClean="0">
                <a:solidFill>
                  <a:srgbClr val="444949"/>
                </a:solidFill>
                <a:latin typeface="GillSans-Light"/>
              </a:rPr>
              <a:t>Fargate</a:t>
            </a:r>
            <a:r>
              <a:rPr lang="en-IN" sz="2400" dirty="0" smtClean="0">
                <a:solidFill>
                  <a:srgbClr val="444949"/>
                </a:solidFill>
                <a:latin typeface="GillSans-Light"/>
              </a:rPr>
              <a:t> Spot for cost-savings (can be reclaimed by AWS)</a:t>
            </a:r>
          </a:p>
          <a:p>
            <a:pPr lvl="1">
              <a:buNone/>
            </a:pPr>
            <a:r>
              <a:rPr lang="en-IN" sz="2400" dirty="0" smtClean="0">
                <a:solidFill>
                  <a:srgbClr val="444949"/>
                </a:solidFill>
                <a:latin typeface="ArialMT"/>
              </a:rPr>
              <a:t>• </a:t>
            </a:r>
            <a:r>
              <a:rPr lang="en-IN" sz="2400" dirty="0" smtClean="0">
                <a:solidFill>
                  <a:srgbClr val="444949"/>
                </a:solidFill>
                <a:latin typeface="GillSans-Light"/>
              </a:rPr>
              <a:t>Regardless of On-demand or Spot, </a:t>
            </a:r>
            <a:r>
              <a:rPr lang="en-IN" sz="2400" dirty="0" err="1" smtClean="0">
                <a:solidFill>
                  <a:srgbClr val="444949"/>
                </a:solidFill>
                <a:latin typeface="GillSans-Light"/>
              </a:rPr>
              <a:t>Fargate</a:t>
            </a:r>
            <a:r>
              <a:rPr lang="en-IN" sz="2400" dirty="0" smtClean="0">
                <a:solidFill>
                  <a:srgbClr val="444949"/>
                </a:solidFill>
                <a:latin typeface="GillSans-Light"/>
              </a:rPr>
              <a:t> scales well based on load</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ECS – Spot Instances</a:t>
            </a:r>
            <a:endParaRPr lang="en-IN"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AWS Lambda Integrations</a:t>
            </a:r>
            <a:br>
              <a:rPr lang="en-IN" sz="3200" dirty="0" smtClean="0">
                <a:solidFill>
                  <a:srgbClr val="444949"/>
                </a:solidFill>
                <a:latin typeface="GillSans-Light"/>
              </a:rPr>
            </a:br>
            <a:r>
              <a:rPr lang="en-IN" sz="3200" dirty="0" smtClean="0">
                <a:solidFill>
                  <a:srgbClr val="444949"/>
                </a:solidFill>
                <a:latin typeface="GillSans-Light"/>
              </a:rPr>
              <a:t>Main ones</a:t>
            </a:r>
            <a:endParaRPr lang="en-IN" sz="3600" dirty="0"/>
          </a:p>
        </p:txBody>
      </p:sp>
      <p:pic>
        <p:nvPicPr>
          <p:cNvPr id="2050" name="Picture 2"/>
          <p:cNvPicPr>
            <a:picLocks noGrp="1" noChangeAspect="1" noChangeArrowheads="1"/>
          </p:cNvPicPr>
          <p:nvPr>
            <p:ph idx="1"/>
          </p:nvPr>
        </p:nvPicPr>
        <p:blipFill>
          <a:blip r:embed="rId2"/>
          <a:srcRect/>
          <a:stretch>
            <a:fillRect/>
          </a:stretch>
        </p:blipFill>
        <p:spPr bwMode="auto">
          <a:xfrm>
            <a:off x="152400" y="1600200"/>
            <a:ext cx="8534400" cy="4286853"/>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Example: </a:t>
            </a:r>
            <a:r>
              <a:rPr lang="en-IN" sz="3200" dirty="0" err="1" smtClean="0">
                <a:solidFill>
                  <a:srgbClr val="444949"/>
                </a:solidFill>
                <a:latin typeface="GillSans-Light"/>
              </a:rPr>
              <a:t>Serverless</a:t>
            </a:r>
            <a:r>
              <a:rPr lang="en-IN" sz="3200" dirty="0" smtClean="0">
                <a:solidFill>
                  <a:srgbClr val="444949"/>
                </a:solidFill>
                <a:latin typeface="GillSans-Light"/>
              </a:rPr>
              <a:t> </a:t>
            </a:r>
            <a:br>
              <a:rPr lang="en-IN" sz="3200" dirty="0" smtClean="0">
                <a:solidFill>
                  <a:srgbClr val="444949"/>
                </a:solidFill>
                <a:latin typeface="GillSans-Light"/>
              </a:rPr>
            </a:br>
            <a:r>
              <a:rPr lang="en-IN" sz="3200" dirty="0" smtClean="0">
                <a:solidFill>
                  <a:srgbClr val="444949"/>
                </a:solidFill>
                <a:latin typeface="GillSans-Light"/>
              </a:rPr>
              <a:t>Thumbnail creation</a:t>
            </a:r>
            <a:endParaRPr lang="en-IN" sz="3600" dirty="0"/>
          </a:p>
        </p:txBody>
      </p:sp>
      <p:pic>
        <p:nvPicPr>
          <p:cNvPr id="3074" name="Picture 2"/>
          <p:cNvPicPr>
            <a:picLocks noGrp="1" noChangeAspect="1" noChangeArrowheads="1"/>
          </p:cNvPicPr>
          <p:nvPr>
            <p:ph idx="1"/>
          </p:nvPr>
        </p:nvPicPr>
        <p:blipFill>
          <a:blip r:embed="rId2"/>
          <a:srcRect/>
          <a:stretch>
            <a:fillRect/>
          </a:stretch>
        </p:blipFill>
        <p:spPr bwMode="auto">
          <a:xfrm>
            <a:off x="83128" y="1219200"/>
            <a:ext cx="8686800" cy="4648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905000"/>
            <a:ext cx="8229600" cy="4525963"/>
          </a:xfrm>
        </p:spPr>
        <p:txBody>
          <a:bodyPr>
            <a:normAutofit lnSpcReduction="10000"/>
          </a:bodyPr>
          <a:lstStyle/>
          <a:p>
            <a:pPr>
              <a:buNone/>
            </a:pPr>
            <a:r>
              <a:rPr lang="en-US" sz="2400" dirty="0" smtClean="0">
                <a:solidFill>
                  <a:srgbClr val="444949"/>
                </a:solidFill>
                <a:latin typeface="ArialMT"/>
              </a:rPr>
              <a:t>• </a:t>
            </a:r>
            <a:r>
              <a:rPr lang="en-US" sz="2400" dirty="0" smtClean="0">
                <a:solidFill>
                  <a:srgbClr val="444949"/>
                </a:solidFill>
                <a:latin typeface="GillSans-Light"/>
              </a:rPr>
              <a:t>When you assume a role (user, application or service), you give up your</a:t>
            </a:r>
          </a:p>
          <a:p>
            <a:pPr>
              <a:buNone/>
            </a:pPr>
            <a:r>
              <a:rPr lang="en-US" sz="2400" dirty="0" smtClean="0">
                <a:solidFill>
                  <a:srgbClr val="444949"/>
                </a:solidFill>
                <a:latin typeface="GillSans-Light"/>
              </a:rPr>
              <a:t>original permissions and take the permissions assigned to the role</a:t>
            </a:r>
          </a:p>
          <a:p>
            <a:pPr>
              <a:buNone/>
            </a:pPr>
            <a:r>
              <a:rPr lang="en-US" sz="2400" dirty="0" smtClean="0">
                <a:solidFill>
                  <a:srgbClr val="444949"/>
                </a:solidFill>
                <a:latin typeface="ArialMT"/>
              </a:rPr>
              <a:t>• </a:t>
            </a:r>
            <a:r>
              <a:rPr lang="en-US" sz="2400" dirty="0" smtClean="0">
                <a:solidFill>
                  <a:srgbClr val="444949"/>
                </a:solidFill>
                <a:latin typeface="GillSans-Light"/>
              </a:rPr>
              <a:t>When using a resource based policy, the principal doesn’t have to give</a:t>
            </a:r>
          </a:p>
          <a:p>
            <a:pPr>
              <a:buNone/>
            </a:pPr>
            <a:r>
              <a:rPr lang="en-US" sz="2400" dirty="0" smtClean="0">
                <a:solidFill>
                  <a:srgbClr val="444949"/>
                </a:solidFill>
                <a:latin typeface="GillSans-Light"/>
              </a:rPr>
              <a:t>up any permissions</a:t>
            </a:r>
          </a:p>
          <a:p>
            <a:pPr>
              <a:buNone/>
            </a:pPr>
            <a:r>
              <a:rPr lang="en-US" sz="2400" dirty="0" smtClean="0">
                <a:solidFill>
                  <a:srgbClr val="444949"/>
                </a:solidFill>
                <a:latin typeface="ArialMT"/>
              </a:rPr>
              <a:t>• </a:t>
            </a:r>
            <a:r>
              <a:rPr lang="en-US" sz="2400" dirty="0" smtClean="0">
                <a:solidFill>
                  <a:srgbClr val="444949"/>
                </a:solidFill>
                <a:latin typeface="GillSans-Light"/>
              </a:rPr>
              <a:t>Example: User in account A needs to scan a </a:t>
            </a:r>
            <a:r>
              <a:rPr lang="en-US" sz="2400" dirty="0" err="1" smtClean="0">
                <a:solidFill>
                  <a:srgbClr val="444949"/>
                </a:solidFill>
                <a:latin typeface="GillSans-Light"/>
              </a:rPr>
              <a:t>DynamoDB</a:t>
            </a:r>
            <a:r>
              <a:rPr lang="en-US" sz="2400" dirty="0" smtClean="0">
                <a:solidFill>
                  <a:srgbClr val="444949"/>
                </a:solidFill>
                <a:latin typeface="GillSans-Light"/>
              </a:rPr>
              <a:t> table in</a:t>
            </a:r>
          </a:p>
          <a:p>
            <a:pPr>
              <a:buNone/>
            </a:pPr>
            <a:r>
              <a:rPr lang="en-US" sz="2400" dirty="0" smtClean="0">
                <a:solidFill>
                  <a:srgbClr val="444949"/>
                </a:solidFill>
                <a:latin typeface="GillSans-Light"/>
              </a:rPr>
              <a:t>Account A and dump it in an S3 bucket in Account B.</a:t>
            </a:r>
          </a:p>
          <a:p>
            <a:pPr>
              <a:buNone/>
            </a:pPr>
            <a:r>
              <a:rPr lang="en-US" sz="2400" dirty="0" smtClean="0">
                <a:solidFill>
                  <a:srgbClr val="444949"/>
                </a:solidFill>
                <a:latin typeface="ArialMT"/>
              </a:rPr>
              <a:t>• </a:t>
            </a:r>
            <a:r>
              <a:rPr lang="en-US" sz="2400" dirty="0" smtClean="0">
                <a:solidFill>
                  <a:srgbClr val="444949"/>
                </a:solidFill>
                <a:latin typeface="GillSans-Light"/>
              </a:rPr>
              <a:t>Supported by: Amazon S3 buckets, SNS topics, SQS queues</a:t>
            </a:r>
            <a:endParaRPr lang="en-US" dirty="0"/>
          </a:p>
        </p:txBody>
      </p:sp>
      <p:sp>
        <p:nvSpPr>
          <p:cNvPr id="3" name="Title 2"/>
          <p:cNvSpPr>
            <a:spLocks noGrp="1"/>
          </p:cNvSpPr>
          <p:nvPr>
            <p:ph type="title"/>
          </p:nvPr>
        </p:nvSpPr>
        <p:spPr>
          <a:xfrm>
            <a:off x="381000" y="685800"/>
            <a:ext cx="8229600" cy="1143000"/>
          </a:xfrm>
        </p:spPr>
        <p:txBody>
          <a:bodyPr>
            <a:normAutofit fontScale="90000"/>
          </a:bodyPr>
          <a:lstStyle/>
          <a:p>
            <a:r>
              <a:rPr lang="en-US" sz="4000" dirty="0" smtClean="0">
                <a:solidFill>
                  <a:srgbClr val="444949"/>
                </a:solidFill>
                <a:latin typeface="GillSans-Light"/>
              </a:rPr>
              <a:t>IAM Roles </a:t>
            </a:r>
            <a:r>
              <a:rPr lang="en-US" sz="4000" dirty="0" err="1" smtClean="0">
                <a:solidFill>
                  <a:srgbClr val="444949"/>
                </a:solidFill>
                <a:latin typeface="GillSans-Light"/>
              </a:rPr>
              <a:t>vs</a:t>
            </a:r>
            <a:r>
              <a:rPr lang="en-US" sz="4000" dirty="0" smtClean="0">
                <a:solidFill>
                  <a:srgbClr val="444949"/>
                </a:solidFill>
                <a:latin typeface="GillSans-Light"/>
              </a:rPr>
              <a:t> Resource Based Policies</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Example: </a:t>
            </a:r>
            <a:r>
              <a:rPr lang="en-IN" sz="3200" dirty="0" err="1" smtClean="0">
                <a:solidFill>
                  <a:srgbClr val="444949"/>
                </a:solidFill>
                <a:latin typeface="GillSans-Light"/>
              </a:rPr>
              <a:t>Serverless</a:t>
            </a:r>
            <a:r>
              <a:rPr lang="en-IN" sz="3200" dirty="0" smtClean="0">
                <a:solidFill>
                  <a:srgbClr val="444949"/>
                </a:solidFill>
                <a:latin typeface="GillSans-Light"/>
              </a:rPr>
              <a:t> </a:t>
            </a:r>
            <a:br>
              <a:rPr lang="en-IN" sz="3200" dirty="0" smtClean="0">
                <a:solidFill>
                  <a:srgbClr val="444949"/>
                </a:solidFill>
                <a:latin typeface="GillSans-Light"/>
              </a:rPr>
            </a:br>
            <a:r>
              <a:rPr lang="en-IN" sz="3200" dirty="0" smtClean="0">
                <a:solidFill>
                  <a:srgbClr val="444949"/>
                </a:solidFill>
                <a:latin typeface="GillSans-Light"/>
              </a:rPr>
              <a:t>CRON Job</a:t>
            </a:r>
            <a:endParaRPr lang="en-IN" sz="3600" dirty="0"/>
          </a:p>
        </p:txBody>
      </p:sp>
      <p:pic>
        <p:nvPicPr>
          <p:cNvPr id="1026" name="Picture 2"/>
          <p:cNvPicPr>
            <a:picLocks noGrp="1" noChangeAspect="1" noChangeArrowheads="1"/>
          </p:cNvPicPr>
          <p:nvPr>
            <p:ph idx="1"/>
          </p:nvPr>
        </p:nvPicPr>
        <p:blipFill>
          <a:blip r:embed="rId2"/>
          <a:srcRect/>
          <a:stretch>
            <a:fillRect/>
          </a:stretch>
        </p:blipFill>
        <p:spPr bwMode="auto">
          <a:xfrm>
            <a:off x="1219200" y="2057400"/>
            <a:ext cx="7772400" cy="3581400"/>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3886199"/>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AWS supported: Node.js (JavaScript), Python, Ruby, Java (Java 8 compatible), </a:t>
            </a:r>
            <a:r>
              <a:rPr lang="en-IN" sz="2400" dirty="0" err="1" smtClean="0">
                <a:solidFill>
                  <a:srgbClr val="444949"/>
                </a:solidFill>
                <a:latin typeface="GillSans-Light"/>
              </a:rPr>
              <a:t>Golang</a:t>
            </a:r>
            <a:r>
              <a:rPr lang="en-IN" sz="2400" dirty="0" smtClean="0">
                <a:solidFill>
                  <a:srgbClr val="444949"/>
                </a:solidFill>
                <a:latin typeface="GillSans-Light"/>
              </a:rPr>
              <a:t>, C# (.NET Core), C# / </a:t>
            </a:r>
            <a:r>
              <a:rPr lang="en-IN" sz="2400" dirty="0" err="1" smtClean="0">
                <a:solidFill>
                  <a:srgbClr val="444949"/>
                </a:solidFill>
                <a:latin typeface="GillSans-Light"/>
              </a:rPr>
              <a:t>Powershell</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Ability to write / use a custom runtime (community supported):</a:t>
            </a:r>
          </a:p>
          <a:p>
            <a:pPr lvl="1">
              <a:buNone/>
            </a:pPr>
            <a:r>
              <a:rPr lang="en-IN" sz="1600" dirty="0" smtClean="0">
                <a:solidFill>
                  <a:srgbClr val="444949"/>
                </a:solidFill>
                <a:latin typeface="ArialMT"/>
              </a:rPr>
              <a:t>• </a:t>
            </a:r>
            <a:r>
              <a:rPr lang="en-IN" sz="1600" dirty="0" smtClean="0">
                <a:solidFill>
                  <a:srgbClr val="444949"/>
                </a:solidFill>
                <a:latin typeface="GillSans-Light"/>
              </a:rPr>
              <a:t>Ex: C++, Rust, etc…</a:t>
            </a:r>
          </a:p>
          <a:p>
            <a:pPr>
              <a:buNone/>
            </a:pPr>
            <a:r>
              <a:rPr lang="en-IN" sz="2400" dirty="0" smtClean="0">
                <a:solidFill>
                  <a:srgbClr val="444949"/>
                </a:solidFill>
                <a:latin typeface="ArialMT"/>
              </a:rPr>
              <a:t>• </a:t>
            </a:r>
            <a:r>
              <a:rPr lang="en-IN" sz="2400" dirty="0" smtClean="0">
                <a:solidFill>
                  <a:srgbClr val="444949"/>
                </a:solidFill>
                <a:latin typeface="GillSans-Light"/>
              </a:rPr>
              <a:t>If </a:t>
            </a:r>
            <a:r>
              <a:rPr lang="en-IN" sz="2400" dirty="0" err="1" smtClean="0">
                <a:solidFill>
                  <a:srgbClr val="444949"/>
                </a:solidFill>
                <a:latin typeface="GillSans-Light"/>
              </a:rPr>
              <a:t>Docker</a:t>
            </a:r>
            <a:r>
              <a:rPr lang="en-IN" sz="2400" dirty="0" smtClean="0">
                <a:solidFill>
                  <a:srgbClr val="444949"/>
                </a:solidFill>
                <a:latin typeface="GillSans-Light"/>
              </a:rPr>
              <a:t>, you should use ECS, </a:t>
            </a:r>
            <a:r>
              <a:rPr lang="en-IN" sz="2400" dirty="0" err="1" smtClean="0">
                <a:solidFill>
                  <a:srgbClr val="444949"/>
                </a:solidFill>
                <a:latin typeface="GillSans-Light"/>
              </a:rPr>
              <a:t>Fargate</a:t>
            </a:r>
            <a:r>
              <a:rPr lang="en-IN" sz="2400" dirty="0" smtClean="0">
                <a:solidFill>
                  <a:srgbClr val="444949"/>
                </a:solidFill>
                <a:latin typeface="GillSans-Light"/>
              </a:rPr>
              <a:t> or Batch, not Lambda</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AWS Lambda Language </a:t>
            </a:r>
            <a:br>
              <a:rPr lang="en-IN" sz="2800" dirty="0" smtClean="0">
                <a:solidFill>
                  <a:srgbClr val="444949"/>
                </a:solidFill>
                <a:latin typeface="GillSans-Light"/>
              </a:rPr>
            </a:br>
            <a:r>
              <a:rPr lang="en-IN" sz="2800" dirty="0" smtClean="0">
                <a:solidFill>
                  <a:srgbClr val="444949"/>
                </a:solidFill>
                <a:latin typeface="GillSans-Light"/>
              </a:rPr>
              <a:t>Support (runtimes)</a:t>
            </a:r>
            <a:endParaRPr lang="en-IN" sz="32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RAM: 128 MB to 3G</a:t>
            </a:r>
          </a:p>
          <a:p>
            <a:pPr>
              <a:buNone/>
            </a:pPr>
            <a:r>
              <a:rPr lang="en-IN" sz="2400" dirty="0" smtClean="0">
                <a:solidFill>
                  <a:srgbClr val="444949"/>
                </a:solidFill>
                <a:latin typeface="ArialMT"/>
              </a:rPr>
              <a:t>• </a:t>
            </a:r>
            <a:r>
              <a:rPr lang="en-IN" sz="2400" dirty="0" smtClean="0">
                <a:solidFill>
                  <a:srgbClr val="444949"/>
                </a:solidFill>
                <a:latin typeface="GillSans-Light"/>
              </a:rPr>
              <a:t>CPU:</a:t>
            </a:r>
          </a:p>
          <a:p>
            <a:pPr lvl="1">
              <a:buNone/>
            </a:pPr>
            <a:r>
              <a:rPr lang="en-IN" sz="1600" dirty="0" smtClean="0">
                <a:solidFill>
                  <a:srgbClr val="444949"/>
                </a:solidFill>
                <a:latin typeface="ArialMT"/>
              </a:rPr>
              <a:t>• </a:t>
            </a:r>
            <a:r>
              <a:rPr lang="en-IN" sz="1600" dirty="0" smtClean="0">
                <a:solidFill>
                  <a:srgbClr val="444949"/>
                </a:solidFill>
                <a:latin typeface="GillSans-Light"/>
              </a:rPr>
              <a:t>is linked to RAM (cannot be set manually)</a:t>
            </a:r>
          </a:p>
          <a:p>
            <a:pPr lvl="1">
              <a:buNone/>
            </a:pPr>
            <a:r>
              <a:rPr lang="en-IN" sz="1600" dirty="0" smtClean="0">
                <a:solidFill>
                  <a:srgbClr val="444949"/>
                </a:solidFill>
                <a:latin typeface="ArialMT"/>
              </a:rPr>
              <a:t>• </a:t>
            </a:r>
            <a:r>
              <a:rPr lang="en-IN" sz="1600" dirty="0" smtClean="0">
                <a:solidFill>
                  <a:srgbClr val="444949"/>
                </a:solidFill>
                <a:latin typeface="GillSans-Light"/>
              </a:rPr>
              <a:t>2 </a:t>
            </a:r>
            <a:r>
              <a:rPr lang="en-IN" sz="1600" dirty="0" err="1" smtClean="0">
                <a:solidFill>
                  <a:srgbClr val="444949"/>
                </a:solidFill>
                <a:latin typeface="GillSans-Light"/>
              </a:rPr>
              <a:t>vCPU</a:t>
            </a:r>
            <a:r>
              <a:rPr lang="en-IN" sz="1600" dirty="0" smtClean="0">
                <a:solidFill>
                  <a:srgbClr val="444949"/>
                </a:solidFill>
                <a:latin typeface="GillSans-Light"/>
              </a:rPr>
              <a:t> are allocated after 1.5G of RAM</a:t>
            </a:r>
          </a:p>
          <a:p>
            <a:pPr>
              <a:buNone/>
            </a:pPr>
            <a:r>
              <a:rPr lang="en-IN" sz="2400" dirty="0" smtClean="0">
                <a:solidFill>
                  <a:srgbClr val="444949"/>
                </a:solidFill>
                <a:latin typeface="ArialMT"/>
              </a:rPr>
              <a:t>• </a:t>
            </a:r>
            <a:r>
              <a:rPr lang="en-IN" sz="2400" dirty="0" smtClean="0">
                <a:solidFill>
                  <a:srgbClr val="444949"/>
                </a:solidFill>
                <a:latin typeface="GillSans-Light"/>
              </a:rPr>
              <a:t>Timeout: up to 15 minutes</a:t>
            </a:r>
          </a:p>
          <a:p>
            <a:pPr>
              <a:buNone/>
            </a:pPr>
            <a:r>
              <a:rPr lang="en-IN" sz="2400" dirty="0" smtClean="0">
                <a:solidFill>
                  <a:srgbClr val="444949"/>
                </a:solidFill>
                <a:latin typeface="ArialMT"/>
              </a:rPr>
              <a:t>• </a:t>
            </a:r>
            <a:r>
              <a:rPr lang="en-IN" sz="2400" dirty="0" smtClean="0">
                <a:solidFill>
                  <a:srgbClr val="444949"/>
                </a:solidFill>
                <a:latin typeface="GillSans-Light"/>
              </a:rPr>
              <a:t>/</a:t>
            </a:r>
            <a:r>
              <a:rPr lang="en-IN" sz="2400" dirty="0" err="1" smtClean="0">
                <a:solidFill>
                  <a:srgbClr val="444949"/>
                </a:solidFill>
                <a:latin typeface="GillSans-Light"/>
              </a:rPr>
              <a:t>tmp</a:t>
            </a:r>
            <a:r>
              <a:rPr lang="en-IN" sz="2400" dirty="0" smtClean="0">
                <a:solidFill>
                  <a:srgbClr val="444949"/>
                </a:solidFill>
                <a:latin typeface="GillSans-Light"/>
              </a:rPr>
              <a:t> storage: 512 MB (can’t process BIG files)</a:t>
            </a:r>
          </a:p>
          <a:p>
            <a:pPr>
              <a:buNone/>
            </a:pPr>
            <a:r>
              <a:rPr lang="en-IN" sz="2400" dirty="0" smtClean="0">
                <a:solidFill>
                  <a:srgbClr val="444949"/>
                </a:solidFill>
                <a:latin typeface="ArialMT"/>
              </a:rPr>
              <a:t>• </a:t>
            </a:r>
            <a:r>
              <a:rPr lang="en-IN" sz="2400" dirty="0" smtClean="0">
                <a:solidFill>
                  <a:srgbClr val="444949"/>
                </a:solidFill>
                <a:latin typeface="GillSans-Light"/>
              </a:rPr>
              <a:t>Deployment package limit: 250 MB including layers</a:t>
            </a:r>
          </a:p>
          <a:p>
            <a:pPr>
              <a:buNone/>
            </a:pPr>
            <a:r>
              <a:rPr lang="en-IN" sz="2400" dirty="0" smtClean="0">
                <a:solidFill>
                  <a:srgbClr val="444949"/>
                </a:solidFill>
                <a:latin typeface="ArialMT"/>
              </a:rPr>
              <a:t>• </a:t>
            </a:r>
            <a:r>
              <a:rPr lang="en-IN" sz="2400" dirty="0" smtClean="0">
                <a:solidFill>
                  <a:srgbClr val="444949"/>
                </a:solidFill>
                <a:latin typeface="GillSans-Light"/>
              </a:rPr>
              <a:t>Concurrency execution: 1000 – soft limit that can be increased</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Lambda – Limits to know</a:t>
            </a:r>
            <a:endParaRPr lang="en-IN" sz="36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7338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Lambda Latency:</a:t>
            </a:r>
          </a:p>
          <a:p>
            <a:pPr lvl="1">
              <a:buNone/>
            </a:pPr>
            <a:r>
              <a:rPr lang="en-IN" sz="2000" dirty="0" smtClean="0">
                <a:solidFill>
                  <a:srgbClr val="444949"/>
                </a:solidFill>
                <a:latin typeface="ArialMT"/>
              </a:rPr>
              <a:t>• </a:t>
            </a:r>
            <a:r>
              <a:rPr lang="en-IN" sz="2000" dirty="0" smtClean="0">
                <a:solidFill>
                  <a:srgbClr val="444949"/>
                </a:solidFill>
                <a:latin typeface="GillSans-Light"/>
              </a:rPr>
              <a:t>Cold Lambda Invocation: ~100ms</a:t>
            </a:r>
          </a:p>
          <a:p>
            <a:pPr lvl="1">
              <a:buNone/>
            </a:pPr>
            <a:r>
              <a:rPr lang="en-IN" sz="2000" dirty="0" smtClean="0">
                <a:solidFill>
                  <a:srgbClr val="444949"/>
                </a:solidFill>
                <a:latin typeface="ArialMT"/>
              </a:rPr>
              <a:t>• </a:t>
            </a:r>
            <a:r>
              <a:rPr lang="en-IN" sz="2000" dirty="0" smtClean="0">
                <a:solidFill>
                  <a:srgbClr val="444949"/>
                </a:solidFill>
                <a:latin typeface="GillSans-Light"/>
              </a:rPr>
              <a:t>Warm Lambda Invocation: ~ms</a:t>
            </a:r>
          </a:p>
          <a:p>
            <a:pPr lvl="1">
              <a:buNone/>
            </a:pPr>
            <a:r>
              <a:rPr lang="en-IN" sz="2000" dirty="0" smtClean="0">
                <a:solidFill>
                  <a:srgbClr val="444949"/>
                </a:solidFill>
                <a:latin typeface="ArialMT"/>
              </a:rPr>
              <a:t>• </a:t>
            </a:r>
            <a:r>
              <a:rPr lang="en-IN" sz="2000" dirty="0" smtClean="0">
                <a:solidFill>
                  <a:srgbClr val="444949"/>
                </a:solidFill>
                <a:latin typeface="GillSans-Light"/>
              </a:rPr>
              <a:t>New feature of “provisioned concurrency”</a:t>
            </a:r>
          </a:p>
          <a:p>
            <a:pPr lvl="1">
              <a:buNone/>
            </a:pPr>
            <a:r>
              <a:rPr lang="en-IN" sz="2000" dirty="0" smtClean="0">
                <a:solidFill>
                  <a:srgbClr val="444949"/>
                </a:solidFill>
                <a:latin typeface="GillSans-Light"/>
              </a:rPr>
              <a:t>(Dec 2019) to reduce # of cold starts</a:t>
            </a:r>
          </a:p>
          <a:p>
            <a:pPr>
              <a:buNone/>
            </a:pPr>
            <a:r>
              <a:rPr lang="en-IN" sz="2800" dirty="0" smtClean="0">
                <a:solidFill>
                  <a:srgbClr val="444949"/>
                </a:solidFill>
                <a:latin typeface="ArialMT"/>
              </a:rPr>
              <a:t>• </a:t>
            </a:r>
            <a:r>
              <a:rPr lang="en-IN" sz="2800" dirty="0" smtClean="0">
                <a:solidFill>
                  <a:srgbClr val="444949"/>
                </a:solidFill>
                <a:latin typeface="GillSans-Light"/>
              </a:rPr>
              <a:t>API Gateway invocation: 100 ms</a:t>
            </a:r>
          </a:p>
          <a:p>
            <a:pPr>
              <a:buNone/>
            </a:pPr>
            <a:r>
              <a:rPr lang="en-IN" sz="2800" dirty="0" smtClean="0">
                <a:solidFill>
                  <a:srgbClr val="444949"/>
                </a:solidFill>
                <a:latin typeface="ArialMT"/>
              </a:rPr>
              <a:t>• </a:t>
            </a:r>
            <a:r>
              <a:rPr lang="en-IN" sz="2800" dirty="0" err="1" smtClean="0">
                <a:solidFill>
                  <a:srgbClr val="444949"/>
                </a:solidFill>
                <a:latin typeface="GillSans-Light"/>
              </a:rPr>
              <a:t>CloudFront</a:t>
            </a:r>
            <a:r>
              <a:rPr lang="en-IN" sz="2800" dirty="0" smtClean="0">
                <a:solidFill>
                  <a:srgbClr val="444949"/>
                </a:solidFill>
                <a:latin typeface="GillSans-Light"/>
              </a:rPr>
              <a:t> invocation: 100 ms</a:t>
            </a:r>
          </a:p>
          <a:p>
            <a:pPr>
              <a:buNone/>
            </a:pPr>
            <a:r>
              <a:rPr lang="en-IN" sz="2800" dirty="0" smtClean="0">
                <a:solidFill>
                  <a:srgbClr val="444949"/>
                </a:solidFill>
                <a:latin typeface="ArialMT"/>
              </a:rPr>
              <a:t>• </a:t>
            </a:r>
            <a:r>
              <a:rPr lang="en-IN" sz="2800" dirty="0" smtClean="0">
                <a:solidFill>
                  <a:srgbClr val="444949"/>
                </a:solidFill>
                <a:latin typeface="GillSans-Light"/>
              </a:rPr>
              <a:t>If you chain with other services (API Gateway, </a:t>
            </a:r>
            <a:r>
              <a:rPr lang="en-IN" sz="2800" dirty="0" err="1" smtClean="0">
                <a:solidFill>
                  <a:srgbClr val="444949"/>
                </a:solidFill>
                <a:latin typeface="GillSans-Light"/>
              </a:rPr>
              <a:t>CloudFront</a:t>
            </a:r>
            <a:r>
              <a:rPr lang="en-IN" sz="2800" dirty="0" smtClean="0">
                <a:solidFill>
                  <a:srgbClr val="444949"/>
                </a:solidFill>
                <a:latin typeface="GillSans-Light"/>
              </a:rPr>
              <a:t>, ALB, Lambda, SQS, Step Functions…), add their latencies as well</a:t>
            </a:r>
          </a:p>
          <a:p>
            <a:pPr>
              <a:buNone/>
            </a:pPr>
            <a:r>
              <a:rPr lang="en-IN" sz="2800" dirty="0" smtClean="0">
                <a:solidFill>
                  <a:srgbClr val="444949"/>
                </a:solidFill>
                <a:latin typeface="ArialMT"/>
              </a:rPr>
              <a:t>• </a:t>
            </a:r>
            <a:r>
              <a:rPr lang="en-IN" sz="2800" dirty="0" smtClean="0">
                <a:solidFill>
                  <a:srgbClr val="444949"/>
                </a:solidFill>
                <a:latin typeface="GillSans-Light"/>
              </a:rPr>
              <a:t>X-Ray can help visualize the end-to-end latency</a:t>
            </a:r>
            <a:endParaRPr lang="en-IN" dirty="0"/>
          </a:p>
        </p:txBody>
      </p:sp>
      <p:sp>
        <p:nvSpPr>
          <p:cNvPr id="3" name="Title 2"/>
          <p:cNvSpPr>
            <a:spLocks noGrp="1"/>
          </p:cNvSpPr>
          <p:nvPr>
            <p:ph type="title"/>
          </p:nvPr>
        </p:nvSpPr>
        <p:spPr/>
        <p:txBody>
          <a:bodyPr>
            <a:normAutofit/>
          </a:bodyPr>
          <a:lstStyle/>
          <a:p>
            <a:r>
              <a:rPr lang="en-IN" sz="2400" dirty="0" smtClean="0">
                <a:solidFill>
                  <a:srgbClr val="444949"/>
                </a:solidFill>
                <a:latin typeface="GillSans-Light"/>
              </a:rPr>
              <a:t>Lambda – Latencies Considerations</a:t>
            </a:r>
            <a:br>
              <a:rPr lang="en-IN" sz="2400" dirty="0" smtClean="0">
                <a:solidFill>
                  <a:srgbClr val="444949"/>
                </a:solidFill>
                <a:latin typeface="GillSans-Light"/>
              </a:rPr>
            </a:br>
            <a:r>
              <a:rPr lang="en-IN" sz="2400" dirty="0" smtClean="0">
                <a:solidFill>
                  <a:srgbClr val="444949"/>
                </a:solidFill>
                <a:latin typeface="GillSans-Light"/>
              </a:rPr>
              <a:t>(approximates)</a:t>
            </a:r>
            <a:endParaRPr lang="en-IN" sz="2800" dirty="0"/>
          </a:p>
        </p:txBody>
      </p:sp>
      <p:pic>
        <p:nvPicPr>
          <p:cNvPr id="1026" name="Picture 2"/>
          <p:cNvPicPr>
            <a:picLocks noChangeAspect="1" noChangeArrowheads="1"/>
          </p:cNvPicPr>
          <p:nvPr/>
        </p:nvPicPr>
        <p:blipFill>
          <a:blip r:embed="rId2"/>
          <a:srcRect/>
          <a:stretch>
            <a:fillRect/>
          </a:stretch>
        </p:blipFill>
        <p:spPr bwMode="auto">
          <a:xfrm>
            <a:off x="4114800" y="1295400"/>
            <a:ext cx="4562475" cy="4876800"/>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657600" cy="4525963"/>
          </a:xfrm>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IAM Roles for Lambda to grant access to other AWS services</a:t>
            </a:r>
          </a:p>
          <a:p>
            <a:pPr>
              <a:buNone/>
            </a:pPr>
            <a:r>
              <a:rPr lang="en-IN" sz="3200" dirty="0" smtClean="0">
                <a:solidFill>
                  <a:srgbClr val="444949"/>
                </a:solidFill>
                <a:latin typeface="ArialMT"/>
              </a:rPr>
              <a:t>• </a:t>
            </a:r>
            <a:r>
              <a:rPr lang="en-IN" sz="3200" dirty="0" smtClean="0">
                <a:solidFill>
                  <a:srgbClr val="444949"/>
                </a:solidFill>
                <a:latin typeface="GillSans-Light"/>
              </a:rPr>
              <a:t>Resource-based Policies for Lambda (similar to S3 bucket</a:t>
            </a:r>
          </a:p>
          <a:p>
            <a:pPr>
              <a:buNone/>
            </a:pPr>
            <a:r>
              <a:rPr lang="en-IN" sz="3200" dirty="0" smtClean="0">
                <a:solidFill>
                  <a:srgbClr val="444949"/>
                </a:solidFill>
                <a:latin typeface="GillSans-Light"/>
              </a:rPr>
              <a:t>policies):</a:t>
            </a:r>
          </a:p>
          <a:p>
            <a:pPr lvl="1">
              <a:buNone/>
            </a:pPr>
            <a:r>
              <a:rPr lang="en-IN" sz="2400" dirty="0" smtClean="0">
                <a:solidFill>
                  <a:srgbClr val="444949"/>
                </a:solidFill>
                <a:latin typeface="ArialMT"/>
              </a:rPr>
              <a:t>• </a:t>
            </a:r>
            <a:r>
              <a:rPr lang="en-IN" sz="2400" dirty="0" smtClean="0">
                <a:solidFill>
                  <a:srgbClr val="444949"/>
                </a:solidFill>
                <a:latin typeface="GillSans-Light"/>
              </a:rPr>
              <a:t>Allow other accounts to invoke or</a:t>
            </a:r>
          </a:p>
          <a:p>
            <a:pPr lvl="1">
              <a:buNone/>
            </a:pPr>
            <a:r>
              <a:rPr lang="en-IN" sz="2400" dirty="0" smtClean="0">
                <a:solidFill>
                  <a:srgbClr val="444949"/>
                </a:solidFill>
                <a:latin typeface="GillSans-Light"/>
              </a:rPr>
              <a:t>manage Lambda</a:t>
            </a:r>
          </a:p>
          <a:p>
            <a:pPr lvl="1">
              <a:buNone/>
            </a:pPr>
            <a:r>
              <a:rPr lang="en-IN" sz="2400" dirty="0" smtClean="0">
                <a:solidFill>
                  <a:srgbClr val="444949"/>
                </a:solidFill>
                <a:latin typeface="ArialMT"/>
              </a:rPr>
              <a:t>• </a:t>
            </a:r>
            <a:r>
              <a:rPr lang="en-IN" sz="2400" dirty="0" smtClean="0">
                <a:solidFill>
                  <a:srgbClr val="444949"/>
                </a:solidFill>
                <a:latin typeface="GillSans-Light"/>
              </a:rPr>
              <a:t>Allow other services to invoke or</a:t>
            </a:r>
          </a:p>
          <a:p>
            <a:pPr lvl="1">
              <a:buNone/>
            </a:pPr>
            <a:r>
              <a:rPr lang="en-IN" sz="2400" dirty="0" smtClean="0">
                <a:solidFill>
                  <a:srgbClr val="444949"/>
                </a:solidFill>
                <a:latin typeface="GillSans-Light"/>
              </a:rPr>
              <a:t>manage Lambda</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Lambda - Security</a:t>
            </a:r>
            <a:endParaRPr lang="en-IN" dirty="0"/>
          </a:p>
        </p:txBody>
      </p:sp>
      <p:pic>
        <p:nvPicPr>
          <p:cNvPr id="2050" name="Picture 2"/>
          <p:cNvPicPr>
            <a:picLocks noChangeAspect="1" noChangeArrowheads="1"/>
          </p:cNvPicPr>
          <p:nvPr/>
        </p:nvPicPr>
        <p:blipFill>
          <a:blip r:embed="rId2"/>
          <a:srcRect/>
          <a:stretch>
            <a:fillRect/>
          </a:stretch>
        </p:blipFill>
        <p:spPr bwMode="auto">
          <a:xfrm>
            <a:off x="4267200" y="1295400"/>
            <a:ext cx="4876800" cy="4876800"/>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28600"/>
            <a:ext cx="8229600" cy="1143000"/>
          </a:xfrm>
        </p:spPr>
        <p:txBody>
          <a:bodyPr/>
          <a:lstStyle/>
          <a:p>
            <a:r>
              <a:rPr lang="en-IN" sz="4000" dirty="0" smtClean="0">
                <a:solidFill>
                  <a:srgbClr val="444949"/>
                </a:solidFill>
                <a:latin typeface="GillSans-Light"/>
              </a:rPr>
              <a:t>Lambda in a VPC</a:t>
            </a:r>
            <a:endParaRPr lang="en-IN" dirty="0"/>
          </a:p>
        </p:txBody>
      </p:sp>
      <p:pic>
        <p:nvPicPr>
          <p:cNvPr id="3075" name="Picture 3"/>
          <p:cNvPicPr>
            <a:picLocks noChangeAspect="1" noChangeArrowheads="1"/>
          </p:cNvPicPr>
          <p:nvPr/>
        </p:nvPicPr>
        <p:blipFill>
          <a:blip r:embed="rId2"/>
          <a:srcRect/>
          <a:stretch>
            <a:fillRect/>
          </a:stretch>
        </p:blipFill>
        <p:spPr bwMode="auto">
          <a:xfrm>
            <a:off x="3352801" y="990600"/>
            <a:ext cx="5791200" cy="3895725"/>
          </a:xfrm>
          <a:prstGeom prst="rect">
            <a:avLst/>
          </a:prstGeom>
          <a:noFill/>
          <a:ln w="9525">
            <a:noFill/>
            <a:miter lim="800000"/>
            <a:headEnd/>
            <a:tailEnd/>
          </a:ln>
          <a:effectLst/>
        </p:spPr>
      </p:pic>
      <p:sp>
        <p:nvSpPr>
          <p:cNvPr id="7" name="Rectangle 6"/>
          <p:cNvSpPr/>
          <p:nvPr/>
        </p:nvSpPr>
        <p:spPr>
          <a:xfrm>
            <a:off x="3657600" y="4953000"/>
            <a:ext cx="5257800" cy="646331"/>
          </a:xfrm>
          <a:prstGeom prst="rect">
            <a:avLst/>
          </a:prstGeom>
        </p:spPr>
        <p:txBody>
          <a:bodyPr wrap="square">
            <a:spAutoFit/>
          </a:bodyPr>
          <a:lstStyle/>
          <a:p>
            <a:r>
              <a:rPr lang="en-IN" b="1" dirty="0" smtClean="0"/>
              <a:t>Note: Lambda - </a:t>
            </a:r>
            <a:r>
              <a:rPr lang="en-IN" b="1" dirty="0" err="1" smtClean="0"/>
              <a:t>CloudWatch</a:t>
            </a:r>
            <a:r>
              <a:rPr lang="en-IN" b="1" dirty="0" smtClean="0"/>
              <a:t> Logs works even without endpoint or NAT Gateway</a:t>
            </a:r>
            <a:endParaRPr lang="en-IN" dirty="0"/>
          </a:p>
        </p:txBody>
      </p:sp>
      <p:pic>
        <p:nvPicPr>
          <p:cNvPr id="3076" name="Picture 4"/>
          <p:cNvPicPr>
            <a:picLocks noGrp="1" noChangeAspect="1" noChangeArrowheads="1"/>
          </p:cNvPicPr>
          <p:nvPr>
            <p:ph idx="1"/>
          </p:nvPr>
        </p:nvPicPr>
        <p:blipFill>
          <a:blip r:embed="rId3"/>
          <a:srcRect/>
          <a:stretch>
            <a:fillRect/>
          </a:stretch>
        </p:blipFill>
        <p:spPr bwMode="auto">
          <a:xfrm>
            <a:off x="1" y="1523999"/>
            <a:ext cx="3809999" cy="3352801"/>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AWS Lambda execution logs are stored in AWS </a:t>
            </a:r>
            <a:r>
              <a:rPr lang="en-IN" sz="2400" dirty="0" err="1" smtClean="0">
                <a:solidFill>
                  <a:srgbClr val="444949"/>
                </a:solidFill>
                <a:latin typeface="GillSans-Light"/>
              </a:rPr>
              <a:t>CloudWatch</a:t>
            </a:r>
            <a:r>
              <a:rPr lang="en-IN" sz="2400" dirty="0" smtClean="0">
                <a:solidFill>
                  <a:srgbClr val="444949"/>
                </a:solidFill>
                <a:latin typeface="GillSans-Light"/>
              </a:rPr>
              <a:t> Logs</a:t>
            </a:r>
          </a:p>
          <a:p>
            <a:pPr lvl="1">
              <a:buNone/>
            </a:pPr>
            <a:r>
              <a:rPr lang="en-IN" sz="2400" dirty="0" smtClean="0">
                <a:solidFill>
                  <a:srgbClr val="444949"/>
                </a:solidFill>
                <a:latin typeface="ArialMT"/>
              </a:rPr>
              <a:t>• </a:t>
            </a:r>
            <a:r>
              <a:rPr lang="en-IN" sz="2400" dirty="0" smtClean="0">
                <a:solidFill>
                  <a:srgbClr val="444949"/>
                </a:solidFill>
                <a:latin typeface="GillSans-Light"/>
              </a:rPr>
              <a:t>AWS Lambda metrics are displayed in AWS </a:t>
            </a:r>
            <a:r>
              <a:rPr lang="en-IN" sz="2400" dirty="0" err="1" smtClean="0">
                <a:solidFill>
                  <a:srgbClr val="444949"/>
                </a:solidFill>
                <a:latin typeface="GillSans-Light"/>
              </a:rPr>
              <a:t>CloudWatch</a:t>
            </a:r>
            <a:r>
              <a:rPr lang="en-IN" sz="2400" dirty="0" smtClean="0">
                <a:solidFill>
                  <a:srgbClr val="444949"/>
                </a:solidFill>
                <a:latin typeface="GillSans-Light"/>
              </a:rPr>
              <a:t> Metrics (successful invocations, error rates, latency, timeouts, etc…)</a:t>
            </a:r>
          </a:p>
          <a:p>
            <a:pPr lvl="1">
              <a:buNone/>
            </a:pPr>
            <a:r>
              <a:rPr lang="en-IN" sz="2400" dirty="0" smtClean="0">
                <a:solidFill>
                  <a:srgbClr val="444949"/>
                </a:solidFill>
                <a:latin typeface="ArialMT"/>
              </a:rPr>
              <a:t>• </a:t>
            </a:r>
            <a:r>
              <a:rPr lang="en-IN" sz="2400" dirty="0" smtClean="0">
                <a:solidFill>
                  <a:srgbClr val="444949"/>
                </a:solidFill>
                <a:latin typeface="GillSans-Light"/>
              </a:rPr>
              <a:t>Make sure your AWS Lambda function has an execution role with an IAM policy that authorizes writes to </a:t>
            </a:r>
            <a:r>
              <a:rPr lang="en-IN" sz="2400" dirty="0" err="1" smtClean="0">
                <a:solidFill>
                  <a:srgbClr val="444949"/>
                </a:solidFill>
                <a:latin typeface="GillSans-Light"/>
              </a:rPr>
              <a:t>CloudWatch</a:t>
            </a:r>
            <a:r>
              <a:rPr lang="en-IN" sz="2400" dirty="0" smtClean="0">
                <a:solidFill>
                  <a:srgbClr val="444949"/>
                </a:solidFill>
                <a:latin typeface="GillSans-Light"/>
              </a:rPr>
              <a:t> Logs</a:t>
            </a:r>
          </a:p>
          <a:p>
            <a:pPr>
              <a:buNone/>
            </a:pPr>
            <a:r>
              <a:rPr lang="en-IN" sz="3200" dirty="0" smtClean="0">
                <a:solidFill>
                  <a:srgbClr val="444949"/>
                </a:solidFill>
                <a:latin typeface="ArialMT"/>
              </a:rPr>
              <a:t>• </a:t>
            </a:r>
            <a:r>
              <a:rPr lang="en-IN" sz="3200" dirty="0" smtClean="0">
                <a:solidFill>
                  <a:srgbClr val="444949"/>
                </a:solidFill>
                <a:latin typeface="GillSans-Light"/>
              </a:rPr>
              <a:t>X-Ray:</a:t>
            </a:r>
          </a:p>
          <a:p>
            <a:pPr lvl="1">
              <a:buNone/>
            </a:pPr>
            <a:r>
              <a:rPr lang="en-IN" sz="2400" dirty="0" smtClean="0">
                <a:solidFill>
                  <a:srgbClr val="444949"/>
                </a:solidFill>
                <a:latin typeface="ArialMT"/>
              </a:rPr>
              <a:t>• </a:t>
            </a:r>
            <a:r>
              <a:rPr lang="en-IN" sz="2400" dirty="0" smtClean="0">
                <a:solidFill>
                  <a:srgbClr val="444949"/>
                </a:solidFill>
                <a:latin typeface="GillSans-Light"/>
              </a:rPr>
              <a:t>It’s possible to trace Lambda with X-Ray</a:t>
            </a:r>
          </a:p>
          <a:p>
            <a:pPr lvl="1">
              <a:buNone/>
            </a:pPr>
            <a:r>
              <a:rPr lang="en-IN" sz="2400" dirty="0" smtClean="0">
                <a:solidFill>
                  <a:srgbClr val="444949"/>
                </a:solidFill>
                <a:latin typeface="ArialMT"/>
              </a:rPr>
              <a:t>• </a:t>
            </a:r>
            <a:r>
              <a:rPr lang="en-IN" sz="2400" dirty="0" smtClean="0">
                <a:solidFill>
                  <a:srgbClr val="444949"/>
                </a:solidFill>
                <a:latin typeface="GillSans-Light"/>
              </a:rPr>
              <a:t>Enable in Lambda configuration (runs the X-Ray daemon for you)</a:t>
            </a:r>
          </a:p>
          <a:p>
            <a:pPr lvl="1">
              <a:buNone/>
            </a:pPr>
            <a:r>
              <a:rPr lang="en-IN" sz="2400" dirty="0" smtClean="0">
                <a:solidFill>
                  <a:srgbClr val="444949"/>
                </a:solidFill>
                <a:latin typeface="ArialMT"/>
              </a:rPr>
              <a:t>• </a:t>
            </a:r>
            <a:r>
              <a:rPr lang="en-IN" sz="2400" dirty="0" smtClean="0">
                <a:solidFill>
                  <a:srgbClr val="444949"/>
                </a:solidFill>
                <a:latin typeface="GillSans-Light"/>
              </a:rPr>
              <a:t>Use AWS SDK in Code</a:t>
            </a:r>
          </a:p>
          <a:p>
            <a:pPr lvl="1">
              <a:buNone/>
            </a:pPr>
            <a:r>
              <a:rPr lang="en-IN" sz="2400" dirty="0" smtClean="0">
                <a:solidFill>
                  <a:srgbClr val="444949"/>
                </a:solidFill>
                <a:latin typeface="ArialMT"/>
              </a:rPr>
              <a:t>• </a:t>
            </a:r>
            <a:r>
              <a:rPr lang="en-IN" sz="2400" dirty="0" smtClean="0">
                <a:solidFill>
                  <a:srgbClr val="444949"/>
                </a:solidFill>
                <a:latin typeface="GillSans-Light"/>
              </a:rPr>
              <a:t>Ensure Lambda Function has correct IAM Execution Role</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AWS Lambda Logging, </a:t>
            </a:r>
            <a:br>
              <a:rPr lang="en-IN" sz="2800" dirty="0" smtClean="0">
                <a:solidFill>
                  <a:srgbClr val="444949"/>
                </a:solidFill>
                <a:latin typeface="GillSans-Light"/>
              </a:rPr>
            </a:br>
            <a:r>
              <a:rPr lang="en-IN" sz="2800" dirty="0" smtClean="0">
                <a:solidFill>
                  <a:srgbClr val="444949"/>
                </a:solidFill>
                <a:latin typeface="GillSans-Light"/>
              </a:rPr>
              <a:t>Monitoring and Tracing</a:t>
            </a:r>
            <a:endParaRPr lang="en-IN" sz="32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371600"/>
            <a:ext cx="8686800" cy="1447800"/>
          </a:xfrm>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Synchronous: CLI, SDK, API Gateway</a:t>
            </a:r>
          </a:p>
          <a:p>
            <a:pPr lvl="1">
              <a:buNone/>
            </a:pPr>
            <a:r>
              <a:rPr lang="en-IN" sz="2400" dirty="0" smtClean="0">
                <a:solidFill>
                  <a:srgbClr val="444949"/>
                </a:solidFill>
                <a:latin typeface="ArialMT"/>
              </a:rPr>
              <a:t>• </a:t>
            </a:r>
            <a:r>
              <a:rPr lang="en-IN" sz="2400" dirty="0" smtClean="0">
                <a:solidFill>
                  <a:srgbClr val="444949"/>
                </a:solidFill>
                <a:latin typeface="GillSans-Light"/>
              </a:rPr>
              <a:t>Results is returned right away</a:t>
            </a:r>
          </a:p>
          <a:p>
            <a:pPr lvl="1">
              <a:buNone/>
            </a:pPr>
            <a:r>
              <a:rPr lang="en-IN" sz="2400" dirty="0" smtClean="0">
                <a:solidFill>
                  <a:srgbClr val="444949"/>
                </a:solidFill>
                <a:latin typeface="ArialMT"/>
              </a:rPr>
              <a:t>• </a:t>
            </a:r>
            <a:r>
              <a:rPr lang="en-IN" sz="2400" dirty="0" smtClean="0">
                <a:solidFill>
                  <a:srgbClr val="444949"/>
                </a:solidFill>
                <a:latin typeface="GillSans-Light"/>
              </a:rPr>
              <a:t>Error handling must happen client side (retries, exponential </a:t>
            </a:r>
            <a:r>
              <a:rPr lang="en-IN" sz="2400" dirty="0" err="1" smtClean="0">
                <a:solidFill>
                  <a:srgbClr val="444949"/>
                </a:solidFill>
                <a:latin typeface="GillSans-Light"/>
              </a:rPr>
              <a:t>backoff</a:t>
            </a:r>
            <a:r>
              <a:rPr lang="en-IN" sz="2400" dirty="0" smtClean="0">
                <a:solidFill>
                  <a:srgbClr val="444949"/>
                </a:solidFill>
                <a:latin typeface="GillSans-Light"/>
              </a:rPr>
              <a:t>, etc…)</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Lambda – Synchronous</a:t>
            </a:r>
            <a:br>
              <a:rPr lang="en-IN" sz="4000" dirty="0" smtClean="0">
                <a:solidFill>
                  <a:srgbClr val="444949"/>
                </a:solidFill>
                <a:latin typeface="GillSans-Light"/>
              </a:rPr>
            </a:br>
            <a:r>
              <a:rPr lang="en-IN" sz="4000" dirty="0" smtClean="0">
                <a:solidFill>
                  <a:srgbClr val="444949"/>
                </a:solidFill>
                <a:latin typeface="GillSans-Light"/>
              </a:rPr>
              <a:t> Invocations</a:t>
            </a:r>
            <a:endParaRPr lang="en-IN" dirty="0"/>
          </a:p>
        </p:txBody>
      </p:sp>
      <p:pic>
        <p:nvPicPr>
          <p:cNvPr id="4098" name="Picture 2"/>
          <p:cNvPicPr>
            <a:picLocks noChangeAspect="1" noChangeArrowheads="1"/>
          </p:cNvPicPr>
          <p:nvPr/>
        </p:nvPicPr>
        <p:blipFill>
          <a:blip r:embed="rId2"/>
          <a:srcRect/>
          <a:stretch>
            <a:fillRect/>
          </a:stretch>
        </p:blipFill>
        <p:spPr bwMode="auto">
          <a:xfrm>
            <a:off x="1" y="2895600"/>
            <a:ext cx="9144000" cy="2743200"/>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3200400" cy="4005072"/>
          </a:xfrm>
        </p:spPr>
        <p:txBody>
          <a:bodyPr>
            <a:normAutofit fontScale="92500" lnSpcReduction="2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S3, SNS, </a:t>
            </a:r>
            <a:r>
              <a:rPr lang="en-IN" sz="2400" dirty="0" err="1" smtClean="0">
                <a:solidFill>
                  <a:srgbClr val="444949"/>
                </a:solidFill>
                <a:latin typeface="GillSans-Light"/>
              </a:rPr>
              <a:t>CloudWatch</a:t>
            </a:r>
            <a:r>
              <a:rPr lang="en-IN" sz="2400" dirty="0" smtClean="0">
                <a:solidFill>
                  <a:srgbClr val="444949"/>
                </a:solidFill>
                <a:latin typeface="GillSans-Light"/>
              </a:rPr>
              <a:t> Events…</a:t>
            </a:r>
          </a:p>
          <a:p>
            <a:pPr>
              <a:buNone/>
            </a:pPr>
            <a:r>
              <a:rPr lang="en-IN" sz="2400" dirty="0" smtClean="0">
                <a:solidFill>
                  <a:srgbClr val="444949"/>
                </a:solidFill>
                <a:latin typeface="ArialMT"/>
              </a:rPr>
              <a:t>• </a:t>
            </a:r>
            <a:r>
              <a:rPr lang="en-IN" sz="2400" dirty="0" smtClean="0">
                <a:solidFill>
                  <a:srgbClr val="444949"/>
                </a:solidFill>
                <a:latin typeface="GillSans-Light"/>
              </a:rPr>
              <a:t>Lambda attempts to retry on errors (3 tries total)</a:t>
            </a:r>
          </a:p>
          <a:p>
            <a:pPr>
              <a:buNone/>
            </a:pPr>
            <a:r>
              <a:rPr lang="en-IN" sz="2400" dirty="0" smtClean="0">
                <a:solidFill>
                  <a:srgbClr val="444949"/>
                </a:solidFill>
                <a:latin typeface="ArialMT"/>
              </a:rPr>
              <a:t>• </a:t>
            </a:r>
            <a:r>
              <a:rPr lang="en-IN" sz="2400" dirty="0" smtClean="0">
                <a:solidFill>
                  <a:srgbClr val="444949"/>
                </a:solidFill>
                <a:latin typeface="GillSans-Light"/>
              </a:rPr>
              <a:t>Make sure the processing is idempotent (in case of retries)</a:t>
            </a:r>
          </a:p>
          <a:p>
            <a:pPr>
              <a:buNone/>
            </a:pPr>
            <a:r>
              <a:rPr lang="en-IN" sz="2400" dirty="0" smtClean="0">
                <a:solidFill>
                  <a:srgbClr val="444949"/>
                </a:solidFill>
                <a:latin typeface="ArialMT"/>
              </a:rPr>
              <a:t>• </a:t>
            </a:r>
            <a:r>
              <a:rPr lang="en-IN" sz="2400" dirty="0" smtClean="0">
                <a:solidFill>
                  <a:srgbClr val="444949"/>
                </a:solidFill>
                <a:latin typeface="GillSans-Light"/>
              </a:rPr>
              <a:t>Can define a DLQ (dead-letter queue) – SNS or SQS – for failed processing</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Lambda – Asynchronous </a:t>
            </a:r>
            <a:br>
              <a:rPr lang="en-IN" sz="3200" dirty="0" smtClean="0">
                <a:solidFill>
                  <a:srgbClr val="444949"/>
                </a:solidFill>
                <a:latin typeface="GillSans-Light"/>
              </a:rPr>
            </a:br>
            <a:r>
              <a:rPr lang="en-IN" sz="3200" dirty="0" smtClean="0">
                <a:solidFill>
                  <a:srgbClr val="444949"/>
                </a:solidFill>
                <a:latin typeface="GillSans-Light"/>
              </a:rPr>
              <a:t>Invocation</a:t>
            </a:r>
            <a:endParaRPr lang="en-IN" sz="3600" dirty="0"/>
          </a:p>
        </p:txBody>
      </p:sp>
      <p:pic>
        <p:nvPicPr>
          <p:cNvPr id="5122" name="Picture 2"/>
          <p:cNvPicPr>
            <a:picLocks noChangeAspect="1" noChangeArrowheads="1"/>
          </p:cNvPicPr>
          <p:nvPr/>
        </p:nvPicPr>
        <p:blipFill>
          <a:blip r:embed="rId2"/>
          <a:srcRect/>
          <a:stretch>
            <a:fillRect/>
          </a:stretch>
        </p:blipFill>
        <p:spPr bwMode="auto">
          <a:xfrm>
            <a:off x="3733800" y="1219200"/>
            <a:ext cx="5410200" cy="4114800"/>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3528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Kinesis Data Streams, SQS, SQS FIFO queue, </a:t>
            </a:r>
            <a:r>
              <a:rPr lang="en-IN" sz="2800" dirty="0" err="1" smtClean="0">
                <a:solidFill>
                  <a:srgbClr val="444949"/>
                </a:solidFill>
                <a:latin typeface="GillSans-Light"/>
              </a:rPr>
              <a:t>DynamoDB</a:t>
            </a:r>
            <a:r>
              <a:rPr lang="en-IN" sz="2800" dirty="0" smtClean="0">
                <a:solidFill>
                  <a:srgbClr val="444949"/>
                </a:solidFill>
                <a:latin typeface="GillSans-Light"/>
              </a:rPr>
              <a:t> Streams</a:t>
            </a:r>
          </a:p>
          <a:p>
            <a:pPr>
              <a:buNone/>
            </a:pPr>
            <a:r>
              <a:rPr lang="en-IN" sz="2800" dirty="0" smtClean="0">
                <a:solidFill>
                  <a:srgbClr val="444949"/>
                </a:solidFill>
                <a:latin typeface="ArialMT"/>
              </a:rPr>
              <a:t>• </a:t>
            </a:r>
            <a:r>
              <a:rPr lang="en-IN" sz="2800" dirty="0" smtClean="0">
                <a:solidFill>
                  <a:srgbClr val="444949"/>
                </a:solidFill>
                <a:latin typeface="GillSans-Light"/>
              </a:rPr>
              <a:t>Common denominator: records need to be polled from the source</a:t>
            </a:r>
          </a:p>
          <a:p>
            <a:pPr>
              <a:buNone/>
            </a:pPr>
            <a:r>
              <a:rPr lang="en-IN" sz="2800" dirty="0" smtClean="0">
                <a:solidFill>
                  <a:srgbClr val="444949"/>
                </a:solidFill>
                <a:latin typeface="ArialMT"/>
              </a:rPr>
              <a:t>• </a:t>
            </a:r>
            <a:r>
              <a:rPr lang="en-IN" sz="2800" dirty="0" smtClean="0">
                <a:solidFill>
                  <a:srgbClr val="444949"/>
                </a:solidFill>
                <a:latin typeface="GillSans-Light"/>
              </a:rPr>
              <a:t>All records are respect ordering</a:t>
            </a:r>
          </a:p>
          <a:p>
            <a:pPr>
              <a:buNone/>
            </a:pPr>
            <a:r>
              <a:rPr lang="en-IN" sz="2800" dirty="0" smtClean="0">
                <a:solidFill>
                  <a:srgbClr val="444949"/>
                </a:solidFill>
                <a:latin typeface="GillSans-Light"/>
              </a:rPr>
              <a:t>properties except for SQS standard</a:t>
            </a:r>
          </a:p>
          <a:p>
            <a:pPr>
              <a:buNone/>
            </a:pPr>
            <a:r>
              <a:rPr lang="en-IN" sz="2800" dirty="0" smtClean="0">
                <a:solidFill>
                  <a:srgbClr val="444949"/>
                </a:solidFill>
                <a:latin typeface="ArialMT"/>
              </a:rPr>
              <a:t>• </a:t>
            </a:r>
            <a:r>
              <a:rPr lang="en-IN" sz="2800" dirty="0" smtClean="0">
                <a:solidFill>
                  <a:srgbClr val="444949"/>
                </a:solidFill>
                <a:latin typeface="GillSans-Light"/>
              </a:rPr>
              <a:t>If your function returns an error, the entire batch is reprocessed until success</a:t>
            </a:r>
          </a:p>
          <a:p>
            <a:pPr lvl="1">
              <a:buNone/>
            </a:pPr>
            <a:r>
              <a:rPr lang="en-IN" sz="2000" dirty="0" smtClean="0">
                <a:solidFill>
                  <a:srgbClr val="444949"/>
                </a:solidFill>
                <a:latin typeface="ArialMT"/>
              </a:rPr>
              <a:t>• </a:t>
            </a:r>
            <a:r>
              <a:rPr lang="en-IN" sz="2000" dirty="0" smtClean="0">
                <a:solidFill>
                  <a:srgbClr val="444949"/>
                </a:solidFill>
                <a:latin typeface="GillSans-Light"/>
              </a:rPr>
              <a:t>Kinesis, </a:t>
            </a:r>
            <a:r>
              <a:rPr lang="en-IN" sz="2000" dirty="0" err="1" smtClean="0">
                <a:solidFill>
                  <a:srgbClr val="444949"/>
                </a:solidFill>
                <a:latin typeface="GillSans-Light"/>
              </a:rPr>
              <a:t>DynamoDB</a:t>
            </a:r>
            <a:r>
              <a:rPr lang="en-IN" sz="2000" dirty="0" smtClean="0">
                <a:solidFill>
                  <a:srgbClr val="444949"/>
                </a:solidFill>
                <a:latin typeface="GillSans-Light"/>
              </a:rPr>
              <a:t> Stream: stop shard</a:t>
            </a:r>
          </a:p>
          <a:p>
            <a:pPr lvl="1">
              <a:buNone/>
            </a:pPr>
            <a:r>
              <a:rPr lang="en-IN" sz="2000" dirty="0" smtClean="0">
                <a:solidFill>
                  <a:srgbClr val="444949"/>
                </a:solidFill>
                <a:latin typeface="GillSans-Light"/>
              </a:rPr>
              <a:t>processing</a:t>
            </a:r>
          </a:p>
          <a:p>
            <a:pPr lvl="1">
              <a:buNone/>
            </a:pPr>
            <a:r>
              <a:rPr lang="en-IN" sz="2000" dirty="0" smtClean="0">
                <a:solidFill>
                  <a:srgbClr val="444949"/>
                </a:solidFill>
                <a:latin typeface="ArialMT"/>
              </a:rPr>
              <a:t>• </a:t>
            </a:r>
            <a:r>
              <a:rPr lang="en-IN" sz="2000" dirty="0" smtClean="0">
                <a:solidFill>
                  <a:srgbClr val="444949"/>
                </a:solidFill>
                <a:latin typeface="GillSans-Light"/>
              </a:rPr>
              <a:t>SQS FIFO: stop, unless a SQS DLQ has been defined</a:t>
            </a:r>
          </a:p>
          <a:p>
            <a:pPr lvl="1">
              <a:buNone/>
            </a:pPr>
            <a:r>
              <a:rPr lang="en-IN" sz="2000" dirty="0" smtClean="0">
                <a:solidFill>
                  <a:srgbClr val="444949"/>
                </a:solidFill>
                <a:latin typeface="ArialMT"/>
              </a:rPr>
              <a:t>• </a:t>
            </a:r>
            <a:r>
              <a:rPr lang="en-IN" sz="2000" dirty="0" smtClean="0">
                <a:solidFill>
                  <a:srgbClr val="444949"/>
                </a:solidFill>
                <a:latin typeface="GillSans-Light"/>
              </a:rPr>
              <a:t>Need to make sure your Lambda</a:t>
            </a:r>
          </a:p>
          <a:p>
            <a:pPr lvl="1">
              <a:buNone/>
            </a:pPr>
            <a:r>
              <a:rPr lang="en-IN" sz="2000" dirty="0" smtClean="0">
                <a:solidFill>
                  <a:srgbClr val="444949"/>
                </a:solidFill>
                <a:latin typeface="GillSans-Light"/>
              </a:rPr>
              <a:t>function is idempotent</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Lambda – Event Source </a:t>
            </a:r>
            <a:br>
              <a:rPr lang="en-IN" sz="3200" dirty="0" smtClean="0">
                <a:solidFill>
                  <a:srgbClr val="444949"/>
                </a:solidFill>
                <a:latin typeface="GillSans-Light"/>
              </a:rPr>
            </a:br>
            <a:r>
              <a:rPr lang="en-IN" sz="3200" dirty="0" smtClean="0">
                <a:solidFill>
                  <a:srgbClr val="444949"/>
                </a:solidFill>
                <a:latin typeface="GillSans-Light"/>
              </a:rPr>
              <a:t>Mapping</a:t>
            </a:r>
            <a:endParaRPr lang="en-IN" sz="3600" dirty="0"/>
          </a:p>
        </p:txBody>
      </p:sp>
      <p:pic>
        <p:nvPicPr>
          <p:cNvPr id="6146" name="Picture 2"/>
          <p:cNvPicPr>
            <a:picLocks noChangeAspect="1" noChangeArrowheads="1"/>
          </p:cNvPicPr>
          <p:nvPr/>
        </p:nvPicPr>
        <p:blipFill>
          <a:blip r:embed="rId2"/>
          <a:srcRect/>
          <a:stretch>
            <a:fillRect/>
          </a:stretch>
        </p:blipFill>
        <p:spPr bwMode="auto">
          <a:xfrm>
            <a:off x="4648200" y="1447800"/>
            <a:ext cx="4114800" cy="427672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76400"/>
            <a:ext cx="4800600" cy="4525963"/>
          </a:xfrm>
        </p:spPr>
        <p:txBody>
          <a:bodyPr>
            <a:noAutofit/>
          </a:bodyPr>
          <a:lstStyle/>
          <a:p>
            <a:pPr>
              <a:buNone/>
            </a:pPr>
            <a:r>
              <a:rPr lang="en-US" sz="2000" dirty="0" smtClean="0">
                <a:solidFill>
                  <a:srgbClr val="444949"/>
                </a:solidFill>
                <a:latin typeface="ArialMT"/>
              </a:rPr>
              <a:t>• </a:t>
            </a:r>
            <a:r>
              <a:rPr lang="en-US" sz="2000" dirty="0" smtClean="0">
                <a:solidFill>
                  <a:srgbClr val="444949"/>
                </a:solidFill>
                <a:latin typeface="GillSans-Light"/>
              </a:rPr>
              <a:t>Define an IAM Role within your</a:t>
            </a:r>
          </a:p>
          <a:p>
            <a:pPr>
              <a:buNone/>
            </a:pPr>
            <a:r>
              <a:rPr lang="en-US" sz="2000" dirty="0" smtClean="0">
                <a:solidFill>
                  <a:srgbClr val="444949"/>
                </a:solidFill>
                <a:latin typeface="GillSans-Light"/>
              </a:rPr>
              <a:t>account or cross-account</a:t>
            </a:r>
          </a:p>
          <a:p>
            <a:pPr>
              <a:buNone/>
            </a:pPr>
            <a:r>
              <a:rPr lang="en-US" sz="2000" dirty="0" smtClean="0">
                <a:solidFill>
                  <a:srgbClr val="444949"/>
                </a:solidFill>
                <a:latin typeface="ArialMT"/>
              </a:rPr>
              <a:t>• </a:t>
            </a:r>
            <a:r>
              <a:rPr lang="en-US" sz="2000" dirty="0" smtClean="0">
                <a:solidFill>
                  <a:srgbClr val="444949"/>
                </a:solidFill>
                <a:latin typeface="GillSans-Light"/>
              </a:rPr>
              <a:t>Define which principals can access</a:t>
            </a:r>
          </a:p>
          <a:p>
            <a:pPr>
              <a:buNone/>
            </a:pPr>
            <a:r>
              <a:rPr lang="en-US" sz="2000" dirty="0" smtClean="0">
                <a:solidFill>
                  <a:srgbClr val="444949"/>
                </a:solidFill>
                <a:latin typeface="GillSans-Light"/>
              </a:rPr>
              <a:t>this IAM Role</a:t>
            </a:r>
          </a:p>
          <a:p>
            <a:pPr>
              <a:buNone/>
            </a:pPr>
            <a:r>
              <a:rPr lang="en-US" sz="2000" dirty="0" smtClean="0">
                <a:solidFill>
                  <a:srgbClr val="444949"/>
                </a:solidFill>
                <a:latin typeface="ArialMT"/>
              </a:rPr>
              <a:t>• </a:t>
            </a:r>
            <a:r>
              <a:rPr lang="en-US" sz="2000" dirty="0" smtClean="0">
                <a:solidFill>
                  <a:srgbClr val="444949"/>
                </a:solidFill>
                <a:latin typeface="GillSans-Light"/>
              </a:rPr>
              <a:t>Use AWS STS (Security Token</a:t>
            </a:r>
          </a:p>
          <a:p>
            <a:pPr>
              <a:buNone/>
            </a:pPr>
            <a:r>
              <a:rPr lang="en-US" sz="2000" dirty="0" smtClean="0">
                <a:solidFill>
                  <a:srgbClr val="444949"/>
                </a:solidFill>
                <a:latin typeface="GillSans-Light"/>
              </a:rPr>
              <a:t>Service) to retrieve credentials and</a:t>
            </a:r>
          </a:p>
          <a:p>
            <a:pPr>
              <a:buNone/>
            </a:pPr>
            <a:r>
              <a:rPr lang="en-US" sz="2000" dirty="0" smtClean="0">
                <a:solidFill>
                  <a:srgbClr val="444949"/>
                </a:solidFill>
                <a:latin typeface="GillSans-Light"/>
              </a:rPr>
              <a:t>impersonate the IAM Role you</a:t>
            </a:r>
          </a:p>
          <a:p>
            <a:pPr>
              <a:buNone/>
            </a:pPr>
            <a:r>
              <a:rPr lang="en-US" sz="2000" dirty="0" smtClean="0">
                <a:solidFill>
                  <a:srgbClr val="444949"/>
                </a:solidFill>
                <a:latin typeface="GillSans-Light"/>
              </a:rPr>
              <a:t>have access to (</a:t>
            </a:r>
            <a:r>
              <a:rPr lang="en-US" sz="2000" dirty="0" err="1" smtClean="0">
                <a:solidFill>
                  <a:srgbClr val="444949"/>
                </a:solidFill>
                <a:latin typeface="GillSans-Light"/>
              </a:rPr>
              <a:t>AssumeRole</a:t>
            </a:r>
            <a:r>
              <a:rPr lang="en-US" sz="2000" dirty="0" smtClean="0">
                <a:solidFill>
                  <a:srgbClr val="444949"/>
                </a:solidFill>
                <a:latin typeface="GillSans-Light"/>
              </a:rPr>
              <a:t> API)</a:t>
            </a:r>
          </a:p>
          <a:p>
            <a:pPr>
              <a:buNone/>
            </a:pPr>
            <a:r>
              <a:rPr lang="en-US" sz="2000" dirty="0" smtClean="0">
                <a:solidFill>
                  <a:srgbClr val="444949"/>
                </a:solidFill>
                <a:latin typeface="ArialMT"/>
              </a:rPr>
              <a:t>• </a:t>
            </a:r>
            <a:r>
              <a:rPr lang="en-US" sz="2000" dirty="0" smtClean="0">
                <a:solidFill>
                  <a:srgbClr val="444949"/>
                </a:solidFill>
                <a:latin typeface="GillSans-Light"/>
              </a:rPr>
              <a:t>Temporary credentials can be valid</a:t>
            </a:r>
          </a:p>
          <a:p>
            <a:pPr>
              <a:buNone/>
            </a:pPr>
            <a:r>
              <a:rPr lang="en-US" sz="2000" dirty="0" smtClean="0">
                <a:solidFill>
                  <a:srgbClr val="444949"/>
                </a:solidFill>
                <a:latin typeface="GillSans-Light"/>
              </a:rPr>
              <a:t>between 15 minutes to 1 hour</a:t>
            </a:r>
            <a:endParaRPr lang="en-US" sz="2000" dirty="0"/>
          </a:p>
        </p:txBody>
      </p:sp>
      <p:sp>
        <p:nvSpPr>
          <p:cNvPr id="3" name="Title 2"/>
          <p:cNvSpPr>
            <a:spLocks noGrp="1"/>
          </p:cNvSpPr>
          <p:nvPr>
            <p:ph type="title"/>
          </p:nvPr>
        </p:nvSpPr>
        <p:spPr>
          <a:xfrm>
            <a:off x="0" y="533400"/>
            <a:ext cx="8229600" cy="1143000"/>
          </a:xfrm>
        </p:spPr>
        <p:txBody>
          <a:bodyPr/>
          <a:lstStyle/>
          <a:p>
            <a:r>
              <a:rPr lang="en-US" sz="4000" dirty="0" smtClean="0">
                <a:solidFill>
                  <a:srgbClr val="444949"/>
                </a:solidFill>
                <a:latin typeface="GillSans-Light"/>
              </a:rPr>
              <a:t>Using STS to Assume a Role</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4953000" y="1371600"/>
            <a:ext cx="838200" cy="914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7772400" y="1371600"/>
            <a:ext cx="762000" cy="9144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a:stretch>
            <a:fillRect/>
          </a:stretch>
        </p:blipFill>
        <p:spPr bwMode="auto">
          <a:xfrm>
            <a:off x="5029200" y="3886200"/>
            <a:ext cx="838200" cy="914399"/>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cstate="print"/>
          <a:srcRect/>
          <a:stretch>
            <a:fillRect/>
          </a:stretch>
        </p:blipFill>
        <p:spPr bwMode="auto">
          <a:xfrm>
            <a:off x="7848600" y="4191000"/>
            <a:ext cx="890587" cy="893278"/>
          </a:xfrm>
          <a:prstGeom prst="rect">
            <a:avLst/>
          </a:prstGeom>
          <a:noFill/>
          <a:ln w="9525">
            <a:noFill/>
            <a:miter lim="800000"/>
            <a:headEnd/>
            <a:tailEnd/>
          </a:ln>
          <a:effectLst/>
        </p:spPr>
      </p:pic>
      <p:pic>
        <p:nvPicPr>
          <p:cNvPr id="4102" name="Picture 6"/>
          <p:cNvPicPr>
            <a:picLocks noChangeAspect="1" noChangeArrowheads="1"/>
          </p:cNvPicPr>
          <p:nvPr/>
        </p:nvPicPr>
        <p:blipFill>
          <a:blip r:embed="rId6"/>
          <a:srcRect/>
          <a:stretch>
            <a:fillRect/>
          </a:stretch>
        </p:blipFill>
        <p:spPr bwMode="auto">
          <a:xfrm>
            <a:off x="8153400" y="2895600"/>
            <a:ext cx="838199" cy="838199"/>
          </a:xfrm>
          <a:prstGeom prst="rect">
            <a:avLst/>
          </a:prstGeom>
          <a:noFill/>
          <a:ln w="9525">
            <a:noFill/>
            <a:miter lim="800000"/>
            <a:headEnd/>
            <a:tailEnd/>
          </a:ln>
          <a:effectLst/>
        </p:spPr>
      </p:pic>
      <p:pic>
        <p:nvPicPr>
          <p:cNvPr id="4104" name="Picture 8"/>
          <p:cNvPicPr>
            <a:picLocks noChangeAspect="1" noChangeArrowheads="1"/>
          </p:cNvPicPr>
          <p:nvPr/>
        </p:nvPicPr>
        <p:blipFill>
          <a:blip r:embed="rId7" cstate="print"/>
          <a:srcRect/>
          <a:stretch>
            <a:fillRect/>
          </a:stretch>
        </p:blipFill>
        <p:spPr bwMode="auto">
          <a:xfrm>
            <a:off x="6248400" y="2133600"/>
            <a:ext cx="838200" cy="838200"/>
          </a:xfrm>
          <a:prstGeom prst="rect">
            <a:avLst/>
          </a:prstGeom>
          <a:noFill/>
          <a:ln w="9525">
            <a:noFill/>
            <a:miter lim="800000"/>
            <a:headEnd/>
            <a:tailEnd/>
          </a:ln>
          <a:effectLst/>
        </p:spPr>
      </p:pic>
      <p:sp>
        <p:nvSpPr>
          <p:cNvPr id="11" name="Rectangle 10"/>
          <p:cNvSpPr/>
          <p:nvPr/>
        </p:nvSpPr>
        <p:spPr>
          <a:xfrm>
            <a:off x="5791200" y="1219200"/>
            <a:ext cx="1970411" cy="369332"/>
          </a:xfrm>
          <a:prstGeom prst="rect">
            <a:avLst/>
          </a:prstGeom>
        </p:spPr>
        <p:txBody>
          <a:bodyPr wrap="none">
            <a:spAutoFit/>
          </a:bodyPr>
          <a:lstStyle/>
          <a:p>
            <a:r>
              <a:rPr lang="en-US" b="1" dirty="0" err="1" smtClean="0">
                <a:solidFill>
                  <a:srgbClr val="444949"/>
                </a:solidFill>
                <a:latin typeface="Calibri-Bold"/>
              </a:rPr>
              <a:t>AssumeRole</a:t>
            </a:r>
            <a:r>
              <a:rPr lang="en-US" b="1" dirty="0" smtClean="0">
                <a:solidFill>
                  <a:srgbClr val="444949"/>
                </a:solidFill>
                <a:latin typeface="Calibri-Bold"/>
              </a:rPr>
              <a:t> </a:t>
            </a:r>
            <a:r>
              <a:rPr lang="en-US" b="1" dirty="0" smtClean="0">
                <a:solidFill>
                  <a:srgbClr val="444949"/>
                </a:solidFill>
                <a:latin typeface="Calibri"/>
              </a:rPr>
              <a:t>API</a:t>
            </a:r>
            <a:endParaRPr lang="en-US" dirty="0"/>
          </a:p>
        </p:txBody>
      </p:sp>
      <p:cxnSp>
        <p:nvCxnSpPr>
          <p:cNvPr id="13" name="Straight Arrow Connector 12"/>
          <p:cNvCxnSpPr/>
          <p:nvPr/>
        </p:nvCxnSpPr>
        <p:spPr>
          <a:xfrm>
            <a:off x="5943600" y="1752600"/>
            <a:ext cx="1676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943600" y="1905000"/>
            <a:ext cx="1676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6172200" y="2971800"/>
            <a:ext cx="1447800" cy="923330"/>
          </a:xfrm>
          <a:prstGeom prst="rect">
            <a:avLst/>
          </a:prstGeom>
        </p:spPr>
        <p:txBody>
          <a:bodyPr wrap="square">
            <a:spAutoFit/>
          </a:bodyPr>
          <a:lstStyle/>
          <a:p>
            <a:r>
              <a:rPr lang="en-US" b="1" dirty="0" smtClean="0">
                <a:solidFill>
                  <a:srgbClr val="444949"/>
                </a:solidFill>
                <a:latin typeface="Calibri-Bold"/>
              </a:rPr>
              <a:t>temporary</a:t>
            </a:r>
          </a:p>
          <a:p>
            <a:r>
              <a:rPr lang="en-US" b="1" dirty="0" smtClean="0">
                <a:solidFill>
                  <a:srgbClr val="444949"/>
                </a:solidFill>
                <a:latin typeface="Calibri-Bold"/>
              </a:rPr>
              <a:t>security</a:t>
            </a:r>
          </a:p>
          <a:p>
            <a:r>
              <a:rPr lang="en-US" b="1" dirty="0" smtClean="0">
                <a:solidFill>
                  <a:srgbClr val="444949"/>
                </a:solidFill>
                <a:latin typeface="Calibri-Bold"/>
              </a:rPr>
              <a:t>credential</a:t>
            </a:r>
            <a:endParaRPr lang="en-US" dirty="0"/>
          </a:p>
        </p:txBody>
      </p:sp>
      <p:sp>
        <p:nvSpPr>
          <p:cNvPr id="18" name="Rectangle 17"/>
          <p:cNvSpPr/>
          <p:nvPr/>
        </p:nvSpPr>
        <p:spPr>
          <a:xfrm>
            <a:off x="4724400" y="4876800"/>
            <a:ext cx="1828800" cy="646331"/>
          </a:xfrm>
          <a:prstGeom prst="rect">
            <a:avLst/>
          </a:prstGeom>
        </p:spPr>
        <p:txBody>
          <a:bodyPr wrap="square">
            <a:spAutoFit/>
          </a:bodyPr>
          <a:lstStyle/>
          <a:p>
            <a:r>
              <a:rPr lang="en-US" b="1" dirty="0" smtClean="0">
                <a:solidFill>
                  <a:srgbClr val="444949"/>
                </a:solidFill>
                <a:latin typeface="Calibri-Bold"/>
              </a:rPr>
              <a:t>Role (same or</a:t>
            </a:r>
          </a:p>
          <a:p>
            <a:r>
              <a:rPr lang="en-US" b="1" dirty="0" smtClean="0">
                <a:solidFill>
                  <a:srgbClr val="444949"/>
                </a:solidFill>
                <a:latin typeface="Calibri-Bold"/>
              </a:rPr>
              <a:t>other account)</a:t>
            </a:r>
            <a:endParaRPr lang="en-US" dirty="0"/>
          </a:p>
        </p:txBody>
      </p:sp>
      <p:sp>
        <p:nvSpPr>
          <p:cNvPr id="19" name="Rectangle 18"/>
          <p:cNvSpPr/>
          <p:nvPr/>
        </p:nvSpPr>
        <p:spPr>
          <a:xfrm>
            <a:off x="8001000" y="5105400"/>
            <a:ext cx="609462" cy="369332"/>
          </a:xfrm>
          <a:prstGeom prst="rect">
            <a:avLst/>
          </a:prstGeom>
        </p:spPr>
        <p:txBody>
          <a:bodyPr wrap="none">
            <a:spAutoFit/>
          </a:bodyPr>
          <a:lstStyle/>
          <a:p>
            <a:r>
              <a:rPr lang="en-US" b="1" dirty="0" smtClean="0"/>
              <a:t>IAM</a:t>
            </a:r>
            <a:endParaRPr lang="en-US" dirty="0"/>
          </a:p>
        </p:txBody>
      </p:sp>
      <p:sp>
        <p:nvSpPr>
          <p:cNvPr id="20" name="Rectangle 19"/>
          <p:cNvSpPr/>
          <p:nvPr/>
        </p:nvSpPr>
        <p:spPr>
          <a:xfrm>
            <a:off x="7599988" y="3733800"/>
            <a:ext cx="1544012" cy="369332"/>
          </a:xfrm>
          <a:prstGeom prst="rect">
            <a:avLst/>
          </a:prstGeom>
        </p:spPr>
        <p:txBody>
          <a:bodyPr wrap="none">
            <a:spAutoFit/>
          </a:bodyPr>
          <a:lstStyle/>
          <a:p>
            <a:r>
              <a:rPr lang="en-US" b="1" dirty="0" smtClean="0">
                <a:solidFill>
                  <a:srgbClr val="444949"/>
                </a:solidFill>
                <a:latin typeface="Calibri-Bold"/>
              </a:rPr>
              <a:t>permissions</a:t>
            </a:r>
            <a:endParaRPr lang="en-US" dirty="0"/>
          </a:p>
        </p:txBody>
      </p:sp>
      <p:sp>
        <p:nvSpPr>
          <p:cNvPr id="21" name="Rectangle 20"/>
          <p:cNvSpPr/>
          <p:nvPr/>
        </p:nvSpPr>
        <p:spPr>
          <a:xfrm>
            <a:off x="5029200" y="2362200"/>
            <a:ext cx="671979" cy="369332"/>
          </a:xfrm>
          <a:prstGeom prst="rect">
            <a:avLst/>
          </a:prstGeom>
        </p:spPr>
        <p:txBody>
          <a:bodyPr wrap="none">
            <a:spAutoFit/>
          </a:bodyPr>
          <a:lstStyle/>
          <a:p>
            <a:r>
              <a:rPr lang="en-US" b="1" dirty="0" smtClean="0">
                <a:solidFill>
                  <a:srgbClr val="444949"/>
                </a:solidFill>
                <a:latin typeface="HelveticaNeue-Bold"/>
              </a:rPr>
              <a:t>user</a:t>
            </a:r>
            <a:endParaRPr lang="en-US" dirty="0"/>
          </a:p>
        </p:txBody>
      </p:sp>
      <p:cxnSp>
        <p:nvCxnSpPr>
          <p:cNvPr id="23" name="Straight Arrow Connector 22"/>
          <p:cNvCxnSpPr/>
          <p:nvPr/>
        </p:nvCxnSpPr>
        <p:spPr>
          <a:xfrm rot="5400000">
            <a:off x="4914900" y="3314700"/>
            <a:ext cx="990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7277100" y="3086100"/>
            <a:ext cx="129540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6482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Nov 2019: Can configure to send result to a</a:t>
            </a:r>
          </a:p>
          <a:p>
            <a:pPr>
              <a:buNone/>
            </a:pPr>
            <a:r>
              <a:rPr lang="en-IN" sz="2800" dirty="0" smtClean="0">
                <a:solidFill>
                  <a:srgbClr val="444949"/>
                </a:solidFill>
                <a:latin typeface="GillSans-Light"/>
              </a:rPr>
              <a:t>destination</a:t>
            </a:r>
          </a:p>
          <a:p>
            <a:pPr>
              <a:buNone/>
            </a:pPr>
            <a:r>
              <a:rPr lang="en-IN" sz="2800" dirty="0" smtClean="0">
                <a:solidFill>
                  <a:srgbClr val="444949"/>
                </a:solidFill>
                <a:latin typeface="ArialMT"/>
              </a:rPr>
              <a:t>• </a:t>
            </a:r>
            <a:r>
              <a:rPr lang="en-IN" sz="2800" dirty="0" smtClean="0">
                <a:solidFill>
                  <a:srgbClr val="444949"/>
                </a:solidFill>
                <a:latin typeface="GillSans-Light"/>
              </a:rPr>
              <a:t>Asynchronous invocations - can define destinations for successful and failed event:</a:t>
            </a:r>
          </a:p>
          <a:p>
            <a:pPr lvl="1">
              <a:buNone/>
            </a:pPr>
            <a:r>
              <a:rPr lang="en-IN" sz="2000" dirty="0" smtClean="0">
                <a:solidFill>
                  <a:srgbClr val="444949"/>
                </a:solidFill>
                <a:latin typeface="ArialMT"/>
              </a:rPr>
              <a:t>• </a:t>
            </a:r>
            <a:r>
              <a:rPr lang="en-IN" sz="2000" dirty="0" smtClean="0">
                <a:solidFill>
                  <a:srgbClr val="444949"/>
                </a:solidFill>
                <a:latin typeface="GillSans-Light"/>
              </a:rPr>
              <a:t>Amazon SQS</a:t>
            </a:r>
          </a:p>
          <a:p>
            <a:pPr lvl="1">
              <a:buNone/>
            </a:pPr>
            <a:r>
              <a:rPr lang="en-IN" sz="2000" dirty="0" smtClean="0">
                <a:solidFill>
                  <a:srgbClr val="444949"/>
                </a:solidFill>
                <a:latin typeface="ArialMT"/>
              </a:rPr>
              <a:t>• </a:t>
            </a:r>
            <a:r>
              <a:rPr lang="en-IN" sz="2000" dirty="0" smtClean="0">
                <a:solidFill>
                  <a:srgbClr val="444949"/>
                </a:solidFill>
                <a:latin typeface="GillSans-Light"/>
              </a:rPr>
              <a:t>Amazon SNS</a:t>
            </a:r>
          </a:p>
          <a:p>
            <a:pPr lvl="1">
              <a:buNone/>
            </a:pPr>
            <a:r>
              <a:rPr lang="en-IN" sz="2000" dirty="0" smtClean="0">
                <a:solidFill>
                  <a:srgbClr val="444949"/>
                </a:solidFill>
                <a:latin typeface="ArialMT"/>
              </a:rPr>
              <a:t>• </a:t>
            </a:r>
            <a:r>
              <a:rPr lang="en-IN" sz="2000" dirty="0" smtClean="0">
                <a:solidFill>
                  <a:srgbClr val="444949"/>
                </a:solidFill>
                <a:latin typeface="GillSans-Light"/>
              </a:rPr>
              <a:t>AWS Lambda</a:t>
            </a:r>
          </a:p>
          <a:p>
            <a:pPr lvl="1">
              <a:buNone/>
            </a:pPr>
            <a:r>
              <a:rPr lang="en-IN" sz="2000" dirty="0" smtClean="0">
                <a:solidFill>
                  <a:srgbClr val="444949"/>
                </a:solidFill>
                <a:latin typeface="ArialMT"/>
              </a:rPr>
              <a:t>• </a:t>
            </a:r>
            <a:r>
              <a:rPr lang="en-IN" sz="2000" dirty="0" smtClean="0">
                <a:solidFill>
                  <a:srgbClr val="444949"/>
                </a:solidFill>
                <a:latin typeface="GillSans-Light"/>
              </a:rPr>
              <a:t>Amazon </a:t>
            </a:r>
            <a:r>
              <a:rPr lang="en-IN" sz="2000" dirty="0" err="1" smtClean="0">
                <a:solidFill>
                  <a:srgbClr val="444949"/>
                </a:solidFill>
                <a:latin typeface="GillSans-Light"/>
              </a:rPr>
              <a:t>EventBridge</a:t>
            </a:r>
            <a:r>
              <a:rPr lang="en-IN" sz="2000" dirty="0" smtClean="0">
                <a:solidFill>
                  <a:srgbClr val="444949"/>
                </a:solidFill>
                <a:latin typeface="GillSans-Light"/>
              </a:rPr>
              <a:t> bus</a:t>
            </a:r>
          </a:p>
          <a:p>
            <a:pPr>
              <a:buNone/>
            </a:pPr>
            <a:r>
              <a:rPr lang="en-IN" sz="2800" dirty="0" smtClean="0">
                <a:solidFill>
                  <a:srgbClr val="444949"/>
                </a:solidFill>
                <a:latin typeface="ArialMT"/>
              </a:rPr>
              <a:t>• </a:t>
            </a:r>
            <a:r>
              <a:rPr lang="en-IN" sz="2800" i="1" dirty="0" smtClean="0">
                <a:solidFill>
                  <a:srgbClr val="444949"/>
                </a:solidFill>
                <a:latin typeface="GillSans-LightItalic"/>
              </a:rPr>
              <a:t>Note: AWS recommends you use destinations instead of DLQ now (but both can be used at the same time)</a:t>
            </a:r>
          </a:p>
          <a:p>
            <a:pPr>
              <a:buNone/>
            </a:pPr>
            <a:r>
              <a:rPr lang="en-IN" sz="2800" dirty="0" smtClean="0">
                <a:solidFill>
                  <a:srgbClr val="444949"/>
                </a:solidFill>
                <a:latin typeface="ArialMT"/>
              </a:rPr>
              <a:t>• </a:t>
            </a:r>
            <a:r>
              <a:rPr lang="en-IN" sz="2800" dirty="0" smtClean="0">
                <a:solidFill>
                  <a:srgbClr val="444949"/>
                </a:solidFill>
                <a:latin typeface="GillSans-Light"/>
              </a:rPr>
              <a:t>Event Source mapping: for discarded event batches</a:t>
            </a:r>
          </a:p>
          <a:p>
            <a:pPr lvl="1">
              <a:buNone/>
            </a:pPr>
            <a:r>
              <a:rPr lang="en-IN" sz="2000" dirty="0" smtClean="0">
                <a:solidFill>
                  <a:srgbClr val="444949"/>
                </a:solidFill>
                <a:latin typeface="ArialMT"/>
              </a:rPr>
              <a:t>• </a:t>
            </a:r>
            <a:r>
              <a:rPr lang="en-IN" sz="2000" dirty="0" smtClean="0">
                <a:solidFill>
                  <a:srgbClr val="444949"/>
                </a:solidFill>
                <a:latin typeface="GillSans-Light"/>
              </a:rPr>
              <a:t>Amazon SQS</a:t>
            </a:r>
          </a:p>
          <a:p>
            <a:pPr lvl="1">
              <a:buNone/>
            </a:pPr>
            <a:r>
              <a:rPr lang="en-IN" sz="2000" dirty="0" smtClean="0">
                <a:solidFill>
                  <a:srgbClr val="444949"/>
                </a:solidFill>
                <a:latin typeface="ArialMT"/>
              </a:rPr>
              <a:t>• </a:t>
            </a:r>
            <a:r>
              <a:rPr lang="en-IN" sz="2000" dirty="0" smtClean="0">
                <a:solidFill>
                  <a:srgbClr val="444949"/>
                </a:solidFill>
                <a:latin typeface="GillSans-Light"/>
              </a:rPr>
              <a:t>Amazon SNS</a:t>
            </a:r>
          </a:p>
          <a:p>
            <a:pPr>
              <a:buNone/>
            </a:pPr>
            <a:r>
              <a:rPr lang="en-IN" sz="2800" dirty="0" smtClean="0">
                <a:solidFill>
                  <a:srgbClr val="444949"/>
                </a:solidFill>
                <a:latin typeface="ArialMT"/>
              </a:rPr>
              <a:t>• </a:t>
            </a:r>
            <a:r>
              <a:rPr lang="en-IN" sz="2800" i="1" dirty="0" smtClean="0">
                <a:solidFill>
                  <a:srgbClr val="444949"/>
                </a:solidFill>
                <a:latin typeface="GillSans-LightItalic"/>
              </a:rPr>
              <a:t>Note: you can send events to a DLQ directly from SQS</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Lambda – Destinations</a:t>
            </a:r>
            <a:endParaRPr lang="en-IN" sz="4000" dirty="0"/>
          </a:p>
        </p:txBody>
      </p:sp>
      <p:pic>
        <p:nvPicPr>
          <p:cNvPr id="7170" name="Picture 2"/>
          <p:cNvPicPr>
            <a:picLocks noChangeAspect="1" noChangeArrowheads="1"/>
          </p:cNvPicPr>
          <p:nvPr/>
        </p:nvPicPr>
        <p:blipFill>
          <a:blip r:embed="rId2"/>
          <a:srcRect/>
          <a:stretch>
            <a:fillRect/>
          </a:stretch>
        </p:blipFill>
        <p:spPr bwMode="auto">
          <a:xfrm>
            <a:off x="5029200" y="1219200"/>
            <a:ext cx="4114800" cy="4562475"/>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0292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When you work on a Lambda function,</a:t>
            </a:r>
          </a:p>
          <a:p>
            <a:pPr>
              <a:buNone/>
            </a:pPr>
            <a:r>
              <a:rPr lang="en-IN" sz="2800" dirty="0" smtClean="0">
                <a:solidFill>
                  <a:srgbClr val="444949"/>
                </a:solidFill>
                <a:latin typeface="GillSans-Light"/>
              </a:rPr>
              <a:t>we work on $LATEST</a:t>
            </a:r>
          </a:p>
          <a:p>
            <a:pPr>
              <a:buNone/>
            </a:pPr>
            <a:r>
              <a:rPr lang="en-IN" sz="2800" dirty="0" smtClean="0">
                <a:solidFill>
                  <a:srgbClr val="444949"/>
                </a:solidFill>
                <a:latin typeface="ArialMT"/>
              </a:rPr>
              <a:t>• </a:t>
            </a:r>
            <a:r>
              <a:rPr lang="en-IN" sz="2800" dirty="0" smtClean="0">
                <a:solidFill>
                  <a:srgbClr val="444949"/>
                </a:solidFill>
                <a:latin typeface="GillSans-Light"/>
              </a:rPr>
              <a:t>When we’re ready to publish a Lambda</a:t>
            </a:r>
          </a:p>
          <a:p>
            <a:pPr>
              <a:buNone/>
            </a:pPr>
            <a:r>
              <a:rPr lang="en-IN" sz="2800" dirty="0" smtClean="0">
                <a:solidFill>
                  <a:srgbClr val="444949"/>
                </a:solidFill>
                <a:latin typeface="GillSans-Light"/>
              </a:rPr>
              <a:t>function, we create a version</a:t>
            </a:r>
          </a:p>
          <a:p>
            <a:pPr>
              <a:buNone/>
            </a:pPr>
            <a:r>
              <a:rPr lang="en-IN" sz="2800" dirty="0" smtClean="0">
                <a:solidFill>
                  <a:srgbClr val="444949"/>
                </a:solidFill>
                <a:latin typeface="ArialMT"/>
              </a:rPr>
              <a:t>• </a:t>
            </a:r>
            <a:r>
              <a:rPr lang="en-IN" sz="2800" dirty="0" smtClean="0">
                <a:solidFill>
                  <a:srgbClr val="444949"/>
                </a:solidFill>
                <a:latin typeface="GillSans-Light"/>
              </a:rPr>
              <a:t>Versions are immutable</a:t>
            </a:r>
          </a:p>
          <a:p>
            <a:pPr>
              <a:buNone/>
            </a:pPr>
            <a:r>
              <a:rPr lang="en-IN" sz="2800" dirty="0" smtClean="0">
                <a:solidFill>
                  <a:srgbClr val="444949"/>
                </a:solidFill>
                <a:latin typeface="ArialMT"/>
              </a:rPr>
              <a:t>• </a:t>
            </a:r>
            <a:r>
              <a:rPr lang="en-IN" sz="2800" dirty="0" smtClean="0">
                <a:solidFill>
                  <a:srgbClr val="444949"/>
                </a:solidFill>
                <a:latin typeface="GillSans-Light"/>
              </a:rPr>
              <a:t>Versions have increasing version numbers</a:t>
            </a:r>
          </a:p>
          <a:p>
            <a:pPr>
              <a:buNone/>
            </a:pPr>
            <a:r>
              <a:rPr lang="en-IN" sz="2800" dirty="0" smtClean="0">
                <a:solidFill>
                  <a:srgbClr val="444949"/>
                </a:solidFill>
                <a:latin typeface="ArialMT"/>
              </a:rPr>
              <a:t>• </a:t>
            </a:r>
            <a:r>
              <a:rPr lang="en-IN" sz="2800" dirty="0" smtClean="0">
                <a:solidFill>
                  <a:srgbClr val="444949"/>
                </a:solidFill>
                <a:latin typeface="GillSans-Light"/>
              </a:rPr>
              <a:t>Versions get their own ARN (Amazon</a:t>
            </a:r>
          </a:p>
          <a:p>
            <a:pPr>
              <a:buNone/>
            </a:pPr>
            <a:r>
              <a:rPr lang="en-IN" sz="2800" dirty="0" smtClean="0">
                <a:solidFill>
                  <a:srgbClr val="444949"/>
                </a:solidFill>
                <a:latin typeface="GillSans-Light"/>
              </a:rPr>
              <a:t>Resource Name)</a:t>
            </a:r>
          </a:p>
          <a:p>
            <a:pPr>
              <a:buNone/>
            </a:pPr>
            <a:r>
              <a:rPr lang="en-IN" sz="2800" dirty="0" smtClean="0">
                <a:solidFill>
                  <a:srgbClr val="444949"/>
                </a:solidFill>
                <a:latin typeface="ArialMT"/>
              </a:rPr>
              <a:t>• </a:t>
            </a:r>
            <a:r>
              <a:rPr lang="en-IN" sz="2800" dirty="0" smtClean="0">
                <a:solidFill>
                  <a:srgbClr val="444949"/>
                </a:solidFill>
                <a:latin typeface="GillSans-Light"/>
              </a:rPr>
              <a:t>Version = code + configuration (nothing</a:t>
            </a:r>
          </a:p>
          <a:p>
            <a:pPr>
              <a:buNone/>
            </a:pPr>
            <a:r>
              <a:rPr lang="en-IN" sz="2800" dirty="0" smtClean="0">
                <a:solidFill>
                  <a:srgbClr val="444949"/>
                </a:solidFill>
                <a:latin typeface="GillSans-Light"/>
              </a:rPr>
              <a:t>can be changed - immutable)</a:t>
            </a:r>
          </a:p>
          <a:p>
            <a:pPr>
              <a:buNone/>
            </a:pPr>
            <a:r>
              <a:rPr lang="en-IN" sz="2800" dirty="0" smtClean="0">
                <a:solidFill>
                  <a:srgbClr val="444949"/>
                </a:solidFill>
                <a:latin typeface="ArialMT"/>
              </a:rPr>
              <a:t>• </a:t>
            </a:r>
            <a:r>
              <a:rPr lang="en-IN" sz="2800" dirty="0" smtClean="0">
                <a:solidFill>
                  <a:srgbClr val="444949"/>
                </a:solidFill>
                <a:latin typeface="GillSans-Light"/>
              </a:rPr>
              <a:t>Each version of the lambda function can</a:t>
            </a:r>
          </a:p>
          <a:p>
            <a:pPr>
              <a:buNone/>
            </a:pPr>
            <a:r>
              <a:rPr lang="en-IN" sz="2800" dirty="0" smtClean="0">
                <a:solidFill>
                  <a:srgbClr val="444949"/>
                </a:solidFill>
                <a:latin typeface="GillSans-Light"/>
              </a:rPr>
              <a:t>be accessed</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AWS Lambda </a:t>
            </a:r>
            <a:br>
              <a:rPr lang="en-IN" sz="4000" dirty="0" smtClean="0">
                <a:solidFill>
                  <a:srgbClr val="444949"/>
                </a:solidFill>
                <a:latin typeface="GillSans-Light"/>
              </a:rPr>
            </a:br>
            <a:r>
              <a:rPr lang="en-IN" sz="4000" dirty="0" smtClean="0">
                <a:solidFill>
                  <a:srgbClr val="444949"/>
                </a:solidFill>
                <a:latin typeface="GillSans-Light"/>
              </a:rPr>
              <a:t>Versions</a:t>
            </a:r>
            <a:endParaRPr lang="en-IN" dirty="0"/>
          </a:p>
        </p:txBody>
      </p:sp>
      <p:pic>
        <p:nvPicPr>
          <p:cNvPr id="8194" name="Picture 2"/>
          <p:cNvPicPr>
            <a:picLocks noChangeAspect="1" noChangeArrowheads="1"/>
          </p:cNvPicPr>
          <p:nvPr/>
        </p:nvPicPr>
        <p:blipFill>
          <a:blip r:embed="rId2"/>
          <a:srcRect/>
          <a:stretch>
            <a:fillRect/>
          </a:stretch>
        </p:blipFill>
        <p:spPr bwMode="auto">
          <a:xfrm>
            <a:off x="6048375" y="1524000"/>
            <a:ext cx="3095625" cy="3657600"/>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910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Aliases are ”pointers” to Lambda</a:t>
            </a:r>
          </a:p>
          <a:p>
            <a:pPr>
              <a:buNone/>
            </a:pPr>
            <a:r>
              <a:rPr lang="en-IN" sz="2800" dirty="0" smtClean="0">
                <a:solidFill>
                  <a:srgbClr val="444949"/>
                </a:solidFill>
                <a:latin typeface="GillSans-Light"/>
              </a:rPr>
              <a:t>function versions</a:t>
            </a:r>
          </a:p>
          <a:p>
            <a:pPr>
              <a:buNone/>
            </a:pPr>
            <a:r>
              <a:rPr lang="en-IN" sz="2800" dirty="0" smtClean="0">
                <a:solidFill>
                  <a:srgbClr val="444949"/>
                </a:solidFill>
                <a:latin typeface="ArialMT"/>
              </a:rPr>
              <a:t>• </a:t>
            </a:r>
            <a:r>
              <a:rPr lang="en-IN" sz="2800" dirty="0" smtClean="0">
                <a:solidFill>
                  <a:srgbClr val="444949"/>
                </a:solidFill>
                <a:latin typeface="GillSans-Light"/>
              </a:rPr>
              <a:t>We can define a “dev”, ”test”,</a:t>
            </a:r>
          </a:p>
          <a:p>
            <a:pPr>
              <a:buNone/>
            </a:pPr>
            <a:r>
              <a:rPr lang="en-IN" sz="2800" dirty="0" smtClean="0">
                <a:solidFill>
                  <a:srgbClr val="444949"/>
                </a:solidFill>
                <a:latin typeface="GillSans-Light"/>
              </a:rPr>
              <a:t>“prod” aliases and have them point at different lambda versions</a:t>
            </a:r>
          </a:p>
          <a:p>
            <a:pPr>
              <a:buNone/>
            </a:pPr>
            <a:r>
              <a:rPr lang="en-IN" sz="2800" dirty="0" smtClean="0">
                <a:solidFill>
                  <a:srgbClr val="444949"/>
                </a:solidFill>
                <a:latin typeface="ArialMT"/>
              </a:rPr>
              <a:t>• </a:t>
            </a:r>
            <a:r>
              <a:rPr lang="en-IN" sz="2800" dirty="0" smtClean="0">
                <a:solidFill>
                  <a:srgbClr val="444949"/>
                </a:solidFill>
                <a:latin typeface="GillSans-Light"/>
              </a:rPr>
              <a:t>Aliases are mutable</a:t>
            </a:r>
          </a:p>
          <a:p>
            <a:pPr>
              <a:buNone/>
            </a:pPr>
            <a:r>
              <a:rPr lang="en-IN" sz="2800" dirty="0" smtClean="0">
                <a:solidFill>
                  <a:srgbClr val="444949"/>
                </a:solidFill>
                <a:latin typeface="ArialMT"/>
              </a:rPr>
              <a:t>• </a:t>
            </a:r>
            <a:r>
              <a:rPr lang="en-IN" sz="2800" dirty="0" smtClean="0">
                <a:solidFill>
                  <a:srgbClr val="444949"/>
                </a:solidFill>
                <a:latin typeface="GillSans-Light"/>
              </a:rPr>
              <a:t>Aliases enable Blue / Green</a:t>
            </a:r>
          </a:p>
          <a:p>
            <a:pPr>
              <a:buNone/>
            </a:pPr>
            <a:r>
              <a:rPr lang="en-IN" sz="2800" dirty="0" smtClean="0">
                <a:solidFill>
                  <a:srgbClr val="444949"/>
                </a:solidFill>
                <a:latin typeface="GillSans-Light"/>
              </a:rPr>
              <a:t>deployment by assigning weights to lambda functions</a:t>
            </a:r>
          </a:p>
          <a:p>
            <a:pPr>
              <a:buNone/>
            </a:pPr>
            <a:r>
              <a:rPr lang="en-IN" sz="2800" dirty="0" smtClean="0">
                <a:solidFill>
                  <a:srgbClr val="444949"/>
                </a:solidFill>
                <a:latin typeface="ArialMT"/>
              </a:rPr>
              <a:t>• </a:t>
            </a:r>
            <a:r>
              <a:rPr lang="en-IN" sz="2800" dirty="0" smtClean="0">
                <a:solidFill>
                  <a:srgbClr val="444949"/>
                </a:solidFill>
                <a:latin typeface="GillSans-Light"/>
              </a:rPr>
              <a:t>Aliases enable stable configuration of our event triggers / destinations</a:t>
            </a:r>
          </a:p>
          <a:p>
            <a:pPr>
              <a:buNone/>
            </a:pPr>
            <a:r>
              <a:rPr lang="en-IN" sz="2800" dirty="0" smtClean="0">
                <a:solidFill>
                  <a:srgbClr val="444949"/>
                </a:solidFill>
                <a:latin typeface="ArialMT"/>
              </a:rPr>
              <a:t>• </a:t>
            </a:r>
            <a:r>
              <a:rPr lang="en-IN" sz="2800" dirty="0" smtClean="0">
                <a:solidFill>
                  <a:srgbClr val="444949"/>
                </a:solidFill>
                <a:latin typeface="GillSans-Light"/>
              </a:rPr>
              <a:t>Aliases have their own ARNs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Lambda Aliases</a:t>
            </a:r>
            <a:endParaRPr lang="en-IN" dirty="0"/>
          </a:p>
        </p:txBody>
      </p:sp>
      <p:pic>
        <p:nvPicPr>
          <p:cNvPr id="9218" name="Picture 2"/>
          <p:cNvPicPr>
            <a:picLocks noChangeAspect="1" noChangeArrowheads="1"/>
          </p:cNvPicPr>
          <p:nvPr/>
        </p:nvPicPr>
        <p:blipFill>
          <a:blip r:embed="rId2"/>
          <a:srcRect/>
          <a:stretch>
            <a:fillRect/>
          </a:stretch>
        </p:blipFill>
        <p:spPr bwMode="auto">
          <a:xfrm>
            <a:off x="4838700" y="1524000"/>
            <a:ext cx="4305300" cy="4876800"/>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dirty="0" smtClean="0">
                <a:solidFill>
                  <a:srgbClr val="444949"/>
                </a:solidFill>
                <a:latin typeface="GillSans-Light"/>
              </a:rPr>
              <a:t>AWS Lambda Aliases with API </a:t>
            </a:r>
            <a:br>
              <a:rPr lang="en-IN" sz="2400" dirty="0" smtClean="0">
                <a:solidFill>
                  <a:srgbClr val="444949"/>
                </a:solidFill>
                <a:latin typeface="GillSans-Light"/>
              </a:rPr>
            </a:br>
            <a:r>
              <a:rPr lang="en-IN" sz="2400" dirty="0" smtClean="0">
                <a:solidFill>
                  <a:srgbClr val="444949"/>
                </a:solidFill>
                <a:latin typeface="GillSans-Light"/>
              </a:rPr>
              <a:t>Gateway</a:t>
            </a:r>
            <a:endParaRPr lang="en-IN" sz="2800" dirty="0"/>
          </a:p>
        </p:txBody>
      </p:sp>
      <p:pic>
        <p:nvPicPr>
          <p:cNvPr id="10242" name="Picture 2"/>
          <p:cNvPicPr>
            <a:picLocks noGrp="1" noChangeAspect="1" noChangeArrowheads="1"/>
          </p:cNvPicPr>
          <p:nvPr>
            <p:ph idx="1"/>
          </p:nvPr>
        </p:nvPicPr>
        <p:blipFill>
          <a:blip r:embed="rId2"/>
          <a:srcRect/>
          <a:stretch>
            <a:fillRect/>
          </a:stretch>
        </p:blipFill>
        <p:spPr bwMode="auto">
          <a:xfrm>
            <a:off x="0" y="1371600"/>
            <a:ext cx="8763000" cy="3962400"/>
          </a:xfrm>
          <a:prstGeom prst="rect">
            <a:avLst/>
          </a:prstGeom>
          <a:noFill/>
          <a:ln w="9525">
            <a:noFill/>
            <a:miter lim="800000"/>
            <a:headEnd/>
            <a:tailEnd/>
          </a:ln>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81328"/>
            <a:ext cx="4114800" cy="4525963"/>
          </a:xfrm>
        </p:spPr>
        <p:txBody>
          <a:bodyPr>
            <a:normAutofit fontScale="62500" lnSpcReduction="20000"/>
          </a:bodyPr>
          <a:lstStyle/>
          <a:p>
            <a:pPr>
              <a:buNone/>
            </a:pPr>
            <a:r>
              <a:rPr lang="en-IN" sz="2800" dirty="0" smtClean="0">
                <a:solidFill>
                  <a:srgbClr val="444949"/>
                </a:solidFill>
                <a:latin typeface="ArialMT"/>
              </a:rPr>
              <a:t>• </a:t>
            </a:r>
            <a:r>
              <a:rPr lang="en-IN" sz="2800" dirty="0" err="1" smtClean="0">
                <a:solidFill>
                  <a:srgbClr val="444949"/>
                </a:solidFill>
                <a:latin typeface="GillSans-Light"/>
              </a:rPr>
              <a:t>CodeDeploy</a:t>
            </a:r>
            <a:r>
              <a:rPr lang="en-IN" sz="2800" dirty="0" smtClean="0">
                <a:solidFill>
                  <a:srgbClr val="444949"/>
                </a:solidFill>
                <a:latin typeface="GillSans-Light"/>
              </a:rPr>
              <a:t> can help you automate</a:t>
            </a:r>
          </a:p>
          <a:p>
            <a:pPr>
              <a:buNone/>
            </a:pPr>
            <a:r>
              <a:rPr lang="en-IN" sz="2800" dirty="0" smtClean="0">
                <a:solidFill>
                  <a:srgbClr val="444949"/>
                </a:solidFill>
                <a:latin typeface="GillSans-Light"/>
              </a:rPr>
              <a:t>traffic shift for Lambda aliases</a:t>
            </a:r>
          </a:p>
          <a:p>
            <a:pPr>
              <a:buNone/>
            </a:pPr>
            <a:r>
              <a:rPr lang="en-IN" sz="2800" dirty="0" smtClean="0">
                <a:solidFill>
                  <a:srgbClr val="444949"/>
                </a:solidFill>
                <a:latin typeface="ArialMT"/>
              </a:rPr>
              <a:t>• </a:t>
            </a:r>
            <a:r>
              <a:rPr lang="en-IN" sz="2800" dirty="0" smtClean="0">
                <a:solidFill>
                  <a:srgbClr val="444949"/>
                </a:solidFill>
                <a:latin typeface="GillSans-Light"/>
              </a:rPr>
              <a:t>Feature is integrated within the SAM</a:t>
            </a:r>
          </a:p>
          <a:p>
            <a:pPr>
              <a:buNone/>
            </a:pPr>
            <a:r>
              <a:rPr lang="en-IN" sz="2800" dirty="0" smtClean="0">
                <a:solidFill>
                  <a:srgbClr val="444949"/>
                </a:solidFill>
                <a:latin typeface="GillSans-Light"/>
              </a:rPr>
              <a:t>framework</a:t>
            </a:r>
          </a:p>
          <a:p>
            <a:pPr>
              <a:buNone/>
            </a:pPr>
            <a:r>
              <a:rPr lang="en-IN" sz="2800" dirty="0" smtClean="0">
                <a:solidFill>
                  <a:srgbClr val="444949"/>
                </a:solidFill>
                <a:latin typeface="ArialMT"/>
              </a:rPr>
              <a:t>• </a:t>
            </a:r>
            <a:r>
              <a:rPr lang="en-IN" sz="2800" dirty="0" smtClean="0">
                <a:solidFill>
                  <a:srgbClr val="444949"/>
                </a:solidFill>
                <a:latin typeface="GillSans-Light"/>
              </a:rPr>
              <a:t>Linear: grow traffic every N minutes until</a:t>
            </a:r>
          </a:p>
          <a:p>
            <a:pPr>
              <a:buNone/>
            </a:pPr>
            <a:r>
              <a:rPr lang="en-IN" sz="2800" dirty="0" smtClean="0">
                <a:solidFill>
                  <a:srgbClr val="444949"/>
                </a:solidFill>
                <a:latin typeface="GillSans-Light"/>
              </a:rPr>
              <a:t>100%</a:t>
            </a:r>
          </a:p>
          <a:p>
            <a:pPr lvl="1">
              <a:buNone/>
            </a:pPr>
            <a:r>
              <a:rPr lang="en-IN" sz="2000" dirty="0" smtClean="0">
                <a:solidFill>
                  <a:srgbClr val="444949"/>
                </a:solidFill>
                <a:latin typeface="ArialMT"/>
              </a:rPr>
              <a:t>• </a:t>
            </a:r>
            <a:r>
              <a:rPr lang="en-IN" sz="2000" dirty="0" smtClean="0">
                <a:solidFill>
                  <a:srgbClr val="444949"/>
                </a:solidFill>
                <a:latin typeface="GillSans-Light"/>
              </a:rPr>
              <a:t>Linear10PercentEvery3Minutes</a:t>
            </a:r>
          </a:p>
          <a:p>
            <a:pPr lvl="1">
              <a:buNone/>
            </a:pPr>
            <a:r>
              <a:rPr lang="en-IN" sz="2000" dirty="0" smtClean="0">
                <a:solidFill>
                  <a:srgbClr val="444949"/>
                </a:solidFill>
                <a:latin typeface="ArialMT"/>
              </a:rPr>
              <a:t>• </a:t>
            </a:r>
            <a:r>
              <a:rPr lang="en-IN" sz="2000" dirty="0" smtClean="0">
                <a:solidFill>
                  <a:srgbClr val="444949"/>
                </a:solidFill>
                <a:latin typeface="GillSans-Light"/>
              </a:rPr>
              <a:t>Linear10PercentEvery10Minutes</a:t>
            </a:r>
          </a:p>
          <a:p>
            <a:pPr>
              <a:buNone/>
            </a:pPr>
            <a:r>
              <a:rPr lang="en-IN" sz="2800" dirty="0" smtClean="0">
                <a:solidFill>
                  <a:srgbClr val="444949"/>
                </a:solidFill>
                <a:latin typeface="ArialMT"/>
              </a:rPr>
              <a:t>• </a:t>
            </a:r>
            <a:r>
              <a:rPr lang="en-IN" sz="2800" dirty="0" smtClean="0">
                <a:solidFill>
                  <a:srgbClr val="444949"/>
                </a:solidFill>
                <a:latin typeface="GillSans-Light"/>
              </a:rPr>
              <a:t>Canary: try X percent then 100%</a:t>
            </a:r>
          </a:p>
          <a:p>
            <a:pPr lvl="1">
              <a:buNone/>
            </a:pPr>
            <a:r>
              <a:rPr lang="en-IN" sz="2000" dirty="0" smtClean="0">
                <a:solidFill>
                  <a:srgbClr val="444949"/>
                </a:solidFill>
                <a:latin typeface="ArialMT"/>
              </a:rPr>
              <a:t>• </a:t>
            </a:r>
            <a:r>
              <a:rPr lang="en-IN" sz="2000" dirty="0" smtClean="0">
                <a:solidFill>
                  <a:srgbClr val="444949"/>
                </a:solidFill>
                <a:latin typeface="GillSans-Light"/>
              </a:rPr>
              <a:t>Canary10Percent5Minutes</a:t>
            </a:r>
          </a:p>
          <a:p>
            <a:pPr lvl="1">
              <a:buNone/>
            </a:pPr>
            <a:r>
              <a:rPr lang="en-IN" sz="2000" dirty="0" smtClean="0">
                <a:solidFill>
                  <a:srgbClr val="444949"/>
                </a:solidFill>
                <a:latin typeface="ArialMT"/>
              </a:rPr>
              <a:t>• </a:t>
            </a:r>
            <a:r>
              <a:rPr lang="en-IN" sz="2000" dirty="0" smtClean="0">
                <a:solidFill>
                  <a:srgbClr val="444949"/>
                </a:solidFill>
                <a:latin typeface="GillSans-Light"/>
              </a:rPr>
              <a:t>Canary10Percent30Minutes</a:t>
            </a:r>
          </a:p>
          <a:p>
            <a:pPr>
              <a:buNone/>
            </a:pPr>
            <a:r>
              <a:rPr lang="en-IN" sz="2800" dirty="0" smtClean="0">
                <a:solidFill>
                  <a:srgbClr val="444949"/>
                </a:solidFill>
                <a:latin typeface="ArialMT"/>
              </a:rPr>
              <a:t>• </a:t>
            </a:r>
            <a:r>
              <a:rPr lang="en-IN" sz="2800" dirty="0" err="1" smtClean="0">
                <a:solidFill>
                  <a:srgbClr val="444949"/>
                </a:solidFill>
                <a:latin typeface="GillSans-Light"/>
              </a:rPr>
              <a:t>AllAtOnce</a:t>
            </a:r>
            <a:r>
              <a:rPr lang="en-IN" sz="2800" dirty="0" smtClean="0">
                <a:solidFill>
                  <a:srgbClr val="444949"/>
                </a:solidFill>
                <a:latin typeface="GillSans-Light"/>
              </a:rPr>
              <a:t>: immediate</a:t>
            </a:r>
          </a:p>
          <a:p>
            <a:pPr>
              <a:buNone/>
            </a:pPr>
            <a:r>
              <a:rPr lang="en-IN" sz="2800" dirty="0" smtClean="0">
                <a:solidFill>
                  <a:srgbClr val="444949"/>
                </a:solidFill>
                <a:latin typeface="ArialMT"/>
              </a:rPr>
              <a:t>• </a:t>
            </a:r>
            <a:r>
              <a:rPr lang="en-IN" sz="2800" dirty="0" smtClean="0">
                <a:solidFill>
                  <a:srgbClr val="444949"/>
                </a:solidFill>
                <a:latin typeface="GillSans-Light"/>
              </a:rPr>
              <a:t>Can create Pre &amp; Post Traffic hooks to</a:t>
            </a:r>
          </a:p>
          <a:p>
            <a:pPr>
              <a:buNone/>
            </a:pPr>
            <a:r>
              <a:rPr lang="en-IN" sz="2800" dirty="0" smtClean="0">
                <a:solidFill>
                  <a:srgbClr val="444949"/>
                </a:solidFill>
                <a:latin typeface="GillSans-Light"/>
              </a:rPr>
              <a:t>check the health of the Lambda function</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Lambda &amp; Code</a:t>
            </a:r>
            <a:br>
              <a:rPr lang="en-IN" sz="4000" dirty="0" smtClean="0">
                <a:solidFill>
                  <a:srgbClr val="444949"/>
                </a:solidFill>
                <a:latin typeface="GillSans-Light"/>
              </a:rPr>
            </a:br>
            <a:r>
              <a:rPr lang="en-IN" sz="4000" dirty="0" smtClean="0">
                <a:solidFill>
                  <a:srgbClr val="444949"/>
                </a:solidFill>
                <a:latin typeface="GillSans-Light"/>
              </a:rPr>
              <a:t>Deploy</a:t>
            </a:r>
            <a:endParaRPr lang="en-IN" dirty="0"/>
          </a:p>
        </p:txBody>
      </p:sp>
      <p:pic>
        <p:nvPicPr>
          <p:cNvPr id="11266" name="Picture 2"/>
          <p:cNvPicPr>
            <a:picLocks noChangeAspect="1" noChangeArrowheads="1"/>
          </p:cNvPicPr>
          <p:nvPr/>
        </p:nvPicPr>
        <p:blipFill>
          <a:blip r:embed="rId2"/>
          <a:srcRect/>
          <a:stretch>
            <a:fillRect/>
          </a:stretch>
        </p:blipFill>
        <p:spPr bwMode="auto">
          <a:xfrm>
            <a:off x="4343400" y="1447800"/>
            <a:ext cx="4800600" cy="3505200"/>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78486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AWS has </a:t>
            </a:r>
            <a:r>
              <a:rPr lang="en-IN" sz="2800" dirty="0" smtClean="0">
                <a:solidFill>
                  <a:srgbClr val="5092D1"/>
                </a:solidFill>
                <a:latin typeface="GillSans-Light"/>
              </a:rPr>
              <a:t>3 kinds of managed Load Balancers</a:t>
            </a:r>
          </a:p>
          <a:p>
            <a:pPr>
              <a:buNone/>
            </a:pPr>
            <a:r>
              <a:rPr lang="en-IN" sz="2800" dirty="0" smtClean="0">
                <a:solidFill>
                  <a:srgbClr val="444949"/>
                </a:solidFill>
                <a:latin typeface="ArialMT"/>
              </a:rPr>
              <a:t>• </a:t>
            </a:r>
            <a:r>
              <a:rPr lang="en-IN" sz="2800" dirty="0" smtClean="0">
                <a:solidFill>
                  <a:srgbClr val="444949"/>
                </a:solidFill>
                <a:latin typeface="GillSans-Light"/>
              </a:rPr>
              <a:t>Classic Load Balancer (v1 - old generation) – 2009</a:t>
            </a:r>
          </a:p>
          <a:p>
            <a:pPr>
              <a:buNone/>
            </a:pPr>
            <a:r>
              <a:rPr lang="en-IN" sz="2400" dirty="0" smtClean="0">
                <a:solidFill>
                  <a:srgbClr val="444949"/>
                </a:solidFill>
                <a:latin typeface="ArialMT"/>
              </a:rPr>
              <a:t>• </a:t>
            </a:r>
            <a:r>
              <a:rPr lang="en-IN" sz="2400" dirty="0" smtClean="0">
                <a:solidFill>
                  <a:srgbClr val="444949"/>
                </a:solidFill>
                <a:latin typeface="GillSans-Light"/>
              </a:rPr>
              <a:t>HTTP, HTTPS, TCP</a:t>
            </a:r>
          </a:p>
          <a:p>
            <a:pPr>
              <a:buNone/>
            </a:pPr>
            <a:r>
              <a:rPr lang="en-IN" sz="2800" dirty="0" smtClean="0">
                <a:solidFill>
                  <a:srgbClr val="444949"/>
                </a:solidFill>
                <a:latin typeface="ArialMT"/>
              </a:rPr>
              <a:t>• </a:t>
            </a:r>
            <a:r>
              <a:rPr lang="en-IN" sz="2800" dirty="0" smtClean="0">
                <a:solidFill>
                  <a:srgbClr val="444949"/>
                </a:solidFill>
                <a:latin typeface="GillSans-Light"/>
              </a:rPr>
              <a:t>Application Load Balancer (v2 - new generation) – 2016</a:t>
            </a:r>
          </a:p>
          <a:p>
            <a:pPr>
              <a:buNone/>
            </a:pPr>
            <a:r>
              <a:rPr lang="en-IN" sz="2400" dirty="0" smtClean="0">
                <a:solidFill>
                  <a:srgbClr val="444949"/>
                </a:solidFill>
                <a:latin typeface="ArialMT"/>
              </a:rPr>
              <a:t>• </a:t>
            </a:r>
            <a:r>
              <a:rPr lang="en-IN" sz="2400" dirty="0" smtClean="0">
                <a:solidFill>
                  <a:srgbClr val="444949"/>
                </a:solidFill>
                <a:latin typeface="GillSans-Light"/>
              </a:rPr>
              <a:t>HTTP, HTTPS, </a:t>
            </a:r>
            <a:r>
              <a:rPr lang="en-IN" sz="2400" dirty="0" err="1" smtClean="0">
                <a:solidFill>
                  <a:srgbClr val="444949"/>
                </a:solidFill>
                <a:latin typeface="GillSans-Light"/>
              </a:rPr>
              <a:t>WebSocket</a:t>
            </a:r>
            <a:endParaRPr lang="en-IN" sz="24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Network Load Balancer (v2 - new generation) – 2017</a:t>
            </a:r>
          </a:p>
          <a:p>
            <a:pPr>
              <a:buNone/>
            </a:pPr>
            <a:r>
              <a:rPr lang="en-IN" sz="2400" dirty="0" smtClean="0">
                <a:solidFill>
                  <a:srgbClr val="444949"/>
                </a:solidFill>
                <a:latin typeface="ArialMT"/>
              </a:rPr>
              <a:t>• </a:t>
            </a:r>
            <a:r>
              <a:rPr lang="en-IN" sz="2400" dirty="0" smtClean="0">
                <a:solidFill>
                  <a:srgbClr val="444949"/>
                </a:solidFill>
                <a:latin typeface="GillSans-Light"/>
              </a:rPr>
              <a:t>TCP, TLS (secure TCP) &amp; UDP</a:t>
            </a:r>
          </a:p>
          <a:p>
            <a:pPr>
              <a:buNone/>
            </a:pPr>
            <a:r>
              <a:rPr lang="en-IN" sz="2800" dirty="0" smtClean="0">
                <a:solidFill>
                  <a:srgbClr val="444949"/>
                </a:solidFill>
                <a:latin typeface="ArialMT"/>
              </a:rPr>
              <a:t>• </a:t>
            </a:r>
            <a:r>
              <a:rPr lang="en-IN" sz="2800" dirty="0" smtClean="0">
                <a:solidFill>
                  <a:srgbClr val="444949"/>
                </a:solidFill>
                <a:latin typeface="GillSans-Light"/>
              </a:rPr>
              <a:t>Overall, it is recommended to use the newer / v2 generation load balancers as they provide more features</a:t>
            </a:r>
          </a:p>
          <a:p>
            <a:pPr>
              <a:buNone/>
            </a:pPr>
            <a:r>
              <a:rPr lang="en-IN" sz="2800" dirty="0" smtClean="0">
                <a:solidFill>
                  <a:srgbClr val="444949"/>
                </a:solidFill>
                <a:latin typeface="ArialMT"/>
              </a:rPr>
              <a:t>• </a:t>
            </a:r>
            <a:r>
              <a:rPr lang="en-IN" sz="2800" dirty="0" smtClean="0">
                <a:solidFill>
                  <a:srgbClr val="444949"/>
                </a:solidFill>
                <a:latin typeface="GillSans-Light"/>
              </a:rPr>
              <a:t>You can setup </a:t>
            </a:r>
            <a:r>
              <a:rPr lang="en-IN" sz="2800" dirty="0" smtClean="0">
                <a:solidFill>
                  <a:srgbClr val="5092D1"/>
                </a:solidFill>
                <a:latin typeface="GillSans-Light"/>
              </a:rPr>
              <a:t>internal </a:t>
            </a:r>
            <a:r>
              <a:rPr lang="en-IN" sz="2800" dirty="0" smtClean="0">
                <a:solidFill>
                  <a:srgbClr val="444949"/>
                </a:solidFill>
                <a:latin typeface="GillSans-Light"/>
              </a:rPr>
              <a:t>(private) or </a:t>
            </a:r>
            <a:r>
              <a:rPr lang="en-IN" sz="2800" dirty="0" smtClean="0">
                <a:solidFill>
                  <a:srgbClr val="5092D1"/>
                </a:solidFill>
                <a:latin typeface="GillSans-Light"/>
              </a:rPr>
              <a:t>external </a:t>
            </a:r>
            <a:r>
              <a:rPr lang="en-IN" sz="2800" dirty="0" smtClean="0">
                <a:solidFill>
                  <a:srgbClr val="444949"/>
                </a:solidFill>
                <a:latin typeface="GillSans-Light"/>
              </a:rPr>
              <a:t>(public) ELBs</a:t>
            </a:r>
            <a:endParaRPr lang="en-IN" dirty="0"/>
          </a:p>
        </p:txBody>
      </p:sp>
      <p:sp>
        <p:nvSpPr>
          <p:cNvPr id="3" name="Title 2"/>
          <p:cNvSpPr>
            <a:spLocks noGrp="1"/>
          </p:cNvSpPr>
          <p:nvPr>
            <p:ph type="title"/>
          </p:nvPr>
        </p:nvSpPr>
        <p:spPr/>
        <p:txBody>
          <a:bodyPr>
            <a:normAutofit/>
          </a:bodyPr>
          <a:lstStyle/>
          <a:p>
            <a:r>
              <a:rPr lang="en-IN" sz="2400" dirty="0" smtClean="0">
                <a:solidFill>
                  <a:srgbClr val="444949"/>
                </a:solidFill>
                <a:latin typeface="GillSans-Light"/>
              </a:rPr>
              <a:t>Types of load balancer on AWS</a:t>
            </a:r>
            <a:endParaRPr lang="en-IN" sz="2800" dirty="0"/>
          </a:p>
        </p:txBody>
      </p:sp>
      <p:pic>
        <p:nvPicPr>
          <p:cNvPr id="12290" name="Picture 2"/>
          <p:cNvPicPr>
            <a:picLocks noChangeAspect="1" noChangeArrowheads="1"/>
          </p:cNvPicPr>
          <p:nvPr/>
        </p:nvPicPr>
        <p:blipFill>
          <a:blip r:embed="rId2" cstate="print"/>
          <a:srcRect/>
          <a:stretch>
            <a:fillRect/>
          </a:stretch>
        </p:blipFill>
        <p:spPr bwMode="auto">
          <a:xfrm>
            <a:off x="8001000" y="1447800"/>
            <a:ext cx="933450" cy="633412"/>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dirty="0" smtClean="0">
                <a:solidFill>
                  <a:srgbClr val="444949"/>
                </a:solidFill>
                <a:latin typeface="GillSans-Light"/>
              </a:rPr>
              <a:t>Classic Load Balancers (v1)</a:t>
            </a:r>
            <a:br>
              <a:rPr lang="en-IN" sz="2800" dirty="0" smtClean="0">
                <a:solidFill>
                  <a:srgbClr val="444949"/>
                </a:solidFill>
                <a:latin typeface="GillSans-Light"/>
              </a:rPr>
            </a:br>
            <a:r>
              <a:rPr lang="en-IN" sz="2800" dirty="0" smtClean="0">
                <a:solidFill>
                  <a:srgbClr val="444949"/>
                </a:solidFill>
                <a:latin typeface="GillSans-Light"/>
              </a:rPr>
              <a:t>Listeners</a:t>
            </a:r>
            <a:endParaRPr lang="en-IN" sz="3200" dirty="0"/>
          </a:p>
        </p:txBody>
      </p:sp>
      <p:pic>
        <p:nvPicPr>
          <p:cNvPr id="13314" name="Picture 2"/>
          <p:cNvPicPr>
            <a:picLocks noGrp="1" noChangeAspect="1" noChangeArrowheads="1"/>
          </p:cNvPicPr>
          <p:nvPr>
            <p:ph idx="1"/>
          </p:nvPr>
        </p:nvPicPr>
        <p:blipFill>
          <a:blip r:embed="rId2"/>
          <a:srcRect/>
          <a:stretch>
            <a:fillRect/>
          </a:stretch>
        </p:blipFill>
        <p:spPr bwMode="auto">
          <a:xfrm>
            <a:off x="5619750" y="1295400"/>
            <a:ext cx="3524250" cy="444817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381000" y="1524000"/>
            <a:ext cx="4572000" cy="4343400"/>
          </a:xfrm>
          <a:prstGeom prst="rect">
            <a:avLst/>
          </a:prstGeom>
          <a:noFill/>
          <a:ln w="9525">
            <a:noFill/>
            <a:miter lim="800000"/>
            <a:headEnd/>
            <a:tailEnd/>
          </a:ln>
          <a:effec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lvl="1">
              <a:buNone/>
            </a:pPr>
            <a:r>
              <a:rPr lang="en-IN" sz="2800" dirty="0" smtClean="0">
                <a:solidFill>
                  <a:srgbClr val="444949"/>
                </a:solidFill>
                <a:latin typeface="ArialMT"/>
              </a:rPr>
              <a:t>• </a:t>
            </a:r>
            <a:r>
              <a:rPr lang="en-IN" sz="2800" dirty="0" smtClean="0">
                <a:solidFill>
                  <a:srgbClr val="444949"/>
                </a:solidFill>
                <a:latin typeface="GillSans-Light"/>
              </a:rPr>
              <a:t>Health Checks can be HTTP (L7) or TCP (L4) based</a:t>
            </a:r>
          </a:p>
          <a:p>
            <a:pPr lvl="1">
              <a:buNone/>
            </a:pPr>
            <a:r>
              <a:rPr lang="en-IN" sz="2800" dirty="0" smtClean="0">
                <a:solidFill>
                  <a:srgbClr val="444949"/>
                </a:solidFill>
                <a:latin typeface="ArialMT"/>
              </a:rPr>
              <a:t>• </a:t>
            </a:r>
            <a:r>
              <a:rPr lang="en-IN" sz="2800" dirty="0" smtClean="0">
                <a:solidFill>
                  <a:srgbClr val="444949"/>
                </a:solidFill>
                <a:latin typeface="GillSans-Light"/>
              </a:rPr>
              <a:t>Supports only one SSL certificate</a:t>
            </a:r>
          </a:p>
          <a:p>
            <a:pPr lvl="2">
              <a:buNone/>
            </a:pPr>
            <a:r>
              <a:rPr lang="en-IN" sz="2200" dirty="0" smtClean="0">
                <a:solidFill>
                  <a:srgbClr val="444949"/>
                </a:solidFill>
                <a:latin typeface="ArialMT"/>
              </a:rPr>
              <a:t>• </a:t>
            </a:r>
            <a:r>
              <a:rPr lang="en-IN" sz="2200" dirty="0" smtClean="0">
                <a:solidFill>
                  <a:srgbClr val="444949"/>
                </a:solidFill>
                <a:latin typeface="GillSans-Light"/>
              </a:rPr>
              <a:t>The SSL certificate can have many SAN (Subject Alternate Name), but the SSL certificate must be changed anytime a SAN is added / edited / removed</a:t>
            </a:r>
          </a:p>
          <a:p>
            <a:pPr lvl="2">
              <a:buNone/>
            </a:pPr>
            <a:r>
              <a:rPr lang="en-IN" sz="2200" dirty="0" smtClean="0">
                <a:solidFill>
                  <a:srgbClr val="444949"/>
                </a:solidFill>
                <a:latin typeface="ArialMT"/>
              </a:rPr>
              <a:t>• </a:t>
            </a:r>
            <a:r>
              <a:rPr lang="en-IN" sz="2200" dirty="0" smtClean="0">
                <a:solidFill>
                  <a:srgbClr val="444949"/>
                </a:solidFill>
                <a:latin typeface="GillSans-Light"/>
              </a:rPr>
              <a:t>Better to use ALB with SNI (Server Name Indication) if possible</a:t>
            </a:r>
          </a:p>
          <a:p>
            <a:pPr lvl="1">
              <a:buNone/>
            </a:pPr>
            <a:r>
              <a:rPr lang="en-IN" sz="2400" dirty="0" smtClean="0">
                <a:solidFill>
                  <a:srgbClr val="444949"/>
                </a:solidFill>
                <a:latin typeface="ArialMT"/>
              </a:rPr>
              <a:t>• </a:t>
            </a:r>
            <a:r>
              <a:rPr lang="en-IN" sz="2400" dirty="0" smtClean="0">
                <a:solidFill>
                  <a:srgbClr val="444949"/>
                </a:solidFill>
                <a:latin typeface="GillSans-Light"/>
              </a:rPr>
              <a:t>Can use multiple CLB if you want distinct SSL certificates</a:t>
            </a:r>
          </a:p>
          <a:p>
            <a:pPr lvl="1">
              <a:buNone/>
            </a:pPr>
            <a:r>
              <a:rPr lang="en-IN" sz="2800" dirty="0" smtClean="0">
                <a:solidFill>
                  <a:srgbClr val="444949"/>
                </a:solidFill>
                <a:latin typeface="ArialMT"/>
              </a:rPr>
              <a:t>• </a:t>
            </a:r>
            <a:r>
              <a:rPr lang="en-IN" sz="2800" dirty="0" smtClean="0">
                <a:solidFill>
                  <a:srgbClr val="444949"/>
                </a:solidFill>
                <a:latin typeface="GillSans-Light"/>
              </a:rPr>
              <a:t>TCP =&gt; TCP passes all the traffic to the EC2 instance</a:t>
            </a:r>
          </a:p>
          <a:p>
            <a:pPr lvl="2">
              <a:buNone/>
            </a:pPr>
            <a:r>
              <a:rPr lang="en-IN" sz="2200" dirty="0" smtClean="0">
                <a:solidFill>
                  <a:srgbClr val="444949"/>
                </a:solidFill>
                <a:latin typeface="ArialMT"/>
              </a:rPr>
              <a:t>• </a:t>
            </a:r>
            <a:r>
              <a:rPr lang="en-IN" sz="2200" dirty="0" smtClean="0">
                <a:solidFill>
                  <a:srgbClr val="444949"/>
                </a:solidFill>
                <a:latin typeface="GillSans-Light"/>
              </a:rPr>
              <a:t>Only way to use 2-way SSL authentication</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Classic Load</a:t>
            </a:r>
            <a:br>
              <a:rPr lang="en-IN" sz="4000" dirty="0" smtClean="0">
                <a:solidFill>
                  <a:srgbClr val="444949"/>
                </a:solidFill>
                <a:latin typeface="GillSans-Light"/>
              </a:rPr>
            </a:br>
            <a:r>
              <a:rPr lang="en-IN" sz="4000" dirty="0" smtClean="0">
                <a:solidFill>
                  <a:srgbClr val="444949"/>
                </a:solidFill>
                <a:latin typeface="GillSans-Light"/>
              </a:rPr>
              <a:t> Balancers (v1)</a:t>
            </a:r>
            <a:endParaRPr lang="en-IN"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Application load balancers is Layer 7 (HTTP)</a:t>
            </a:r>
          </a:p>
          <a:p>
            <a:pPr>
              <a:buNone/>
            </a:pPr>
            <a:r>
              <a:rPr lang="en-IN" sz="2400" dirty="0" smtClean="0">
                <a:solidFill>
                  <a:srgbClr val="444949"/>
                </a:solidFill>
                <a:latin typeface="ArialMT"/>
              </a:rPr>
              <a:t>• </a:t>
            </a:r>
            <a:r>
              <a:rPr lang="en-IN" sz="2400" dirty="0" smtClean="0">
                <a:solidFill>
                  <a:srgbClr val="444949"/>
                </a:solidFill>
                <a:latin typeface="GillSans-Light"/>
              </a:rPr>
              <a:t>Load balancing to multiple HTTP applications across machines (target groups)</a:t>
            </a:r>
          </a:p>
          <a:p>
            <a:pPr>
              <a:buNone/>
            </a:pPr>
            <a:r>
              <a:rPr lang="en-IN" sz="2400" dirty="0" smtClean="0">
                <a:solidFill>
                  <a:srgbClr val="444949"/>
                </a:solidFill>
                <a:latin typeface="ArialMT"/>
              </a:rPr>
              <a:t>• </a:t>
            </a:r>
            <a:r>
              <a:rPr lang="en-IN" sz="2400" dirty="0" smtClean="0">
                <a:solidFill>
                  <a:srgbClr val="444949"/>
                </a:solidFill>
                <a:latin typeface="GillSans-Light"/>
              </a:rPr>
              <a:t>Load balancing to multiple applications on the same machine (ex: containers)</a:t>
            </a:r>
          </a:p>
          <a:p>
            <a:pPr>
              <a:buNone/>
            </a:pPr>
            <a:r>
              <a:rPr lang="en-IN" sz="2400" dirty="0" smtClean="0">
                <a:solidFill>
                  <a:srgbClr val="444949"/>
                </a:solidFill>
                <a:latin typeface="ArialMT"/>
              </a:rPr>
              <a:t>• </a:t>
            </a:r>
            <a:r>
              <a:rPr lang="en-IN" sz="2400" dirty="0" smtClean="0">
                <a:solidFill>
                  <a:srgbClr val="444949"/>
                </a:solidFill>
                <a:latin typeface="GillSans-Light"/>
              </a:rPr>
              <a:t>Support for HTTP/2 and </a:t>
            </a:r>
            <a:r>
              <a:rPr lang="en-IN" sz="2400" dirty="0" err="1" smtClean="0">
                <a:solidFill>
                  <a:srgbClr val="444949"/>
                </a:solidFill>
                <a:latin typeface="GillSans-Light"/>
              </a:rPr>
              <a:t>WebSocket</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Support redirects (from HTTP to HTTPS for example)</a:t>
            </a:r>
            <a:endParaRPr lang="en-IN" dirty="0"/>
          </a:p>
        </p:txBody>
      </p:sp>
      <p:sp>
        <p:nvSpPr>
          <p:cNvPr id="3" name="Title 2"/>
          <p:cNvSpPr>
            <a:spLocks noGrp="1"/>
          </p:cNvSpPr>
          <p:nvPr>
            <p:ph type="title"/>
          </p:nvPr>
        </p:nvSpPr>
        <p:spPr/>
        <p:txBody>
          <a:bodyPr>
            <a:normAutofit/>
          </a:bodyPr>
          <a:lstStyle/>
          <a:p>
            <a:r>
              <a:rPr lang="en-IN" sz="2000" dirty="0" smtClean="0">
                <a:solidFill>
                  <a:srgbClr val="444949"/>
                </a:solidFill>
                <a:latin typeface="GillSans-Light"/>
              </a:rPr>
              <a:t>Application Load Balancer (v2)</a:t>
            </a:r>
            <a:endParaRPr lang="en-IN" sz="2400" dirty="0"/>
          </a:p>
        </p:txBody>
      </p:sp>
      <p:pic>
        <p:nvPicPr>
          <p:cNvPr id="14339" name="Picture 3"/>
          <p:cNvPicPr>
            <a:picLocks noChangeAspect="1" noChangeArrowheads="1"/>
          </p:cNvPicPr>
          <p:nvPr/>
        </p:nvPicPr>
        <p:blipFill>
          <a:blip r:embed="rId2" cstate="print"/>
          <a:srcRect/>
          <a:stretch>
            <a:fillRect/>
          </a:stretch>
        </p:blipFill>
        <p:spPr bwMode="auto">
          <a:xfrm>
            <a:off x="4953000" y="762000"/>
            <a:ext cx="742950" cy="590550"/>
          </a:xfrm>
          <a:prstGeom prst="rect">
            <a:avLst/>
          </a:prstGeom>
          <a:noFill/>
          <a:ln w="9525">
            <a:noFill/>
            <a:miter lim="800000"/>
            <a:headEnd/>
            <a:tailEnd/>
          </a:ln>
          <a:effec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Routing tables to different target groups:</a:t>
            </a:r>
          </a:p>
          <a:p>
            <a:pPr lvl="1">
              <a:buNone/>
            </a:pPr>
            <a:r>
              <a:rPr lang="en-IN" sz="1600" dirty="0" smtClean="0">
                <a:solidFill>
                  <a:srgbClr val="444949"/>
                </a:solidFill>
                <a:latin typeface="ArialMT"/>
              </a:rPr>
              <a:t>• </a:t>
            </a:r>
            <a:r>
              <a:rPr lang="en-IN" sz="1600" dirty="0" smtClean="0">
                <a:solidFill>
                  <a:srgbClr val="444949"/>
                </a:solidFill>
                <a:latin typeface="GillSans-Light"/>
              </a:rPr>
              <a:t>Routing based on path in URL (example.com</a:t>
            </a:r>
            <a:r>
              <a:rPr lang="en-IN" sz="1600" dirty="0" smtClean="0">
                <a:solidFill>
                  <a:srgbClr val="5092D1"/>
                </a:solidFill>
                <a:latin typeface="GillSans-Light"/>
              </a:rPr>
              <a:t>/users &amp; </a:t>
            </a:r>
            <a:r>
              <a:rPr lang="en-IN" sz="1600" dirty="0" smtClean="0">
                <a:solidFill>
                  <a:srgbClr val="444949"/>
                </a:solidFill>
                <a:latin typeface="GillSans-Light"/>
              </a:rPr>
              <a:t>example.com/</a:t>
            </a:r>
            <a:r>
              <a:rPr lang="en-IN" sz="1600" dirty="0" smtClean="0">
                <a:solidFill>
                  <a:srgbClr val="5092D1"/>
                </a:solidFill>
                <a:latin typeface="GillSans-Light"/>
              </a:rPr>
              <a:t>posts</a:t>
            </a:r>
            <a:r>
              <a:rPr lang="en-IN" sz="1600" dirty="0" smtClean="0">
                <a:solidFill>
                  <a:srgbClr val="444949"/>
                </a:solidFill>
                <a:latin typeface="GillSans-Light"/>
              </a:rPr>
              <a:t>)</a:t>
            </a:r>
          </a:p>
          <a:p>
            <a:pPr lvl="1">
              <a:buNone/>
            </a:pPr>
            <a:r>
              <a:rPr lang="en-IN" sz="1600" dirty="0" smtClean="0">
                <a:solidFill>
                  <a:srgbClr val="444949"/>
                </a:solidFill>
                <a:latin typeface="ArialMT"/>
              </a:rPr>
              <a:t>• </a:t>
            </a:r>
            <a:r>
              <a:rPr lang="en-IN" sz="1600" dirty="0" smtClean="0">
                <a:solidFill>
                  <a:srgbClr val="444949"/>
                </a:solidFill>
                <a:latin typeface="GillSans-Light"/>
              </a:rPr>
              <a:t>Routing based on hostname in URL (</a:t>
            </a:r>
            <a:r>
              <a:rPr lang="en-IN" sz="1600" dirty="0" smtClean="0">
                <a:solidFill>
                  <a:srgbClr val="5092D1"/>
                </a:solidFill>
                <a:latin typeface="GillSans-Light"/>
              </a:rPr>
              <a:t>one.example.com </a:t>
            </a:r>
            <a:r>
              <a:rPr lang="en-IN" sz="1600" dirty="0" smtClean="0">
                <a:solidFill>
                  <a:srgbClr val="444949"/>
                </a:solidFill>
                <a:latin typeface="GillSans-Light"/>
              </a:rPr>
              <a:t>&amp; </a:t>
            </a:r>
            <a:r>
              <a:rPr lang="en-IN" sz="1600" dirty="0" smtClean="0">
                <a:solidFill>
                  <a:srgbClr val="5092D1"/>
                </a:solidFill>
                <a:latin typeface="GillSans-Light"/>
              </a:rPr>
              <a:t>other.example.com</a:t>
            </a:r>
            <a:r>
              <a:rPr lang="en-IN" sz="1600" dirty="0" smtClean="0">
                <a:solidFill>
                  <a:srgbClr val="444949"/>
                </a:solidFill>
                <a:latin typeface="GillSans-Light"/>
              </a:rPr>
              <a:t>)</a:t>
            </a:r>
          </a:p>
          <a:p>
            <a:pPr lvl="1">
              <a:buNone/>
            </a:pPr>
            <a:r>
              <a:rPr lang="en-IN" sz="1600" dirty="0" smtClean="0">
                <a:solidFill>
                  <a:srgbClr val="444949"/>
                </a:solidFill>
                <a:latin typeface="ArialMT"/>
              </a:rPr>
              <a:t>• </a:t>
            </a:r>
            <a:r>
              <a:rPr lang="en-IN" sz="1600" dirty="0" smtClean="0">
                <a:solidFill>
                  <a:srgbClr val="444949"/>
                </a:solidFill>
                <a:latin typeface="GillSans-Light"/>
              </a:rPr>
              <a:t>Routing based on Query String, Headers (example.com/</a:t>
            </a:r>
            <a:r>
              <a:rPr lang="en-IN" sz="1600" dirty="0" err="1" smtClean="0">
                <a:solidFill>
                  <a:srgbClr val="444949"/>
                </a:solidFill>
                <a:latin typeface="GillSans-Light"/>
              </a:rPr>
              <a:t>users?</a:t>
            </a:r>
            <a:r>
              <a:rPr lang="en-IN" sz="1600" dirty="0" err="1" smtClean="0">
                <a:solidFill>
                  <a:srgbClr val="5092D1"/>
                </a:solidFill>
                <a:latin typeface="GillSans-Light"/>
              </a:rPr>
              <a:t>id</a:t>
            </a:r>
            <a:r>
              <a:rPr lang="en-IN" sz="1600" dirty="0" smtClean="0">
                <a:solidFill>
                  <a:srgbClr val="5092D1"/>
                </a:solidFill>
                <a:latin typeface="GillSans-Light"/>
              </a:rPr>
              <a:t>=123&amp;order=false</a:t>
            </a:r>
            <a:r>
              <a:rPr lang="en-IN" sz="1600" dirty="0" smtClean="0">
                <a:solidFill>
                  <a:srgbClr val="444949"/>
                </a:solidFill>
                <a:latin typeface="GillSans-Light"/>
              </a:rPr>
              <a:t>)</a:t>
            </a:r>
          </a:p>
          <a:p>
            <a:pPr>
              <a:buNone/>
            </a:pPr>
            <a:r>
              <a:rPr lang="en-IN" sz="2400" dirty="0" smtClean="0">
                <a:solidFill>
                  <a:srgbClr val="444949"/>
                </a:solidFill>
                <a:latin typeface="ArialMT"/>
              </a:rPr>
              <a:t>• </a:t>
            </a:r>
            <a:r>
              <a:rPr lang="en-IN" sz="2400" dirty="0" smtClean="0">
                <a:solidFill>
                  <a:srgbClr val="444949"/>
                </a:solidFill>
                <a:latin typeface="GillSans-Light"/>
              </a:rPr>
              <a:t>ALB are a great fit for micro services &amp; container-based application 0(example: </a:t>
            </a:r>
            <a:r>
              <a:rPr lang="en-IN" sz="2400" dirty="0" err="1" smtClean="0">
                <a:solidFill>
                  <a:srgbClr val="444949"/>
                </a:solidFill>
                <a:latin typeface="GillSans-Light"/>
              </a:rPr>
              <a:t>Docker</a:t>
            </a:r>
            <a:r>
              <a:rPr lang="en-IN" sz="2400" dirty="0" smtClean="0">
                <a:solidFill>
                  <a:srgbClr val="444949"/>
                </a:solidFill>
                <a:latin typeface="GillSans-Light"/>
              </a:rPr>
              <a:t> &amp; Amazon ECS)</a:t>
            </a:r>
          </a:p>
          <a:p>
            <a:pPr>
              <a:buNone/>
            </a:pPr>
            <a:r>
              <a:rPr lang="en-IN" sz="2400" dirty="0" smtClean="0">
                <a:solidFill>
                  <a:srgbClr val="444949"/>
                </a:solidFill>
                <a:latin typeface="ArialMT"/>
              </a:rPr>
              <a:t>• </a:t>
            </a:r>
            <a:r>
              <a:rPr lang="en-IN" sz="2400" dirty="0" smtClean="0">
                <a:solidFill>
                  <a:srgbClr val="444949"/>
                </a:solidFill>
                <a:latin typeface="GillSans-Light"/>
              </a:rPr>
              <a:t>Has a port mapping feature to redirect to a dynamic port in ECS</a:t>
            </a:r>
          </a:p>
          <a:p>
            <a:pPr>
              <a:buNone/>
            </a:pPr>
            <a:r>
              <a:rPr lang="en-IN" sz="2400" dirty="0" smtClean="0">
                <a:solidFill>
                  <a:srgbClr val="444949"/>
                </a:solidFill>
                <a:latin typeface="ArialMT"/>
              </a:rPr>
              <a:t>• </a:t>
            </a:r>
            <a:r>
              <a:rPr lang="en-IN" sz="2400" dirty="0" smtClean="0">
                <a:solidFill>
                  <a:srgbClr val="444949"/>
                </a:solidFill>
                <a:latin typeface="GillSans-Light"/>
              </a:rPr>
              <a:t>In comparison, we’d need multiple Classic Load Balancer per application</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Application Load Balancer (v2)</a:t>
            </a:r>
            <a:endParaRPr lang="en-IN" sz="3200" dirty="0"/>
          </a:p>
        </p:txBody>
      </p:sp>
      <p:pic>
        <p:nvPicPr>
          <p:cNvPr id="15362" name="Picture 2"/>
          <p:cNvPicPr>
            <a:picLocks noChangeAspect="1" noChangeArrowheads="1"/>
          </p:cNvPicPr>
          <p:nvPr/>
        </p:nvPicPr>
        <p:blipFill>
          <a:blip r:embed="rId2" cstate="print"/>
          <a:srcRect/>
          <a:stretch>
            <a:fillRect/>
          </a:stretch>
        </p:blipFill>
        <p:spPr bwMode="auto">
          <a:xfrm>
            <a:off x="8001000" y="1447800"/>
            <a:ext cx="742950" cy="6667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US" sz="2800" dirty="0" smtClean="0">
                <a:solidFill>
                  <a:srgbClr val="444949"/>
                </a:solidFill>
                <a:latin typeface="ArialMT"/>
              </a:rPr>
              <a:t>• </a:t>
            </a:r>
            <a:r>
              <a:rPr lang="en-US" sz="2800" dirty="0" smtClean="0">
                <a:solidFill>
                  <a:srgbClr val="444949"/>
                </a:solidFill>
                <a:latin typeface="GillSans-Light"/>
              </a:rPr>
              <a:t>Provide access for an IAM user in one AWS account that you own to access</a:t>
            </a:r>
          </a:p>
          <a:p>
            <a:pPr>
              <a:buNone/>
            </a:pPr>
            <a:r>
              <a:rPr lang="en-US" sz="2800" dirty="0" smtClean="0">
                <a:solidFill>
                  <a:srgbClr val="444949"/>
                </a:solidFill>
                <a:latin typeface="GillSans-Light"/>
              </a:rPr>
              <a:t>resources in another account that you own</a:t>
            </a:r>
          </a:p>
          <a:p>
            <a:pPr>
              <a:buNone/>
            </a:pPr>
            <a:r>
              <a:rPr lang="en-US" sz="2800" dirty="0" smtClean="0">
                <a:solidFill>
                  <a:srgbClr val="444949"/>
                </a:solidFill>
                <a:latin typeface="ArialMT"/>
              </a:rPr>
              <a:t>• </a:t>
            </a:r>
            <a:r>
              <a:rPr lang="en-US" sz="2800" dirty="0" smtClean="0">
                <a:solidFill>
                  <a:srgbClr val="444949"/>
                </a:solidFill>
                <a:latin typeface="GillSans-Light"/>
              </a:rPr>
              <a:t>Provide access to IAM users in AWS accounts owned by third parties</a:t>
            </a:r>
          </a:p>
          <a:p>
            <a:pPr>
              <a:buNone/>
            </a:pPr>
            <a:r>
              <a:rPr lang="en-US" sz="2800" dirty="0" smtClean="0">
                <a:solidFill>
                  <a:srgbClr val="444949"/>
                </a:solidFill>
                <a:latin typeface="ArialMT"/>
              </a:rPr>
              <a:t>• </a:t>
            </a:r>
            <a:r>
              <a:rPr lang="en-US" sz="2800" dirty="0" smtClean="0">
                <a:solidFill>
                  <a:srgbClr val="444949"/>
                </a:solidFill>
                <a:latin typeface="GillSans-Light"/>
              </a:rPr>
              <a:t>Provide access for services offered by AWS to AWS resources</a:t>
            </a:r>
          </a:p>
          <a:p>
            <a:pPr>
              <a:buNone/>
            </a:pPr>
            <a:r>
              <a:rPr lang="en-US" sz="2800" dirty="0" smtClean="0">
                <a:solidFill>
                  <a:srgbClr val="444949"/>
                </a:solidFill>
                <a:latin typeface="ArialMT"/>
              </a:rPr>
              <a:t>• </a:t>
            </a:r>
            <a:r>
              <a:rPr lang="en-US" sz="2800" dirty="0" smtClean="0">
                <a:solidFill>
                  <a:srgbClr val="444949"/>
                </a:solidFill>
                <a:latin typeface="GillSans-Light"/>
              </a:rPr>
              <a:t>Provide access for externally authenticated users (identity federation)</a:t>
            </a:r>
          </a:p>
          <a:p>
            <a:pPr>
              <a:buNone/>
            </a:pPr>
            <a:r>
              <a:rPr lang="en-US" sz="2800" dirty="0" smtClean="0">
                <a:solidFill>
                  <a:srgbClr val="444949"/>
                </a:solidFill>
                <a:latin typeface="ArialMT"/>
              </a:rPr>
              <a:t>• </a:t>
            </a:r>
            <a:r>
              <a:rPr lang="en-US" sz="2800" dirty="0" smtClean="0">
                <a:solidFill>
                  <a:srgbClr val="444949"/>
                </a:solidFill>
                <a:latin typeface="GillSans-Light"/>
              </a:rPr>
              <a:t>Ability to revoke active sessions and credentials for a role</a:t>
            </a:r>
          </a:p>
          <a:p>
            <a:pPr>
              <a:buNone/>
            </a:pPr>
            <a:r>
              <a:rPr lang="en-US" sz="2800" dirty="0" smtClean="0">
                <a:solidFill>
                  <a:srgbClr val="444949"/>
                </a:solidFill>
                <a:latin typeface="GillSans-Light"/>
              </a:rPr>
              <a:t>(by adding a policy using a time statement – </a:t>
            </a:r>
            <a:r>
              <a:rPr lang="en-US" sz="2800" dirty="0" err="1" smtClean="0">
                <a:solidFill>
                  <a:srgbClr val="444949"/>
                </a:solidFill>
                <a:latin typeface="GillSans-Light"/>
              </a:rPr>
              <a:t>AWSRevokeOlderSessions</a:t>
            </a:r>
            <a:r>
              <a:rPr lang="en-US" sz="2800" dirty="0" smtClean="0">
                <a:solidFill>
                  <a:srgbClr val="444949"/>
                </a:solidFill>
                <a:latin typeface="GillSans-Light"/>
              </a:rPr>
              <a:t>)</a:t>
            </a:r>
          </a:p>
          <a:p>
            <a:pPr>
              <a:buNone/>
            </a:pPr>
            <a:r>
              <a:rPr lang="en-US" sz="2800" dirty="0" smtClean="0">
                <a:solidFill>
                  <a:srgbClr val="444949"/>
                </a:solidFill>
                <a:latin typeface="GillSans-Light"/>
              </a:rPr>
              <a:t>When you assume a role (user, application or service), you give up your original</a:t>
            </a:r>
          </a:p>
          <a:p>
            <a:pPr>
              <a:buNone/>
            </a:pPr>
            <a:r>
              <a:rPr lang="en-US" sz="2800" dirty="0" smtClean="0">
                <a:solidFill>
                  <a:srgbClr val="444949"/>
                </a:solidFill>
                <a:latin typeface="GillSans-Light"/>
              </a:rPr>
              <a:t>permissions and take the permissions assigned to the role</a:t>
            </a:r>
            <a:endParaRPr lang="en-US" dirty="0"/>
          </a:p>
        </p:txBody>
      </p:sp>
      <p:sp>
        <p:nvSpPr>
          <p:cNvPr id="3" name="Title 2"/>
          <p:cNvSpPr>
            <a:spLocks noGrp="1"/>
          </p:cNvSpPr>
          <p:nvPr>
            <p:ph type="title"/>
          </p:nvPr>
        </p:nvSpPr>
        <p:spPr>
          <a:xfrm>
            <a:off x="0" y="609600"/>
            <a:ext cx="8229600" cy="1143000"/>
          </a:xfrm>
        </p:spPr>
        <p:txBody>
          <a:bodyPr/>
          <a:lstStyle/>
          <a:p>
            <a:r>
              <a:rPr lang="en-US" sz="4000" dirty="0" smtClean="0">
                <a:solidFill>
                  <a:srgbClr val="444949"/>
                </a:solidFill>
                <a:latin typeface="GillSans-Light"/>
              </a:rPr>
              <a:t>Assuming a Role with STS</a:t>
            </a:r>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dirty="0" smtClean="0">
                <a:solidFill>
                  <a:srgbClr val="444949"/>
                </a:solidFill>
                <a:latin typeface="GillSans-Light"/>
              </a:rPr>
              <a:t>Application Load Balancer (v2)</a:t>
            </a:r>
            <a:br>
              <a:rPr lang="en-IN" sz="2800" dirty="0" smtClean="0">
                <a:solidFill>
                  <a:srgbClr val="444949"/>
                </a:solidFill>
                <a:latin typeface="GillSans-Light"/>
              </a:rPr>
            </a:br>
            <a:r>
              <a:rPr lang="en-IN" sz="2800" dirty="0" smtClean="0">
                <a:solidFill>
                  <a:srgbClr val="444949"/>
                </a:solidFill>
                <a:latin typeface="GillSans-Light"/>
              </a:rPr>
              <a:t>HTTP Based Traffic</a:t>
            </a:r>
            <a:endParaRPr lang="en-IN" sz="3200" dirty="0"/>
          </a:p>
        </p:txBody>
      </p:sp>
      <p:pic>
        <p:nvPicPr>
          <p:cNvPr id="16386" name="Picture 2"/>
          <p:cNvPicPr>
            <a:picLocks noGrp="1" noChangeAspect="1" noChangeArrowheads="1"/>
          </p:cNvPicPr>
          <p:nvPr>
            <p:ph idx="1"/>
          </p:nvPr>
        </p:nvPicPr>
        <p:blipFill>
          <a:blip r:embed="rId2"/>
          <a:srcRect/>
          <a:stretch>
            <a:fillRect/>
          </a:stretch>
        </p:blipFill>
        <p:spPr bwMode="auto">
          <a:xfrm>
            <a:off x="0" y="1524000"/>
            <a:ext cx="9144000" cy="4006816"/>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Target Groups:</a:t>
            </a:r>
          </a:p>
          <a:p>
            <a:pPr lvl="1">
              <a:buNone/>
            </a:pPr>
            <a:r>
              <a:rPr lang="en-IN" sz="2400" dirty="0" smtClean="0">
                <a:solidFill>
                  <a:srgbClr val="444949"/>
                </a:solidFill>
                <a:latin typeface="ArialMT"/>
              </a:rPr>
              <a:t>• </a:t>
            </a:r>
            <a:r>
              <a:rPr lang="en-IN" sz="2400" dirty="0" smtClean="0">
                <a:solidFill>
                  <a:srgbClr val="444949"/>
                </a:solidFill>
                <a:latin typeface="GillSans-Light"/>
              </a:rPr>
              <a:t>EC2 instances (can be managed by an ASG) – HTTP</a:t>
            </a:r>
          </a:p>
          <a:p>
            <a:pPr lvl="1">
              <a:buNone/>
            </a:pPr>
            <a:r>
              <a:rPr lang="en-IN" sz="2400" dirty="0" smtClean="0">
                <a:solidFill>
                  <a:srgbClr val="444949"/>
                </a:solidFill>
                <a:latin typeface="ArialMT"/>
              </a:rPr>
              <a:t>• </a:t>
            </a:r>
            <a:r>
              <a:rPr lang="en-IN" sz="2400" dirty="0" smtClean="0">
                <a:solidFill>
                  <a:srgbClr val="444949"/>
                </a:solidFill>
                <a:latin typeface="GillSans-Light"/>
              </a:rPr>
              <a:t>ECS tasks (managed by ECS itself) – HTTP</a:t>
            </a:r>
          </a:p>
          <a:p>
            <a:pPr lvl="1">
              <a:buNone/>
            </a:pPr>
            <a:r>
              <a:rPr lang="en-IN" sz="2400" dirty="0" smtClean="0">
                <a:solidFill>
                  <a:srgbClr val="444949"/>
                </a:solidFill>
                <a:latin typeface="ArialMT"/>
              </a:rPr>
              <a:t>• </a:t>
            </a:r>
            <a:r>
              <a:rPr lang="en-IN" sz="2400" dirty="0" smtClean="0">
                <a:solidFill>
                  <a:srgbClr val="444949"/>
                </a:solidFill>
                <a:latin typeface="GillSans-Light"/>
              </a:rPr>
              <a:t>Lambda functions – HTTP request is translated into a JSON event</a:t>
            </a:r>
          </a:p>
          <a:p>
            <a:pPr lvl="1">
              <a:buNone/>
            </a:pPr>
            <a:r>
              <a:rPr lang="en-IN" sz="2400" dirty="0" smtClean="0">
                <a:solidFill>
                  <a:srgbClr val="444949"/>
                </a:solidFill>
                <a:latin typeface="ArialMT"/>
              </a:rPr>
              <a:t>• </a:t>
            </a:r>
            <a:r>
              <a:rPr lang="en-IN" sz="2400" dirty="0" smtClean="0">
                <a:solidFill>
                  <a:srgbClr val="444949"/>
                </a:solidFill>
                <a:latin typeface="GillSans-Light"/>
              </a:rPr>
              <a:t>IP Addresses – must be private IPs (ex: instances in peered VPC, on-premise)</a:t>
            </a:r>
          </a:p>
          <a:p>
            <a:pPr lvl="1">
              <a:buNone/>
            </a:pPr>
            <a:r>
              <a:rPr lang="en-IN" sz="2400" dirty="0" smtClean="0">
                <a:solidFill>
                  <a:srgbClr val="444949"/>
                </a:solidFill>
                <a:latin typeface="ArialMT"/>
              </a:rPr>
              <a:t>• </a:t>
            </a:r>
            <a:r>
              <a:rPr lang="en-IN" sz="2400" dirty="0" smtClean="0">
                <a:solidFill>
                  <a:srgbClr val="444949"/>
                </a:solidFill>
                <a:latin typeface="GillSans-Light"/>
              </a:rPr>
              <a:t>ALB can route to multiple target groups</a:t>
            </a:r>
          </a:p>
          <a:p>
            <a:pPr lvl="1">
              <a:buNone/>
            </a:pPr>
            <a:r>
              <a:rPr lang="en-IN" sz="2400" dirty="0" smtClean="0">
                <a:solidFill>
                  <a:srgbClr val="444949"/>
                </a:solidFill>
                <a:latin typeface="ArialMT"/>
              </a:rPr>
              <a:t>• </a:t>
            </a:r>
            <a:r>
              <a:rPr lang="en-IN" sz="2400" dirty="0" smtClean="0">
                <a:solidFill>
                  <a:srgbClr val="444949"/>
                </a:solidFill>
                <a:latin typeface="GillSans-Light"/>
              </a:rPr>
              <a:t>Health checks are at the target group level</a:t>
            </a:r>
          </a:p>
          <a:p>
            <a:pPr>
              <a:buNone/>
            </a:pPr>
            <a:r>
              <a:rPr lang="en-IN" sz="3200" dirty="0" smtClean="0">
                <a:solidFill>
                  <a:srgbClr val="444949"/>
                </a:solidFill>
                <a:latin typeface="ArialMT"/>
              </a:rPr>
              <a:t>• </a:t>
            </a:r>
            <a:r>
              <a:rPr lang="en-IN" sz="3200" dirty="0" smtClean="0">
                <a:solidFill>
                  <a:srgbClr val="444949"/>
                </a:solidFill>
                <a:latin typeface="GillSans-Light"/>
              </a:rPr>
              <a:t>SSL certificates:</a:t>
            </a:r>
          </a:p>
          <a:p>
            <a:pPr lvl="1">
              <a:buNone/>
            </a:pPr>
            <a:r>
              <a:rPr lang="en-IN" sz="2400" dirty="0" smtClean="0">
                <a:solidFill>
                  <a:srgbClr val="444949"/>
                </a:solidFill>
                <a:latin typeface="ArialMT"/>
              </a:rPr>
              <a:t>• </a:t>
            </a:r>
            <a:r>
              <a:rPr lang="en-IN" sz="2400" dirty="0" smtClean="0">
                <a:solidFill>
                  <a:srgbClr val="444949"/>
                </a:solidFill>
                <a:latin typeface="GillSans-Light"/>
              </a:rPr>
              <a:t>Supports multiple listeners</a:t>
            </a:r>
          </a:p>
          <a:p>
            <a:pPr lvl="1">
              <a:buNone/>
            </a:pPr>
            <a:r>
              <a:rPr lang="en-IN" sz="2400" dirty="0" smtClean="0">
                <a:solidFill>
                  <a:srgbClr val="444949"/>
                </a:solidFill>
                <a:latin typeface="ArialMT"/>
              </a:rPr>
              <a:t>• </a:t>
            </a:r>
            <a:r>
              <a:rPr lang="en-IN" sz="2400" dirty="0" smtClean="0">
                <a:solidFill>
                  <a:srgbClr val="444949"/>
                </a:solidFill>
                <a:latin typeface="GillSans-Light"/>
              </a:rPr>
              <a:t>Supports SNI - Server Name Indication</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Application Load Balancer (v2)</a:t>
            </a:r>
            <a:endParaRPr lang="en-IN" sz="32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Network load balancers (Layer 4) allow to do:</a:t>
            </a:r>
          </a:p>
          <a:p>
            <a:pPr lvl="1">
              <a:buNone/>
            </a:pPr>
            <a:r>
              <a:rPr lang="en-IN" sz="2400" dirty="0" smtClean="0">
                <a:solidFill>
                  <a:srgbClr val="444949"/>
                </a:solidFill>
                <a:latin typeface="ArialMT"/>
              </a:rPr>
              <a:t>• </a:t>
            </a:r>
            <a:r>
              <a:rPr lang="en-IN" sz="2400" dirty="0" smtClean="0">
                <a:solidFill>
                  <a:srgbClr val="444949"/>
                </a:solidFill>
                <a:latin typeface="GillSans-Light"/>
              </a:rPr>
              <a:t>Forward TCP traffic to your instances (UDP support – Jun 2019)</a:t>
            </a:r>
          </a:p>
          <a:p>
            <a:pPr lvl="1">
              <a:buNone/>
            </a:pPr>
            <a:r>
              <a:rPr lang="en-IN" sz="2400" dirty="0" smtClean="0">
                <a:solidFill>
                  <a:srgbClr val="444949"/>
                </a:solidFill>
                <a:latin typeface="ArialMT"/>
              </a:rPr>
              <a:t>• </a:t>
            </a:r>
            <a:r>
              <a:rPr lang="en-IN" sz="2400" dirty="0" smtClean="0">
                <a:solidFill>
                  <a:srgbClr val="444949"/>
                </a:solidFill>
                <a:latin typeface="GillSans-Light"/>
              </a:rPr>
              <a:t>Handle millions of request per seconds</a:t>
            </a:r>
          </a:p>
          <a:p>
            <a:pPr lvl="1">
              <a:buNone/>
            </a:pPr>
            <a:r>
              <a:rPr lang="en-IN" sz="2400" dirty="0" smtClean="0">
                <a:solidFill>
                  <a:srgbClr val="444949"/>
                </a:solidFill>
                <a:latin typeface="ArialMT"/>
              </a:rPr>
              <a:t>• </a:t>
            </a:r>
            <a:r>
              <a:rPr lang="en-IN" sz="2400" dirty="0" smtClean="0">
                <a:solidFill>
                  <a:srgbClr val="444949"/>
                </a:solidFill>
                <a:latin typeface="GillSans-Light"/>
              </a:rPr>
              <a:t>NLB has one static IP per AZ, and supports assigning Elastic IP (helpful for </a:t>
            </a:r>
            <a:r>
              <a:rPr lang="en-IN" sz="2400" dirty="0" err="1" smtClean="0">
                <a:solidFill>
                  <a:srgbClr val="444949"/>
                </a:solidFill>
                <a:latin typeface="GillSans-Light"/>
              </a:rPr>
              <a:t>whitelisting</a:t>
            </a:r>
            <a:r>
              <a:rPr lang="en-IN" sz="2400" dirty="0" smtClean="0">
                <a:solidFill>
                  <a:srgbClr val="444949"/>
                </a:solidFill>
                <a:latin typeface="GillSans-Light"/>
              </a:rPr>
              <a:t> specific IP)</a:t>
            </a:r>
          </a:p>
          <a:p>
            <a:pPr lvl="1">
              <a:buNone/>
            </a:pPr>
            <a:r>
              <a:rPr lang="en-IN" sz="2400" dirty="0" smtClean="0">
                <a:solidFill>
                  <a:srgbClr val="444949"/>
                </a:solidFill>
                <a:latin typeface="ArialMT"/>
              </a:rPr>
              <a:t>• </a:t>
            </a:r>
            <a:r>
              <a:rPr lang="en-IN" sz="2400" dirty="0" smtClean="0">
                <a:solidFill>
                  <a:srgbClr val="444949"/>
                </a:solidFill>
                <a:latin typeface="GillSans-Light"/>
              </a:rPr>
              <a:t>Less latency ~100 ms (</a:t>
            </a:r>
            <a:r>
              <a:rPr lang="en-IN" sz="2400" dirty="0" err="1" smtClean="0">
                <a:solidFill>
                  <a:srgbClr val="444949"/>
                </a:solidFill>
                <a:latin typeface="GillSans-Light"/>
              </a:rPr>
              <a:t>vs</a:t>
            </a:r>
            <a:r>
              <a:rPr lang="en-IN" sz="2400" dirty="0" smtClean="0">
                <a:solidFill>
                  <a:srgbClr val="444949"/>
                </a:solidFill>
                <a:latin typeface="GillSans-Light"/>
              </a:rPr>
              <a:t> 400 ms for ALB)</a:t>
            </a:r>
          </a:p>
          <a:p>
            <a:pPr lvl="1">
              <a:buNone/>
            </a:pPr>
            <a:r>
              <a:rPr lang="en-IN" sz="2400" dirty="0" smtClean="0">
                <a:solidFill>
                  <a:srgbClr val="444949"/>
                </a:solidFill>
                <a:latin typeface="ArialMT"/>
              </a:rPr>
              <a:t>• </a:t>
            </a:r>
            <a:r>
              <a:rPr lang="en-IN" sz="2400" dirty="0" smtClean="0">
                <a:solidFill>
                  <a:srgbClr val="444949"/>
                </a:solidFill>
                <a:latin typeface="GillSans-Light"/>
              </a:rPr>
              <a:t>Support for TLS</a:t>
            </a:r>
          </a:p>
          <a:p>
            <a:pPr lvl="1">
              <a:buNone/>
            </a:pPr>
            <a:r>
              <a:rPr lang="en-IN" sz="2400" dirty="0" smtClean="0">
                <a:solidFill>
                  <a:srgbClr val="444949"/>
                </a:solidFill>
                <a:latin typeface="ArialMT"/>
              </a:rPr>
              <a:t>• </a:t>
            </a:r>
            <a:r>
              <a:rPr lang="en-IN" sz="2400" dirty="0" smtClean="0">
                <a:solidFill>
                  <a:srgbClr val="444949"/>
                </a:solidFill>
                <a:latin typeface="GillSans-Light"/>
              </a:rPr>
              <a:t>Support for </a:t>
            </a:r>
            <a:r>
              <a:rPr lang="en-IN" sz="2400" dirty="0" err="1" smtClean="0">
                <a:solidFill>
                  <a:srgbClr val="444949"/>
                </a:solidFill>
                <a:latin typeface="GillSans-Light"/>
              </a:rPr>
              <a:t>WebSockets</a:t>
            </a:r>
            <a:endParaRPr lang="en-IN" sz="2400" dirty="0" smtClean="0">
              <a:solidFill>
                <a:srgbClr val="444949"/>
              </a:solidFill>
              <a:latin typeface="GillSans-Light"/>
            </a:endParaRPr>
          </a:p>
          <a:p>
            <a:pPr>
              <a:buNone/>
            </a:pPr>
            <a:r>
              <a:rPr lang="en-IN" sz="3200" dirty="0" smtClean="0">
                <a:solidFill>
                  <a:srgbClr val="444949"/>
                </a:solidFill>
                <a:latin typeface="ArialMT"/>
              </a:rPr>
              <a:t>• </a:t>
            </a:r>
            <a:r>
              <a:rPr lang="en-IN" sz="3200" dirty="0" smtClean="0">
                <a:solidFill>
                  <a:srgbClr val="444949"/>
                </a:solidFill>
                <a:latin typeface="GillSans-Light"/>
              </a:rPr>
              <a:t>Network Load Balancers are mostly used:</a:t>
            </a:r>
          </a:p>
          <a:p>
            <a:pPr lvl="1">
              <a:buNone/>
            </a:pPr>
            <a:r>
              <a:rPr lang="en-IN" sz="2400" dirty="0" smtClean="0">
                <a:solidFill>
                  <a:srgbClr val="444949"/>
                </a:solidFill>
                <a:latin typeface="ArialMT"/>
              </a:rPr>
              <a:t>• </a:t>
            </a:r>
            <a:r>
              <a:rPr lang="en-IN" sz="2400" dirty="0" smtClean="0">
                <a:solidFill>
                  <a:srgbClr val="444949"/>
                </a:solidFill>
                <a:latin typeface="GillSans-Light"/>
              </a:rPr>
              <a:t>for extreme performance, TCP or UDP traffic</a:t>
            </a:r>
          </a:p>
          <a:p>
            <a:pPr lvl="1">
              <a:buNone/>
            </a:pPr>
            <a:r>
              <a:rPr lang="en-IN" sz="2400" dirty="0" smtClean="0">
                <a:solidFill>
                  <a:srgbClr val="444949"/>
                </a:solidFill>
                <a:latin typeface="ArialMT"/>
              </a:rPr>
              <a:t>• </a:t>
            </a:r>
            <a:r>
              <a:rPr lang="en-IN" sz="2400" dirty="0" smtClean="0">
                <a:solidFill>
                  <a:srgbClr val="444949"/>
                </a:solidFill>
                <a:latin typeface="GillSans-Light"/>
              </a:rPr>
              <a:t>with AWS Private Link to expose a service internally</a:t>
            </a:r>
            <a:endParaRPr lang="en-IN" dirty="0"/>
          </a:p>
        </p:txBody>
      </p:sp>
      <p:sp>
        <p:nvSpPr>
          <p:cNvPr id="3" name="Title 2"/>
          <p:cNvSpPr>
            <a:spLocks noGrp="1"/>
          </p:cNvSpPr>
          <p:nvPr>
            <p:ph type="title"/>
          </p:nvPr>
        </p:nvSpPr>
        <p:spPr/>
        <p:txBody>
          <a:bodyPr>
            <a:normAutofit/>
          </a:bodyPr>
          <a:lstStyle/>
          <a:p>
            <a:r>
              <a:rPr lang="en-IN" sz="2400" dirty="0" smtClean="0">
                <a:solidFill>
                  <a:srgbClr val="444949"/>
                </a:solidFill>
                <a:latin typeface="GillSans-Light"/>
              </a:rPr>
              <a:t>Network Load Balancer (v2)</a:t>
            </a:r>
            <a:endParaRPr lang="en-IN" sz="2800" dirty="0"/>
          </a:p>
        </p:txBody>
      </p:sp>
      <p:pic>
        <p:nvPicPr>
          <p:cNvPr id="17410" name="Picture 2"/>
          <p:cNvPicPr>
            <a:picLocks noChangeAspect="1" noChangeArrowheads="1"/>
          </p:cNvPicPr>
          <p:nvPr/>
        </p:nvPicPr>
        <p:blipFill>
          <a:blip r:embed="rId2" cstate="print"/>
          <a:srcRect/>
          <a:stretch>
            <a:fillRect/>
          </a:stretch>
        </p:blipFill>
        <p:spPr bwMode="auto">
          <a:xfrm>
            <a:off x="4953000" y="609600"/>
            <a:ext cx="828675" cy="833437"/>
          </a:xfrm>
          <a:prstGeom prst="rect">
            <a:avLst/>
          </a:prstGeom>
          <a:noFill/>
          <a:ln w="9525">
            <a:noFill/>
            <a:miter lim="800000"/>
            <a:headEnd/>
            <a:tailEnd/>
          </a:ln>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Target Groups:</a:t>
            </a:r>
          </a:p>
          <a:p>
            <a:pPr lvl="1">
              <a:buNone/>
            </a:pPr>
            <a:r>
              <a:rPr lang="en-IN" sz="2400" dirty="0" smtClean="0">
                <a:solidFill>
                  <a:srgbClr val="444949"/>
                </a:solidFill>
                <a:latin typeface="ArialMT"/>
              </a:rPr>
              <a:t>• </a:t>
            </a:r>
            <a:r>
              <a:rPr lang="en-IN" sz="2400" dirty="0" smtClean="0">
                <a:solidFill>
                  <a:srgbClr val="444949"/>
                </a:solidFill>
                <a:latin typeface="GillSans-Light"/>
              </a:rPr>
              <a:t>EC2 instances (can be managed by an ASG) –TCP</a:t>
            </a:r>
          </a:p>
          <a:p>
            <a:pPr lvl="1">
              <a:buNone/>
            </a:pPr>
            <a:r>
              <a:rPr lang="en-IN" sz="2400" dirty="0" smtClean="0">
                <a:solidFill>
                  <a:srgbClr val="444949"/>
                </a:solidFill>
                <a:latin typeface="ArialMT"/>
              </a:rPr>
              <a:t>• </a:t>
            </a:r>
            <a:r>
              <a:rPr lang="en-IN" sz="2400" dirty="0" smtClean="0">
                <a:solidFill>
                  <a:srgbClr val="444949"/>
                </a:solidFill>
                <a:latin typeface="GillSans-Light"/>
              </a:rPr>
              <a:t>ECS tasks (managed by ECS itself) –TCP</a:t>
            </a:r>
          </a:p>
          <a:p>
            <a:pPr lvl="1">
              <a:buNone/>
            </a:pPr>
            <a:r>
              <a:rPr lang="en-IN" sz="2400" dirty="0" smtClean="0">
                <a:solidFill>
                  <a:srgbClr val="444949"/>
                </a:solidFill>
                <a:latin typeface="ArialMT"/>
              </a:rPr>
              <a:t>• </a:t>
            </a:r>
            <a:r>
              <a:rPr lang="en-IN" sz="2400" dirty="0" smtClean="0">
                <a:solidFill>
                  <a:srgbClr val="444949"/>
                </a:solidFill>
                <a:latin typeface="GillSans-Light"/>
              </a:rPr>
              <a:t>IP addresses – Private IP only, even outside your VPC</a:t>
            </a:r>
          </a:p>
          <a:p>
            <a:pPr>
              <a:buNone/>
            </a:pPr>
            <a:r>
              <a:rPr lang="en-IN" sz="3200" dirty="0" smtClean="0">
                <a:solidFill>
                  <a:srgbClr val="444949"/>
                </a:solidFill>
                <a:latin typeface="ArialMT"/>
              </a:rPr>
              <a:t>• </a:t>
            </a:r>
            <a:r>
              <a:rPr lang="en-IN" sz="3200" dirty="0" smtClean="0">
                <a:solidFill>
                  <a:srgbClr val="444949"/>
                </a:solidFill>
                <a:latin typeface="GillSans-Light"/>
              </a:rPr>
              <a:t>Proxy Protocol:</a:t>
            </a:r>
          </a:p>
          <a:p>
            <a:pPr lvl="1">
              <a:buNone/>
            </a:pPr>
            <a:r>
              <a:rPr lang="en-IN" sz="2400" dirty="0" smtClean="0">
                <a:solidFill>
                  <a:srgbClr val="444949"/>
                </a:solidFill>
                <a:latin typeface="ArialMT"/>
              </a:rPr>
              <a:t>• </a:t>
            </a:r>
            <a:r>
              <a:rPr lang="en-IN" sz="2400" dirty="0" smtClean="0">
                <a:solidFill>
                  <a:srgbClr val="444949"/>
                </a:solidFill>
                <a:latin typeface="GillSans-Light"/>
              </a:rPr>
              <a:t>Send additional connection information such as the source and destination</a:t>
            </a:r>
          </a:p>
          <a:p>
            <a:pPr lvl="1">
              <a:buNone/>
            </a:pPr>
            <a:r>
              <a:rPr lang="en-IN" sz="2400" dirty="0" smtClean="0">
                <a:solidFill>
                  <a:srgbClr val="444949"/>
                </a:solidFill>
                <a:latin typeface="ArialMT"/>
              </a:rPr>
              <a:t>• </a:t>
            </a:r>
            <a:r>
              <a:rPr lang="en-IN" sz="2400" dirty="0" smtClean="0">
                <a:solidFill>
                  <a:srgbClr val="444949"/>
                </a:solidFill>
                <a:latin typeface="GillSans-Light"/>
              </a:rPr>
              <a:t>The load balancer </a:t>
            </a:r>
            <a:r>
              <a:rPr lang="en-IN" sz="2400" dirty="0" err="1" smtClean="0">
                <a:solidFill>
                  <a:srgbClr val="444949"/>
                </a:solidFill>
                <a:latin typeface="GillSans-Light"/>
              </a:rPr>
              <a:t>prepends</a:t>
            </a:r>
            <a:r>
              <a:rPr lang="en-IN" sz="2400" dirty="0" smtClean="0">
                <a:solidFill>
                  <a:srgbClr val="444949"/>
                </a:solidFill>
                <a:latin typeface="GillSans-Light"/>
              </a:rPr>
              <a:t> a proxy protocol header to the TCP data</a:t>
            </a:r>
          </a:p>
          <a:p>
            <a:pPr lvl="1">
              <a:buNone/>
            </a:pPr>
            <a:r>
              <a:rPr lang="en-IN" sz="2400" dirty="0" smtClean="0">
                <a:solidFill>
                  <a:srgbClr val="444949"/>
                </a:solidFill>
                <a:latin typeface="ArialMT"/>
              </a:rPr>
              <a:t>• </a:t>
            </a:r>
            <a:r>
              <a:rPr lang="en-IN" sz="2400" dirty="0" smtClean="0">
                <a:solidFill>
                  <a:srgbClr val="444949"/>
                </a:solidFill>
                <a:latin typeface="GillSans-Light"/>
              </a:rPr>
              <a:t>Helpful when you have the “IP addresses” target group type</a:t>
            </a:r>
          </a:p>
          <a:p>
            <a:pPr lvl="2">
              <a:buNone/>
            </a:pPr>
            <a:r>
              <a:rPr lang="en-IN" sz="1800" dirty="0" smtClean="0">
                <a:solidFill>
                  <a:srgbClr val="444949"/>
                </a:solidFill>
                <a:latin typeface="ArialMT"/>
              </a:rPr>
              <a:t>• </a:t>
            </a:r>
            <a:r>
              <a:rPr lang="en-IN" sz="1800" dirty="0" smtClean="0">
                <a:solidFill>
                  <a:srgbClr val="444949"/>
                </a:solidFill>
                <a:latin typeface="GillSans-Light"/>
              </a:rPr>
              <a:t>You can retrieve the source IP address of the originating </a:t>
            </a:r>
            <a:r>
              <a:rPr lang="en-IN" sz="1800" dirty="0" err="1" smtClean="0">
                <a:solidFill>
                  <a:srgbClr val="444949"/>
                </a:solidFill>
                <a:latin typeface="GillSans-Light"/>
              </a:rPr>
              <a:t>cAZSX</a:t>
            </a:r>
            <a:endParaRPr lang="en-IN" dirty="0"/>
          </a:p>
        </p:txBody>
      </p:sp>
      <p:sp>
        <p:nvSpPr>
          <p:cNvPr id="3" name="Title 2"/>
          <p:cNvSpPr>
            <a:spLocks noGrp="1"/>
          </p:cNvSpPr>
          <p:nvPr>
            <p:ph type="title"/>
          </p:nvPr>
        </p:nvSpPr>
        <p:spPr/>
        <p:txBody>
          <a:bodyPr>
            <a:normAutofit/>
          </a:bodyPr>
          <a:lstStyle/>
          <a:p>
            <a:r>
              <a:rPr lang="en-IN" sz="2400" dirty="0" smtClean="0">
                <a:solidFill>
                  <a:srgbClr val="444949"/>
                </a:solidFill>
                <a:latin typeface="GillSans-Light"/>
              </a:rPr>
              <a:t>Network Load Balancer (v2)</a:t>
            </a:r>
            <a:endParaRPr lang="en-IN" sz="2800" dirty="0"/>
          </a:p>
        </p:txBody>
      </p:sp>
      <p:pic>
        <p:nvPicPr>
          <p:cNvPr id="18434" name="Picture 2"/>
          <p:cNvPicPr>
            <a:picLocks noChangeAspect="1" noChangeArrowheads="1"/>
          </p:cNvPicPr>
          <p:nvPr/>
        </p:nvPicPr>
        <p:blipFill>
          <a:blip r:embed="rId2" cstate="print"/>
          <a:srcRect/>
          <a:stretch>
            <a:fillRect/>
          </a:stretch>
        </p:blipFill>
        <p:spPr bwMode="auto">
          <a:xfrm>
            <a:off x="4953000" y="381000"/>
            <a:ext cx="904875" cy="838200"/>
          </a:xfrm>
          <a:prstGeom prst="rect">
            <a:avLst/>
          </a:prstGeom>
          <a:noFill/>
          <a:ln w="9525">
            <a:noFill/>
            <a:miter lim="800000"/>
            <a:headEnd/>
            <a:tailEnd/>
          </a:ln>
          <a:effec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371600"/>
            <a:ext cx="32004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With Cross Zone Load Balancing: each load balancer instance distributes evenly across all registered instances in all AZ</a:t>
            </a:r>
          </a:p>
          <a:p>
            <a:pPr>
              <a:buNone/>
            </a:pPr>
            <a:r>
              <a:rPr lang="en-IN" sz="2800" dirty="0" smtClean="0">
                <a:solidFill>
                  <a:srgbClr val="444949"/>
                </a:solidFill>
                <a:latin typeface="ArialMT"/>
              </a:rPr>
              <a:t>• </a:t>
            </a:r>
            <a:r>
              <a:rPr lang="en-IN" sz="2800" dirty="0" smtClean="0">
                <a:solidFill>
                  <a:srgbClr val="444949"/>
                </a:solidFill>
                <a:latin typeface="GillSans-Light"/>
              </a:rPr>
              <a:t>Otherwise, each load balancer node distributes requests evenly across the registered instances in its Availability Zone only</a:t>
            </a:r>
            <a:endParaRPr lang="en-IN" dirty="0"/>
          </a:p>
        </p:txBody>
      </p:sp>
      <p:sp>
        <p:nvSpPr>
          <p:cNvPr id="3" name="Title 2"/>
          <p:cNvSpPr>
            <a:spLocks noGrp="1"/>
          </p:cNvSpPr>
          <p:nvPr>
            <p:ph type="title"/>
          </p:nvPr>
        </p:nvSpPr>
        <p:spPr/>
        <p:txBody>
          <a:bodyPr/>
          <a:lstStyle/>
          <a:p>
            <a:r>
              <a:rPr lang="en-IN" sz="3200" dirty="0" smtClean="0"/>
              <a:t>Cross-Zone Load Balancing</a:t>
            </a:r>
            <a:endParaRPr lang="en-IN" dirty="0"/>
          </a:p>
        </p:txBody>
      </p:sp>
      <p:pic>
        <p:nvPicPr>
          <p:cNvPr id="19458" name="Picture 2"/>
          <p:cNvPicPr>
            <a:picLocks noChangeAspect="1" noChangeArrowheads="1"/>
          </p:cNvPicPr>
          <p:nvPr/>
        </p:nvPicPr>
        <p:blipFill>
          <a:blip r:embed="rId2"/>
          <a:srcRect/>
          <a:stretch>
            <a:fillRect/>
          </a:stretch>
        </p:blipFill>
        <p:spPr bwMode="auto">
          <a:xfrm>
            <a:off x="4029075" y="1295400"/>
            <a:ext cx="5114925" cy="4648200"/>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3200" dirty="0" smtClean="0">
                <a:solidFill>
                  <a:srgbClr val="444949"/>
                </a:solidFill>
                <a:latin typeface="ArialMT"/>
              </a:rPr>
              <a:t>• </a:t>
            </a:r>
            <a:r>
              <a:rPr lang="en-IN" sz="3200" dirty="0" smtClean="0">
                <a:solidFill>
                  <a:srgbClr val="444949"/>
                </a:solidFill>
                <a:latin typeface="GillSans-Light"/>
              </a:rPr>
              <a:t>Classic Load Balancer</a:t>
            </a:r>
          </a:p>
          <a:p>
            <a:pPr lvl="1">
              <a:buNone/>
            </a:pPr>
            <a:r>
              <a:rPr lang="en-IN" sz="2400" dirty="0" smtClean="0">
                <a:solidFill>
                  <a:srgbClr val="444949"/>
                </a:solidFill>
                <a:latin typeface="ArialMT"/>
              </a:rPr>
              <a:t>• </a:t>
            </a:r>
            <a:r>
              <a:rPr lang="en-IN" sz="2400" dirty="0" smtClean="0">
                <a:solidFill>
                  <a:srgbClr val="444949"/>
                </a:solidFill>
                <a:latin typeface="GillSans-Light"/>
              </a:rPr>
              <a:t>Disabled by default</a:t>
            </a:r>
          </a:p>
          <a:p>
            <a:pPr lvl="1">
              <a:buNone/>
            </a:pPr>
            <a:r>
              <a:rPr lang="en-IN" sz="2400" dirty="0" smtClean="0">
                <a:solidFill>
                  <a:srgbClr val="444949"/>
                </a:solidFill>
                <a:latin typeface="ArialMT"/>
              </a:rPr>
              <a:t>• </a:t>
            </a:r>
            <a:r>
              <a:rPr lang="en-IN" sz="2400" dirty="0" smtClean="0">
                <a:solidFill>
                  <a:srgbClr val="444949"/>
                </a:solidFill>
                <a:latin typeface="GillSans-Light"/>
              </a:rPr>
              <a:t>No charges for inter AZ data if enabled</a:t>
            </a:r>
          </a:p>
          <a:p>
            <a:pPr>
              <a:buNone/>
            </a:pPr>
            <a:r>
              <a:rPr lang="en-IN" sz="3200" dirty="0" smtClean="0">
                <a:solidFill>
                  <a:srgbClr val="444949"/>
                </a:solidFill>
                <a:latin typeface="ArialMT"/>
              </a:rPr>
              <a:t>• </a:t>
            </a:r>
            <a:r>
              <a:rPr lang="en-IN" sz="3200" dirty="0" smtClean="0">
                <a:solidFill>
                  <a:srgbClr val="444949"/>
                </a:solidFill>
                <a:latin typeface="GillSans-Light"/>
              </a:rPr>
              <a:t>Application Load Balancer</a:t>
            </a:r>
          </a:p>
          <a:p>
            <a:pPr lvl="1">
              <a:buNone/>
            </a:pPr>
            <a:r>
              <a:rPr lang="en-IN" sz="2400" dirty="0" smtClean="0">
                <a:solidFill>
                  <a:srgbClr val="444949"/>
                </a:solidFill>
                <a:latin typeface="ArialMT"/>
              </a:rPr>
              <a:t>• </a:t>
            </a:r>
            <a:r>
              <a:rPr lang="en-IN" sz="2400" dirty="0" smtClean="0">
                <a:solidFill>
                  <a:srgbClr val="444949"/>
                </a:solidFill>
                <a:latin typeface="GillSans-Light"/>
              </a:rPr>
              <a:t>Always on (can’t be disabled)</a:t>
            </a:r>
          </a:p>
          <a:p>
            <a:pPr lvl="1">
              <a:buNone/>
            </a:pPr>
            <a:r>
              <a:rPr lang="en-IN" sz="2400" dirty="0" smtClean="0">
                <a:solidFill>
                  <a:srgbClr val="444949"/>
                </a:solidFill>
                <a:latin typeface="ArialMT"/>
              </a:rPr>
              <a:t>• </a:t>
            </a:r>
            <a:r>
              <a:rPr lang="en-IN" sz="2400" dirty="0" smtClean="0">
                <a:solidFill>
                  <a:srgbClr val="444949"/>
                </a:solidFill>
                <a:latin typeface="GillSans-Light"/>
              </a:rPr>
              <a:t>No charges for inter AZ data</a:t>
            </a:r>
          </a:p>
          <a:p>
            <a:pPr>
              <a:buNone/>
            </a:pPr>
            <a:r>
              <a:rPr lang="en-IN" sz="3200" dirty="0" smtClean="0">
                <a:solidFill>
                  <a:srgbClr val="444949"/>
                </a:solidFill>
                <a:latin typeface="ArialMT"/>
              </a:rPr>
              <a:t>• </a:t>
            </a:r>
            <a:r>
              <a:rPr lang="en-IN" sz="3200" dirty="0" smtClean="0">
                <a:solidFill>
                  <a:srgbClr val="444949"/>
                </a:solidFill>
                <a:latin typeface="GillSans-Light"/>
              </a:rPr>
              <a:t>Network Load Balancer</a:t>
            </a:r>
          </a:p>
          <a:p>
            <a:pPr lvl="1">
              <a:buNone/>
            </a:pPr>
            <a:r>
              <a:rPr lang="en-IN" sz="2400" dirty="0" smtClean="0">
                <a:solidFill>
                  <a:srgbClr val="444949"/>
                </a:solidFill>
                <a:latin typeface="ArialMT"/>
              </a:rPr>
              <a:t>• </a:t>
            </a:r>
            <a:r>
              <a:rPr lang="en-IN" sz="2400" dirty="0" smtClean="0">
                <a:solidFill>
                  <a:srgbClr val="444949"/>
                </a:solidFill>
                <a:latin typeface="GillSans-Light"/>
              </a:rPr>
              <a:t>Disabled by default</a:t>
            </a:r>
          </a:p>
          <a:p>
            <a:pPr lvl="1">
              <a:buNone/>
            </a:pPr>
            <a:r>
              <a:rPr lang="en-IN" sz="2400" dirty="0" smtClean="0">
                <a:solidFill>
                  <a:srgbClr val="444949"/>
                </a:solidFill>
                <a:latin typeface="ArialMT"/>
              </a:rPr>
              <a:t>• </a:t>
            </a:r>
            <a:r>
              <a:rPr lang="en-IN" sz="2400" dirty="0" smtClean="0">
                <a:solidFill>
                  <a:srgbClr val="444949"/>
                </a:solidFill>
                <a:latin typeface="GillSans-Light"/>
              </a:rPr>
              <a:t>You pay charges ($) for inter AZ data if enabled</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Cross-Zone Load Balancing</a:t>
            </a:r>
            <a:endParaRPr lang="en-IN" sz="32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8006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It is possible to implement stickiness so that</a:t>
            </a:r>
          </a:p>
          <a:p>
            <a:pPr>
              <a:buNone/>
            </a:pPr>
            <a:r>
              <a:rPr lang="en-IN" sz="2800" dirty="0" smtClean="0">
                <a:solidFill>
                  <a:srgbClr val="444949"/>
                </a:solidFill>
                <a:latin typeface="GillSans-Light"/>
              </a:rPr>
              <a:t>the same client is always redirected to the</a:t>
            </a:r>
          </a:p>
          <a:p>
            <a:pPr>
              <a:buNone/>
            </a:pPr>
            <a:r>
              <a:rPr lang="en-IN" sz="2800" dirty="0" smtClean="0">
                <a:solidFill>
                  <a:srgbClr val="444949"/>
                </a:solidFill>
                <a:latin typeface="GillSans-Light"/>
              </a:rPr>
              <a:t>same instance behind a load balancer</a:t>
            </a:r>
          </a:p>
          <a:p>
            <a:pPr>
              <a:buNone/>
            </a:pPr>
            <a:r>
              <a:rPr lang="en-IN" sz="2800" dirty="0" smtClean="0">
                <a:solidFill>
                  <a:srgbClr val="444949"/>
                </a:solidFill>
                <a:latin typeface="ArialMT"/>
              </a:rPr>
              <a:t>• </a:t>
            </a:r>
            <a:r>
              <a:rPr lang="en-IN" sz="2800" dirty="0" smtClean="0">
                <a:solidFill>
                  <a:srgbClr val="444949"/>
                </a:solidFill>
                <a:latin typeface="GillSans-Light"/>
              </a:rPr>
              <a:t>This works for Classic Load Balancers &amp;</a:t>
            </a:r>
          </a:p>
          <a:p>
            <a:pPr>
              <a:buNone/>
            </a:pPr>
            <a:r>
              <a:rPr lang="en-IN" sz="2800" dirty="0" smtClean="0">
                <a:solidFill>
                  <a:srgbClr val="444949"/>
                </a:solidFill>
                <a:latin typeface="GillSans-Light"/>
              </a:rPr>
              <a:t>Application Load Balancers</a:t>
            </a:r>
          </a:p>
          <a:p>
            <a:pPr>
              <a:buNone/>
            </a:pPr>
            <a:r>
              <a:rPr lang="en-IN" sz="2800" dirty="0" smtClean="0">
                <a:solidFill>
                  <a:srgbClr val="444949"/>
                </a:solidFill>
                <a:latin typeface="ArialMT"/>
              </a:rPr>
              <a:t>• </a:t>
            </a:r>
            <a:r>
              <a:rPr lang="en-IN" sz="2800" dirty="0" smtClean="0">
                <a:solidFill>
                  <a:srgbClr val="444949"/>
                </a:solidFill>
                <a:latin typeface="GillSans-Light"/>
              </a:rPr>
              <a:t>The “cookie” used for stickiness has an</a:t>
            </a:r>
          </a:p>
          <a:p>
            <a:pPr>
              <a:buNone/>
            </a:pPr>
            <a:r>
              <a:rPr lang="en-IN" sz="2800" dirty="0" smtClean="0">
                <a:solidFill>
                  <a:srgbClr val="444949"/>
                </a:solidFill>
                <a:latin typeface="GillSans-Light"/>
              </a:rPr>
              <a:t>expiration date you control</a:t>
            </a:r>
          </a:p>
          <a:p>
            <a:pPr>
              <a:buNone/>
            </a:pPr>
            <a:r>
              <a:rPr lang="en-IN" sz="2800" dirty="0" smtClean="0">
                <a:solidFill>
                  <a:srgbClr val="444949"/>
                </a:solidFill>
                <a:latin typeface="ArialMT"/>
              </a:rPr>
              <a:t>• </a:t>
            </a:r>
            <a:r>
              <a:rPr lang="en-IN" sz="2800" dirty="0" smtClean="0">
                <a:solidFill>
                  <a:srgbClr val="444949"/>
                </a:solidFill>
                <a:latin typeface="GillSans-Light"/>
              </a:rPr>
              <a:t>Use case: make sure the user doesn’t lose his</a:t>
            </a:r>
          </a:p>
          <a:p>
            <a:pPr>
              <a:buNone/>
            </a:pPr>
            <a:r>
              <a:rPr lang="en-IN" sz="2800" dirty="0" smtClean="0">
                <a:solidFill>
                  <a:srgbClr val="444949"/>
                </a:solidFill>
                <a:latin typeface="GillSans-Light"/>
              </a:rPr>
              <a:t>session data</a:t>
            </a:r>
          </a:p>
          <a:p>
            <a:pPr>
              <a:buNone/>
            </a:pPr>
            <a:r>
              <a:rPr lang="en-IN" sz="2800" dirty="0" smtClean="0">
                <a:solidFill>
                  <a:srgbClr val="444949"/>
                </a:solidFill>
                <a:latin typeface="ArialMT"/>
              </a:rPr>
              <a:t>• </a:t>
            </a:r>
            <a:r>
              <a:rPr lang="en-IN" sz="2800" dirty="0" smtClean="0">
                <a:solidFill>
                  <a:srgbClr val="444949"/>
                </a:solidFill>
                <a:latin typeface="GillSans-Light"/>
              </a:rPr>
              <a:t>Enabling stickiness may bring imbalance to the</a:t>
            </a:r>
          </a:p>
          <a:p>
            <a:pPr>
              <a:buNone/>
            </a:pPr>
            <a:r>
              <a:rPr lang="en-IN" sz="2800" dirty="0" smtClean="0">
                <a:solidFill>
                  <a:srgbClr val="444949"/>
                </a:solidFill>
                <a:latin typeface="GillSans-Light"/>
              </a:rPr>
              <a:t>load over the backend EC2 instances</a:t>
            </a:r>
          </a:p>
          <a:p>
            <a:pPr>
              <a:buNone/>
            </a:pPr>
            <a:r>
              <a:rPr lang="en-IN" sz="2800" dirty="0" smtClean="0">
                <a:solidFill>
                  <a:srgbClr val="444949"/>
                </a:solidFill>
                <a:latin typeface="ArialMT"/>
              </a:rPr>
              <a:t>• </a:t>
            </a:r>
            <a:r>
              <a:rPr lang="en-IN" sz="2800" dirty="0" smtClean="0">
                <a:solidFill>
                  <a:srgbClr val="444949"/>
                </a:solidFill>
                <a:latin typeface="GillSans-Light"/>
              </a:rPr>
              <a:t>Alternative is to cache session data in</a:t>
            </a:r>
          </a:p>
          <a:p>
            <a:pPr>
              <a:buNone/>
            </a:pPr>
            <a:r>
              <a:rPr lang="en-IN" sz="2800" dirty="0" err="1" smtClean="0">
                <a:solidFill>
                  <a:srgbClr val="444949"/>
                </a:solidFill>
                <a:latin typeface="GillSans-Light"/>
              </a:rPr>
              <a:t>ElastiCache</a:t>
            </a:r>
            <a:r>
              <a:rPr lang="en-IN" sz="2800" dirty="0" smtClean="0">
                <a:solidFill>
                  <a:srgbClr val="444949"/>
                </a:solidFill>
                <a:latin typeface="GillSans-Light"/>
              </a:rPr>
              <a:t>, </a:t>
            </a:r>
            <a:r>
              <a:rPr lang="en-IN" sz="2800" dirty="0" err="1" smtClean="0">
                <a:solidFill>
                  <a:srgbClr val="444949"/>
                </a:solidFill>
                <a:latin typeface="GillSans-Light"/>
              </a:rPr>
              <a:t>DynamoDB</a:t>
            </a:r>
            <a:r>
              <a:rPr lang="en-IN" sz="2800" dirty="0" smtClean="0">
                <a:solidFill>
                  <a:srgbClr val="444949"/>
                </a:solidFill>
                <a:latin typeface="GillSans-Light"/>
              </a:rPr>
              <a:t> for example</a:t>
            </a:r>
            <a:endParaRPr lang="en-IN" dirty="0"/>
          </a:p>
        </p:txBody>
      </p:sp>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Load Balancer </a:t>
            </a:r>
            <a:br>
              <a:rPr lang="en-IN" sz="3600" dirty="0" smtClean="0">
                <a:solidFill>
                  <a:srgbClr val="444949"/>
                </a:solidFill>
                <a:latin typeface="GillSans-Light"/>
              </a:rPr>
            </a:br>
            <a:r>
              <a:rPr lang="en-IN" sz="3600" dirty="0" smtClean="0">
                <a:solidFill>
                  <a:srgbClr val="444949"/>
                </a:solidFill>
                <a:latin typeface="GillSans-Light"/>
              </a:rPr>
              <a:t>Stickiness</a:t>
            </a:r>
            <a:endParaRPr lang="en-IN" sz="4000" dirty="0"/>
          </a:p>
        </p:txBody>
      </p:sp>
      <p:pic>
        <p:nvPicPr>
          <p:cNvPr id="20483" name="Picture 3"/>
          <p:cNvPicPr>
            <a:picLocks noChangeAspect="1" noChangeArrowheads="1"/>
          </p:cNvPicPr>
          <p:nvPr/>
        </p:nvPicPr>
        <p:blipFill>
          <a:blip r:embed="rId2"/>
          <a:srcRect/>
          <a:stretch>
            <a:fillRect/>
          </a:stretch>
        </p:blipFill>
        <p:spPr bwMode="auto">
          <a:xfrm>
            <a:off x="5181600" y="1066800"/>
            <a:ext cx="3962400" cy="4152900"/>
          </a:xfrm>
          <a:prstGeom prst="rect">
            <a:avLst/>
          </a:prstGeom>
          <a:noFill/>
          <a:ln w="9525">
            <a:no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0"/>
            <a:ext cx="8229600" cy="2959291"/>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Helps expose Lambda, HTTP &amp; AWS Services as an API</a:t>
            </a:r>
          </a:p>
          <a:p>
            <a:pPr>
              <a:buNone/>
            </a:pPr>
            <a:r>
              <a:rPr lang="en-IN" sz="2400" dirty="0" smtClean="0">
                <a:solidFill>
                  <a:srgbClr val="444949"/>
                </a:solidFill>
                <a:latin typeface="ArialMT"/>
              </a:rPr>
              <a:t>• </a:t>
            </a:r>
            <a:r>
              <a:rPr lang="en-IN" sz="2400" dirty="0" smtClean="0">
                <a:solidFill>
                  <a:srgbClr val="444949"/>
                </a:solidFill>
                <a:latin typeface="GillSans-Light"/>
              </a:rPr>
              <a:t>API versioning, authorization, traffic management (API keys, throttles), huge scale, </a:t>
            </a:r>
            <a:r>
              <a:rPr lang="en-IN" sz="2400" dirty="0" err="1" smtClean="0">
                <a:solidFill>
                  <a:srgbClr val="444949"/>
                </a:solidFill>
                <a:latin typeface="GillSans-Light"/>
              </a:rPr>
              <a:t>serverless</a:t>
            </a:r>
            <a:r>
              <a:rPr lang="en-IN" sz="2400" dirty="0" smtClean="0">
                <a:solidFill>
                  <a:srgbClr val="444949"/>
                </a:solidFill>
                <a:latin typeface="GillSans-Light"/>
              </a:rPr>
              <a:t>, </a:t>
            </a:r>
            <a:r>
              <a:rPr lang="en-IN" sz="2400" dirty="0" err="1" smtClean="0">
                <a:solidFill>
                  <a:srgbClr val="444949"/>
                </a:solidFill>
                <a:latin typeface="GillSans-Light"/>
              </a:rPr>
              <a:t>req</a:t>
            </a:r>
            <a:r>
              <a:rPr lang="en-IN" sz="2400" dirty="0" smtClean="0">
                <a:solidFill>
                  <a:srgbClr val="444949"/>
                </a:solidFill>
                <a:latin typeface="GillSans-Light"/>
              </a:rPr>
              <a:t>/</a:t>
            </a:r>
            <a:r>
              <a:rPr lang="en-IN" sz="2400" dirty="0" err="1" smtClean="0">
                <a:solidFill>
                  <a:srgbClr val="444949"/>
                </a:solidFill>
                <a:latin typeface="GillSans-Light"/>
              </a:rPr>
              <a:t>resp</a:t>
            </a:r>
            <a:r>
              <a:rPr lang="en-IN" sz="2400" dirty="0" smtClean="0">
                <a:solidFill>
                  <a:srgbClr val="444949"/>
                </a:solidFill>
                <a:latin typeface="GillSans-Light"/>
              </a:rPr>
              <a:t> transformations, </a:t>
            </a:r>
            <a:r>
              <a:rPr lang="en-IN" sz="2400" dirty="0" err="1" smtClean="0">
                <a:solidFill>
                  <a:srgbClr val="444949"/>
                </a:solidFill>
                <a:latin typeface="GillSans-Light"/>
              </a:rPr>
              <a:t>OpenAPI</a:t>
            </a:r>
            <a:r>
              <a:rPr lang="en-IN" sz="2400" dirty="0" smtClean="0">
                <a:solidFill>
                  <a:srgbClr val="444949"/>
                </a:solidFill>
                <a:latin typeface="GillSans-Light"/>
              </a:rPr>
              <a:t> spec, CORS</a:t>
            </a:r>
          </a:p>
          <a:p>
            <a:pPr>
              <a:buNone/>
            </a:pPr>
            <a:r>
              <a:rPr lang="en-IN" sz="2400" dirty="0" smtClean="0">
                <a:solidFill>
                  <a:srgbClr val="444949"/>
                </a:solidFill>
                <a:latin typeface="ArialMT"/>
              </a:rPr>
              <a:t>• </a:t>
            </a:r>
            <a:r>
              <a:rPr lang="en-IN" sz="2400" dirty="0" smtClean="0">
                <a:solidFill>
                  <a:srgbClr val="444949"/>
                </a:solidFill>
                <a:latin typeface="GillSans-Light"/>
              </a:rPr>
              <a:t>Limits to know:</a:t>
            </a:r>
          </a:p>
          <a:p>
            <a:pPr lvl="1">
              <a:buNone/>
            </a:pPr>
            <a:r>
              <a:rPr lang="en-IN" sz="1600" dirty="0" smtClean="0">
                <a:solidFill>
                  <a:srgbClr val="444949"/>
                </a:solidFill>
                <a:latin typeface="ArialMT"/>
              </a:rPr>
              <a:t>• </a:t>
            </a:r>
            <a:r>
              <a:rPr lang="en-IN" sz="1600" dirty="0" smtClean="0">
                <a:solidFill>
                  <a:srgbClr val="444949"/>
                </a:solidFill>
                <a:latin typeface="GillSans-Light"/>
              </a:rPr>
              <a:t>29 seconds timeout</a:t>
            </a:r>
          </a:p>
          <a:p>
            <a:pPr lvl="1">
              <a:buNone/>
            </a:pPr>
            <a:r>
              <a:rPr lang="en-IN" sz="1600" dirty="0" smtClean="0">
                <a:solidFill>
                  <a:srgbClr val="444949"/>
                </a:solidFill>
                <a:latin typeface="ArialMT"/>
              </a:rPr>
              <a:t>• </a:t>
            </a:r>
            <a:r>
              <a:rPr lang="en-IN" sz="1600" dirty="0" smtClean="0">
                <a:solidFill>
                  <a:srgbClr val="444949"/>
                </a:solidFill>
                <a:latin typeface="GillSans-Light"/>
              </a:rPr>
              <a:t>10 MB max payload size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API Gateway – </a:t>
            </a:r>
            <a:br>
              <a:rPr lang="en-IN" sz="4000" dirty="0" smtClean="0">
                <a:solidFill>
                  <a:srgbClr val="444949"/>
                </a:solidFill>
                <a:latin typeface="GillSans-Light"/>
              </a:rPr>
            </a:br>
            <a:r>
              <a:rPr lang="en-IN" sz="4000" dirty="0" smtClean="0">
                <a:solidFill>
                  <a:srgbClr val="444949"/>
                </a:solidFill>
                <a:latin typeface="GillSans-Light"/>
              </a:rPr>
              <a:t>Overview</a:t>
            </a:r>
            <a:endParaRPr lang="en-IN" dirty="0"/>
          </a:p>
        </p:txBody>
      </p:sp>
      <p:pic>
        <p:nvPicPr>
          <p:cNvPr id="21508" name="Picture 4"/>
          <p:cNvPicPr>
            <a:picLocks noChangeAspect="1" noChangeArrowheads="1"/>
          </p:cNvPicPr>
          <p:nvPr/>
        </p:nvPicPr>
        <p:blipFill>
          <a:blip r:embed="rId2"/>
          <a:srcRect/>
          <a:stretch>
            <a:fillRect/>
          </a:stretch>
        </p:blipFill>
        <p:spPr bwMode="auto">
          <a:xfrm>
            <a:off x="1066800" y="1295400"/>
            <a:ext cx="7658100" cy="1200150"/>
          </a:xfrm>
          <a:prstGeom prst="rect">
            <a:avLst/>
          </a:prstGeom>
          <a:noFill/>
          <a:ln w="9525">
            <a:noFill/>
            <a:miter lim="800000"/>
            <a:headEnd/>
            <a:tailEnd/>
          </a:ln>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81329"/>
            <a:ext cx="9144000" cy="1414271"/>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API changes are deployed to “Stages” (as many as you want)</a:t>
            </a:r>
          </a:p>
          <a:p>
            <a:pPr>
              <a:buNone/>
            </a:pPr>
            <a:r>
              <a:rPr lang="en-IN" sz="2400" dirty="0" smtClean="0">
                <a:solidFill>
                  <a:srgbClr val="444949"/>
                </a:solidFill>
                <a:latin typeface="ArialMT"/>
              </a:rPr>
              <a:t>• </a:t>
            </a:r>
            <a:r>
              <a:rPr lang="en-IN" sz="2400" dirty="0" smtClean="0">
                <a:solidFill>
                  <a:srgbClr val="444949"/>
                </a:solidFill>
                <a:latin typeface="GillSans-Light"/>
              </a:rPr>
              <a:t>Use the naming you like for stages (dev, test, prod)</a:t>
            </a:r>
          </a:p>
          <a:p>
            <a:pPr>
              <a:buNone/>
            </a:pPr>
            <a:r>
              <a:rPr lang="en-IN" sz="2400" dirty="0" smtClean="0">
                <a:solidFill>
                  <a:srgbClr val="444949"/>
                </a:solidFill>
                <a:latin typeface="ArialMT"/>
              </a:rPr>
              <a:t>• </a:t>
            </a:r>
            <a:r>
              <a:rPr lang="en-IN" sz="2400" dirty="0" smtClean="0">
                <a:solidFill>
                  <a:srgbClr val="444949"/>
                </a:solidFill>
                <a:latin typeface="GillSans-Light"/>
              </a:rPr>
              <a:t>Stages can be rolled back as a history of deployments is kept</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API Gateway – Deployment </a:t>
            </a:r>
            <a:br>
              <a:rPr lang="en-IN" sz="2800" dirty="0" smtClean="0">
                <a:solidFill>
                  <a:srgbClr val="444949"/>
                </a:solidFill>
                <a:latin typeface="GillSans-Light"/>
              </a:rPr>
            </a:br>
            <a:r>
              <a:rPr lang="en-IN" sz="2800" dirty="0" smtClean="0">
                <a:solidFill>
                  <a:srgbClr val="444949"/>
                </a:solidFill>
                <a:latin typeface="GillSans-Light"/>
              </a:rPr>
              <a:t>Stages</a:t>
            </a:r>
            <a:endParaRPr lang="en-IN" sz="3200" dirty="0"/>
          </a:p>
        </p:txBody>
      </p:sp>
      <p:pic>
        <p:nvPicPr>
          <p:cNvPr id="22530" name="Picture 2"/>
          <p:cNvPicPr>
            <a:picLocks noChangeAspect="1" noChangeArrowheads="1"/>
          </p:cNvPicPr>
          <p:nvPr/>
        </p:nvPicPr>
        <p:blipFill>
          <a:blip r:embed="rId2"/>
          <a:srcRect/>
          <a:stretch>
            <a:fillRect/>
          </a:stretch>
        </p:blipFill>
        <p:spPr bwMode="auto">
          <a:xfrm>
            <a:off x="1371600" y="2971800"/>
            <a:ext cx="6629400" cy="2667000"/>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lvl="1">
              <a:buNone/>
            </a:pPr>
            <a:r>
              <a:rPr lang="en-IN" sz="2800" dirty="0" smtClean="0">
                <a:solidFill>
                  <a:srgbClr val="444949"/>
                </a:solidFill>
                <a:latin typeface="ArialMT"/>
              </a:rPr>
              <a:t>• </a:t>
            </a:r>
            <a:r>
              <a:rPr lang="en-IN" sz="2800" dirty="0" smtClean="0">
                <a:solidFill>
                  <a:srgbClr val="444949"/>
                </a:solidFill>
                <a:latin typeface="GillSans-Light"/>
              </a:rPr>
              <a:t>HTTP</a:t>
            </a:r>
          </a:p>
          <a:p>
            <a:pPr lvl="2">
              <a:buNone/>
            </a:pPr>
            <a:r>
              <a:rPr lang="en-IN" sz="2200" dirty="0" smtClean="0">
                <a:solidFill>
                  <a:srgbClr val="444949"/>
                </a:solidFill>
                <a:latin typeface="ArialMT"/>
              </a:rPr>
              <a:t>• </a:t>
            </a:r>
            <a:r>
              <a:rPr lang="en-IN" sz="2200" dirty="0" smtClean="0">
                <a:solidFill>
                  <a:srgbClr val="444949"/>
                </a:solidFill>
                <a:latin typeface="GillSans-Light"/>
              </a:rPr>
              <a:t>Expose HTTP endpoints in the backend</a:t>
            </a:r>
          </a:p>
          <a:p>
            <a:pPr lvl="2">
              <a:buNone/>
            </a:pPr>
            <a:r>
              <a:rPr lang="en-IN" sz="2200" dirty="0" smtClean="0">
                <a:solidFill>
                  <a:srgbClr val="444949"/>
                </a:solidFill>
                <a:latin typeface="ArialMT"/>
              </a:rPr>
              <a:t>• </a:t>
            </a:r>
            <a:r>
              <a:rPr lang="en-IN" sz="2200" dirty="0" smtClean="0">
                <a:solidFill>
                  <a:srgbClr val="444949"/>
                </a:solidFill>
                <a:latin typeface="GillSans-Light"/>
              </a:rPr>
              <a:t>Example: internal HTTP API on premise, Application Load Balancer…</a:t>
            </a:r>
          </a:p>
          <a:p>
            <a:pPr lvl="2">
              <a:buNone/>
            </a:pPr>
            <a:r>
              <a:rPr lang="en-IN" sz="2200" dirty="0" smtClean="0">
                <a:solidFill>
                  <a:srgbClr val="444949"/>
                </a:solidFill>
                <a:latin typeface="ArialMT"/>
              </a:rPr>
              <a:t>• </a:t>
            </a:r>
            <a:r>
              <a:rPr lang="en-IN" sz="2200" dirty="0" smtClean="0">
                <a:solidFill>
                  <a:srgbClr val="444949"/>
                </a:solidFill>
                <a:latin typeface="GillSans-Light"/>
              </a:rPr>
              <a:t>Why? Add rate limiting, caching, user authentications, API keys, etc…</a:t>
            </a:r>
          </a:p>
          <a:p>
            <a:pPr lvl="1">
              <a:buNone/>
            </a:pPr>
            <a:r>
              <a:rPr lang="en-IN" sz="2800" dirty="0" smtClean="0">
                <a:solidFill>
                  <a:srgbClr val="444949"/>
                </a:solidFill>
                <a:latin typeface="ArialMT"/>
              </a:rPr>
              <a:t>• </a:t>
            </a:r>
            <a:r>
              <a:rPr lang="en-IN" sz="2800" dirty="0" smtClean="0">
                <a:solidFill>
                  <a:srgbClr val="444949"/>
                </a:solidFill>
                <a:latin typeface="GillSans-Light"/>
              </a:rPr>
              <a:t>Lambda Function</a:t>
            </a:r>
          </a:p>
          <a:p>
            <a:pPr lvl="2">
              <a:buNone/>
            </a:pPr>
            <a:r>
              <a:rPr lang="en-IN" sz="2200" dirty="0" smtClean="0">
                <a:solidFill>
                  <a:srgbClr val="444949"/>
                </a:solidFill>
                <a:latin typeface="ArialMT"/>
              </a:rPr>
              <a:t>• </a:t>
            </a:r>
            <a:r>
              <a:rPr lang="en-IN" sz="2200" dirty="0" smtClean="0">
                <a:solidFill>
                  <a:srgbClr val="444949"/>
                </a:solidFill>
                <a:latin typeface="GillSans-Light"/>
              </a:rPr>
              <a:t>Invoke Lambda function</a:t>
            </a:r>
          </a:p>
          <a:p>
            <a:pPr lvl="2">
              <a:buNone/>
            </a:pPr>
            <a:r>
              <a:rPr lang="en-IN" sz="2200" dirty="0" smtClean="0">
                <a:solidFill>
                  <a:srgbClr val="444949"/>
                </a:solidFill>
                <a:latin typeface="ArialMT"/>
              </a:rPr>
              <a:t>• </a:t>
            </a:r>
            <a:r>
              <a:rPr lang="en-IN" sz="2200" dirty="0" smtClean="0">
                <a:solidFill>
                  <a:srgbClr val="444949"/>
                </a:solidFill>
                <a:latin typeface="GillSans-Light"/>
              </a:rPr>
              <a:t>Easy way to expose REST API backed by AWS Lambda</a:t>
            </a:r>
          </a:p>
          <a:p>
            <a:pPr lvl="1">
              <a:buNone/>
            </a:pPr>
            <a:r>
              <a:rPr lang="en-IN" sz="2800" dirty="0" smtClean="0">
                <a:solidFill>
                  <a:srgbClr val="444949"/>
                </a:solidFill>
                <a:latin typeface="ArialMT"/>
              </a:rPr>
              <a:t>• </a:t>
            </a:r>
            <a:r>
              <a:rPr lang="en-IN" sz="2800" dirty="0" smtClean="0">
                <a:solidFill>
                  <a:srgbClr val="444949"/>
                </a:solidFill>
                <a:latin typeface="GillSans-Light"/>
              </a:rPr>
              <a:t>AWS Service</a:t>
            </a:r>
          </a:p>
          <a:p>
            <a:pPr lvl="2">
              <a:buNone/>
            </a:pPr>
            <a:r>
              <a:rPr lang="en-IN" sz="2200" dirty="0" smtClean="0">
                <a:solidFill>
                  <a:srgbClr val="444949"/>
                </a:solidFill>
                <a:latin typeface="ArialMT"/>
              </a:rPr>
              <a:t>• </a:t>
            </a:r>
            <a:r>
              <a:rPr lang="en-IN" sz="2200" dirty="0" smtClean="0">
                <a:solidFill>
                  <a:srgbClr val="444949"/>
                </a:solidFill>
                <a:latin typeface="GillSans-Light"/>
              </a:rPr>
              <a:t>Expose any AWS API through the API Gateway?</a:t>
            </a:r>
          </a:p>
          <a:p>
            <a:pPr lvl="2">
              <a:buNone/>
            </a:pPr>
            <a:r>
              <a:rPr lang="en-IN" sz="2200" dirty="0" smtClean="0">
                <a:solidFill>
                  <a:srgbClr val="444949"/>
                </a:solidFill>
                <a:latin typeface="ArialMT"/>
              </a:rPr>
              <a:t>• </a:t>
            </a:r>
            <a:r>
              <a:rPr lang="en-IN" sz="2200" dirty="0" smtClean="0">
                <a:solidFill>
                  <a:srgbClr val="444949"/>
                </a:solidFill>
                <a:latin typeface="GillSans-Light"/>
              </a:rPr>
              <a:t>Example: start an AWS Step Function workflow, post a message to SQS</a:t>
            </a:r>
          </a:p>
          <a:p>
            <a:pPr lvl="2">
              <a:buNone/>
            </a:pPr>
            <a:r>
              <a:rPr lang="en-IN" sz="2200" dirty="0" smtClean="0">
                <a:solidFill>
                  <a:srgbClr val="444949"/>
                </a:solidFill>
                <a:latin typeface="ArialMT"/>
              </a:rPr>
              <a:t>• </a:t>
            </a:r>
            <a:r>
              <a:rPr lang="en-IN" sz="2200" dirty="0" smtClean="0">
                <a:solidFill>
                  <a:srgbClr val="444949"/>
                </a:solidFill>
                <a:latin typeface="GillSans-Light"/>
              </a:rPr>
              <a:t>Why? Add authentication, deploy publicly, rate control…</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API Gateway – </a:t>
            </a:r>
            <a:br>
              <a:rPr lang="en-IN" sz="4000" dirty="0" smtClean="0">
                <a:solidFill>
                  <a:srgbClr val="444949"/>
                </a:solidFill>
                <a:latin typeface="GillSans-Light"/>
              </a:rPr>
            </a:br>
            <a:r>
              <a:rPr lang="en-IN" sz="4000" dirty="0" smtClean="0">
                <a:solidFill>
                  <a:srgbClr val="444949"/>
                </a:solidFill>
                <a:latin typeface="GillSans-Light"/>
              </a:rPr>
              <a:t>Integrations</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828800"/>
            <a:ext cx="8229600" cy="4525963"/>
          </a:xfrm>
        </p:spPr>
        <p:txBody>
          <a:bodyPr>
            <a:normAutofit fontScale="70000" lnSpcReduction="20000"/>
          </a:bodyPr>
          <a:lstStyle/>
          <a:p>
            <a:pPr>
              <a:buNone/>
            </a:pPr>
            <a:r>
              <a:rPr lang="en-US" sz="3200" dirty="0" smtClean="0">
                <a:solidFill>
                  <a:srgbClr val="444949"/>
                </a:solidFill>
                <a:latin typeface="ArialMT"/>
              </a:rPr>
              <a:t>• </a:t>
            </a:r>
            <a:r>
              <a:rPr lang="en-US" sz="3200" dirty="0" smtClean="0">
                <a:solidFill>
                  <a:srgbClr val="444949"/>
                </a:solidFill>
                <a:latin typeface="GillSans-Light"/>
              </a:rPr>
              <a:t>You can grant your IAM users permission to switch to roles within your AWS</a:t>
            </a:r>
          </a:p>
          <a:p>
            <a:pPr>
              <a:buNone/>
            </a:pPr>
            <a:r>
              <a:rPr lang="en-US" sz="3200" dirty="0" smtClean="0">
                <a:solidFill>
                  <a:srgbClr val="444949"/>
                </a:solidFill>
                <a:latin typeface="GillSans-Light"/>
              </a:rPr>
              <a:t>account or to roles defined in other AWS accounts that you own.</a:t>
            </a:r>
          </a:p>
          <a:p>
            <a:pPr>
              <a:buNone/>
            </a:pPr>
            <a:endParaRPr lang="en-US" sz="3200" dirty="0" smtClean="0">
              <a:solidFill>
                <a:srgbClr val="444949"/>
              </a:solidFill>
              <a:latin typeface="GillSans-Light"/>
            </a:endParaRPr>
          </a:p>
          <a:p>
            <a:pPr>
              <a:buNone/>
            </a:pPr>
            <a:endParaRPr lang="en-US" sz="3200" dirty="0" smtClean="0">
              <a:solidFill>
                <a:srgbClr val="444949"/>
              </a:solidFill>
              <a:latin typeface="GillSans-Light"/>
            </a:endParaRPr>
          </a:p>
          <a:p>
            <a:pPr>
              <a:buNone/>
            </a:pPr>
            <a:endParaRPr lang="en-US" sz="3200" dirty="0" smtClean="0">
              <a:solidFill>
                <a:srgbClr val="444949"/>
              </a:solidFill>
              <a:latin typeface="GillSans-Light"/>
            </a:endParaRPr>
          </a:p>
          <a:p>
            <a:pPr>
              <a:buNone/>
            </a:pPr>
            <a:r>
              <a:rPr lang="en-US" sz="3200" dirty="0" smtClean="0">
                <a:solidFill>
                  <a:srgbClr val="444949"/>
                </a:solidFill>
                <a:latin typeface="ArialMT"/>
              </a:rPr>
              <a:t>• </a:t>
            </a:r>
            <a:r>
              <a:rPr lang="en-US" sz="3200" dirty="0" smtClean="0">
                <a:solidFill>
                  <a:srgbClr val="444949"/>
                </a:solidFill>
                <a:latin typeface="GillSans-Light"/>
              </a:rPr>
              <a:t>Benefits:</a:t>
            </a:r>
          </a:p>
          <a:p>
            <a:pPr>
              <a:buNone/>
            </a:pPr>
            <a:r>
              <a:rPr lang="en-US" sz="2800" dirty="0" smtClean="0">
                <a:solidFill>
                  <a:srgbClr val="444949"/>
                </a:solidFill>
                <a:latin typeface="ArialMT"/>
              </a:rPr>
              <a:t>• </a:t>
            </a:r>
            <a:r>
              <a:rPr lang="en-US" sz="2800" dirty="0" smtClean="0">
                <a:solidFill>
                  <a:srgbClr val="444949"/>
                </a:solidFill>
                <a:latin typeface="GillSans-Light"/>
              </a:rPr>
              <a:t>You must explicitly grant your users permission to assume the role.</a:t>
            </a:r>
          </a:p>
          <a:p>
            <a:pPr>
              <a:buNone/>
            </a:pPr>
            <a:r>
              <a:rPr lang="en-US" sz="2800" dirty="0" smtClean="0">
                <a:solidFill>
                  <a:srgbClr val="444949"/>
                </a:solidFill>
                <a:latin typeface="ArialMT"/>
              </a:rPr>
              <a:t>• </a:t>
            </a:r>
            <a:r>
              <a:rPr lang="en-US" sz="2800" dirty="0" smtClean="0">
                <a:solidFill>
                  <a:srgbClr val="444949"/>
                </a:solidFill>
                <a:latin typeface="GillSans-Light"/>
              </a:rPr>
              <a:t>Your users must actively switch to the role using the AWS Management Console or</a:t>
            </a:r>
          </a:p>
          <a:p>
            <a:pPr>
              <a:buNone/>
            </a:pPr>
            <a:r>
              <a:rPr lang="en-US" sz="2800" dirty="0" smtClean="0">
                <a:solidFill>
                  <a:srgbClr val="444949"/>
                </a:solidFill>
                <a:latin typeface="GillSans-Light"/>
              </a:rPr>
              <a:t>assume the role using the AWS CLI or AWS API</a:t>
            </a:r>
          </a:p>
          <a:p>
            <a:pPr>
              <a:buNone/>
            </a:pPr>
            <a:r>
              <a:rPr lang="en-US" sz="2800" dirty="0" smtClean="0">
                <a:solidFill>
                  <a:srgbClr val="444949"/>
                </a:solidFill>
                <a:latin typeface="ArialMT"/>
              </a:rPr>
              <a:t>• </a:t>
            </a:r>
            <a:r>
              <a:rPr lang="en-US" sz="2800" dirty="0" smtClean="0">
                <a:solidFill>
                  <a:srgbClr val="444949"/>
                </a:solidFill>
                <a:latin typeface="GillSans-Light"/>
              </a:rPr>
              <a:t>You can add multi-factor authentication (MFA) protection to the role so that only users</a:t>
            </a:r>
          </a:p>
          <a:p>
            <a:pPr>
              <a:buNone/>
            </a:pPr>
            <a:r>
              <a:rPr lang="en-US" sz="2800" dirty="0" smtClean="0">
                <a:solidFill>
                  <a:srgbClr val="444949"/>
                </a:solidFill>
                <a:latin typeface="GillSans-Light"/>
              </a:rPr>
              <a:t>who sign in with an MFA device can assume the role</a:t>
            </a:r>
          </a:p>
          <a:p>
            <a:pPr>
              <a:buNone/>
            </a:pPr>
            <a:r>
              <a:rPr lang="en-US" sz="2800" dirty="0" smtClean="0">
                <a:solidFill>
                  <a:srgbClr val="444949"/>
                </a:solidFill>
                <a:latin typeface="ArialMT"/>
              </a:rPr>
              <a:t>• </a:t>
            </a:r>
            <a:r>
              <a:rPr lang="en-US" sz="2800" dirty="0" smtClean="0">
                <a:solidFill>
                  <a:srgbClr val="444949"/>
                </a:solidFill>
                <a:latin typeface="GillSans-Light"/>
              </a:rPr>
              <a:t>Least privilege + auditing using </a:t>
            </a:r>
            <a:r>
              <a:rPr lang="en-US" sz="2800" dirty="0" err="1" smtClean="0">
                <a:solidFill>
                  <a:srgbClr val="444949"/>
                </a:solidFill>
                <a:latin typeface="GillSans-Light"/>
              </a:rPr>
              <a:t>CloudTrail</a:t>
            </a:r>
            <a:endParaRPr lang="en-US" dirty="0"/>
          </a:p>
        </p:txBody>
      </p:sp>
      <p:sp>
        <p:nvSpPr>
          <p:cNvPr id="3" name="Title 2"/>
          <p:cNvSpPr>
            <a:spLocks noGrp="1"/>
          </p:cNvSpPr>
          <p:nvPr>
            <p:ph type="title"/>
          </p:nvPr>
        </p:nvSpPr>
        <p:spPr>
          <a:xfrm>
            <a:off x="228600" y="609600"/>
            <a:ext cx="8229600" cy="1143000"/>
          </a:xfrm>
        </p:spPr>
        <p:txBody>
          <a:bodyPr>
            <a:noAutofit/>
          </a:bodyPr>
          <a:lstStyle/>
          <a:p>
            <a:r>
              <a:rPr lang="en-US" sz="2400" dirty="0" smtClean="0">
                <a:solidFill>
                  <a:srgbClr val="444949"/>
                </a:solidFill>
                <a:latin typeface="GillSans-Light"/>
              </a:rPr>
              <a:t>Providing Access to an IAM User in Your or</a:t>
            </a:r>
            <a:br>
              <a:rPr lang="en-US" sz="2400" dirty="0" smtClean="0">
                <a:solidFill>
                  <a:srgbClr val="444949"/>
                </a:solidFill>
                <a:latin typeface="GillSans-Light"/>
              </a:rPr>
            </a:br>
            <a:r>
              <a:rPr lang="en-US" sz="2400" dirty="0" smtClean="0">
                <a:solidFill>
                  <a:srgbClr val="444949"/>
                </a:solidFill>
                <a:latin typeface="GillSans-Light"/>
              </a:rPr>
              <a:t>Another AWS Account That You Own</a:t>
            </a:r>
            <a:endParaRPr lang="en-US" sz="2800" dirty="0"/>
          </a:p>
        </p:txBody>
      </p:sp>
      <p:sp>
        <p:nvSpPr>
          <p:cNvPr id="4" name="Rounded Rectangle 3"/>
          <p:cNvSpPr/>
          <p:nvPr/>
        </p:nvSpPr>
        <p:spPr>
          <a:xfrm>
            <a:off x="685800" y="2895600"/>
            <a:ext cx="16002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Account A </a:t>
            </a:r>
            <a:endParaRPr lang="en-US" dirty="0"/>
          </a:p>
        </p:txBody>
      </p:sp>
      <p:sp>
        <p:nvSpPr>
          <p:cNvPr id="5" name="Rounded Rectangle 4"/>
          <p:cNvSpPr/>
          <p:nvPr/>
        </p:nvSpPr>
        <p:spPr>
          <a:xfrm>
            <a:off x="3886200" y="2895600"/>
            <a:ext cx="20574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Role Account A*</a:t>
            </a:r>
            <a:endParaRPr lang="en-US" dirty="0"/>
          </a:p>
        </p:txBody>
      </p:sp>
      <p:cxnSp>
        <p:nvCxnSpPr>
          <p:cNvPr id="7" name="Straight Arrow Connector 6"/>
          <p:cNvCxnSpPr/>
          <p:nvPr/>
        </p:nvCxnSpPr>
        <p:spPr>
          <a:xfrm>
            <a:off x="2438400" y="3124200"/>
            <a:ext cx="1219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096000" y="2971800"/>
            <a:ext cx="1371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23" name="Picture 3"/>
          <p:cNvPicPr>
            <a:picLocks noChangeAspect="1" noChangeArrowheads="1"/>
          </p:cNvPicPr>
          <p:nvPr/>
        </p:nvPicPr>
        <p:blipFill>
          <a:blip r:embed="rId2" cstate="print"/>
          <a:srcRect/>
          <a:stretch>
            <a:fillRect/>
          </a:stretch>
        </p:blipFill>
        <p:spPr bwMode="auto">
          <a:xfrm>
            <a:off x="7543800" y="2743200"/>
            <a:ext cx="1290637" cy="1138237"/>
          </a:xfrm>
          <a:prstGeom prst="rect">
            <a:avLst/>
          </a:prstGeom>
          <a:noFill/>
          <a:ln w="9525">
            <a:noFill/>
            <a:miter lim="800000"/>
            <a:headEnd/>
            <a:tailEnd/>
          </a:ln>
          <a:effectLst/>
        </p:spPr>
      </p:pic>
      <p:sp>
        <p:nvSpPr>
          <p:cNvPr id="14" name="Rectangle 13"/>
          <p:cNvSpPr/>
          <p:nvPr/>
        </p:nvSpPr>
        <p:spPr>
          <a:xfrm>
            <a:off x="6019800" y="3048000"/>
            <a:ext cx="1576702" cy="430887"/>
          </a:xfrm>
          <a:prstGeom prst="rect">
            <a:avLst/>
          </a:prstGeom>
        </p:spPr>
        <p:txBody>
          <a:bodyPr wrap="square">
            <a:spAutoFit/>
          </a:bodyPr>
          <a:lstStyle/>
          <a:p>
            <a:r>
              <a:rPr lang="en-US" sz="1100" dirty="0" smtClean="0"/>
              <a:t>Terminate EC2 Instance</a:t>
            </a:r>
            <a:endParaRPr lang="en-US" sz="11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23672"/>
          </a:xfrm>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You will be impacted by the 10 MB payload size limit</a:t>
            </a:r>
            <a:endParaRPr lang="en-IN" dirty="0"/>
          </a:p>
        </p:txBody>
      </p:sp>
      <p:sp>
        <p:nvSpPr>
          <p:cNvPr id="3" name="Title 2"/>
          <p:cNvSpPr>
            <a:spLocks noGrp="1"/>
          </p:cNvSpPr>
          <p:nvPr>
            <p:ph type="title"/>
          </p:nvPr>
        </p:nvSpPr>
        <p:spPr/>
        <p:txBody>
          <a:bodyPr>
            <a:normAutofit fontScale="90000"/>
          </a:bodyPr>
          <a:lstStyle/>
          <a:p>
            <a:r>
              <a:rPr lang="en-IN" sz="3200" dirty="0" smtClean="0">
                <a:solidFill>
                  <a:srgbClr val="444949"/>
                </a:solidFill>
                <a:latin typeface="GillSans-Light"/>
              </a:rPr>
              <a:t>Solution Architecture </a:t>
            </a:r>
            <a:br>
              <a:rPr lang="en-IN" sz="3200" dirty="0" smtClean="0">
                <a:solidFill>
                  <a:srgbClr val="444949"/>
                </a:solidFill>
                <a:latin typeface="GillSans-Light"/>
              </a:rPr>
            </a:br>
            <a:r>
              <a:rPr lang="en-IN" sz="3200" dirty="0" smtClean="0">
                <a:solidFill>
                  <a:srgbClr val="444949"/>
                </a:solidFill>
                <a:latin typeface="GillSans-Light"/>
              </a:rPr>
              <a:t>Discussion:</a:t>
            </a:r>
            <a:br>
              <a:rPr lang="en-IN" sz="3200" dirty="0" smtClean="0">
                <a:solidFill>
                  <a:srgbClr val="444949"/>
                </a:solidFill>
                <a:latin typeface="GillSans-Light"/>
              </a:rPr>
            </a:br>
            <a:r>
              <a:rPr lang="en-IN" sz="3200" dirty="0" smtClean="0">
                <a:solidFill>
                  <a:srgbClr val="444949"/>
                </a:solidFill>
                <a:latin typeface="GillSans-Light"/>
              </a:rPr>
              <a:t>API Gateway in front of S3</a:t>
            </a:r>
            <a:endParaRPr lang="en-IN" sz="3600" dirty="0"/>
          </a:p>
        </p:txBody>
      </p:sp>
      <p:pic>
        <p:nvPicPr>
          <p:cNvPr id="23554" name="Picture 2"/>
          <p:cNvPicPr>
            <a:picLocks noChangeAspect="1" noChangeArrowheads="1"/>
          </p:cNvPicPr>
          <p:nvPr/>
        </p:nvPicPr>
        <p:blipFill>
          <a:blip r:embed="rId2"/>
          <a:srcRect/>
          <a:stretch>
            <a:fillRect/>
          </a:stretch>
        </p:blipFill>
        <p:spPr bwMode="auto">
          <a:xfrm>
            <a:off x="381000" y="1981200"/>
            <a:ext cx="7743825" cy="933450"/>
          </a:xfrm>
          <a:prstGeom prst="rect">
            <a:avLst/>
          </a:prstGeom>
          <a:noFill/>
          <a:ln w="9525">
            <a:noFill/>
            <a:miter lim="800000"/>
            <a:headEnd/>
            <a:tailEnd/>
          </a:ln>
          <a:effectLst/>
        </p:spPr>
      </p:pic>
      <p:sp>
        <p:nvSpPr>
          <p:cNvPr id="7" name="Rectangle 6"/>
          <p:cNvSpPr/>
          <p:nvPr/>
        </p:nvSpPr>
        <p:spPr>
          <a:xfrm>
            <a:off x="609600" y="2895600"/>
            <a:ext cx="2278188" cy="369332"/>
          </a:xfrm>
          <a:prstGeom prst="rect">
            <a:avLst/>
          </a:prstGeom>
        </p:spPr>
        <p:txBody>
          <a:bodyPr wrap="none">
            <a:spAutoFit/>
          </a:bodyPr>
          <a:lstStyle/>
          <a:p>
            <a:r>
              <a:rPr lang="en-IN" dirty="0" smtClean="0">
                <a:solidFill>
                  <a:srgbClr val="444949"/>
                </a:solidFill>
                <a:latin typeface="ArialMT"/>
              </a:rPr>
              <a:t>• </a:t>
            </a:r>
            <a:r>
              <a:rPr lang="en-IN" dirty="0" smtClean="0">
                <a:solidFill>
                  <a:srgbClr val="444949"/>
                </a:solidFill>
                <a:latin typeface="GillSans-Light"/>
              </a:rPr>
              <a:t>Better architecture:</a:t>
            </a:r>
            <a:endParaRPr lang="en-IN" dirty="0"/>
          </a:p>
        </p:txBody>
      </p:sp>
      <p:sp>
        <p:nvSpPr>
          <p:cNvPr id="8" name="Rectangle 7"/>
          <p:cNvSpPr/>
          <p:nvPr/>
        </p:nvSpPr>
        <p:spPr>
          <a:xfrm>
            <a:off x="533400" y="3352800"/>
            <a:ext cx="1066800" cy="923330"/>
          </a:xfrm>
          <a:prstGeom prst="rect">
            <a:avLst/>
          </a:prstGeom>
        </p:spPr>
        <p:txBody>
          <a:bodyPr wrap="square">
            <a:spAutoFit/>
          </a:bodyPr>
          <a:lstStyle/>
          <a:p>
            <a:r>
              <a:rPr lang="en-IN" b="1" dirty="0" smtClean="0">
                <a:solidFill>
                  <a:srgbClr val="444949"/>
                </a:solidFill>
                <a:latin typeface="Calibri-Bold"/>
              </a:rPr>
              <a:t>Client</a:t>
            </a:r>
          </a:p>
          <a:p>
            <a:r>
              <a:rPr lang="en-IN" b="1" dirty="0" smtClean="0">
                <a:solidFill>
                  <a:srgbClr val="444949"/>
                </a:solidFill>
                <a:latin typeface="Calibri-Bold"/>
              </a:rPr>
              <a:t>Application</a:t>
            </a:r>
            <a:endParaRPr lang="en-IN" dirty="0"/>
          </a:p>
        </p:txBody>
      </p:sp>
      <p:pic>
        <p:nvPicPr>
          <p:cNvPr id="23556" name="Picture 4"/>
          <p:cNvPicPr>
            <a:picLocks noChangeAspect="1" noChangeArrowheads="1"/>
          </p:cNvPicPr>
          <p:nvPr/>
        </p:nvPicPr>
        <p:blipFill>
          <a:blip r:embed="rId3" cstate="print"/>
          <a:srcRect/>
          <a:stretch>
            <a:fillRect/>
          </a:stretch>
        </p:blipFill>
        <p:spPr bwMode="auto">
          <a:xfrm>
            <a:off x="1828800" y="3352800"/>
            <a:ext cx="685801" cy="838200"/>
          </a:xfrm>
          <a:prstGeom prst="rect">
            <a:avLst/>
          </a:prstGeom>
          <a:noFill/>
          <a:ln w="9525">
            <a:noFill/>
            <a:miter lim="800000"/>
            <a:headEnd/>
            <a:tailEnd/>
          </a:ln>
          <a:effectLst/>
        </p:spPr>
      </p:pic>
      <p:pic>
        <p:nvPicPr>
          <p:cNvPr id="23557" name="Picture 5"/>
          <p:cNvPicPr>
            <a:picLocks noChangeAspect="1" noChangeArrowheads="1"/>
          </p:cNvPicPr>
          <p:nvPr/>
        </p:nvPicPr>
        <p:blipFill>
          <a:blip r:embed="rId4" cstate="print"/>
          <a:srcRect/>
          <a:stretch>
            <a:fillRect/>
          </a:stretch>
        </p:blipFill>
        <p:spPr bwMode="auto">
          <a:xfrm>
            <a:off x="4419600" y="3276600"/>
            <a:ext cx="838200" cy="914400"/>
          </a:xfrm>
          <a:prstGeom prst="rect">
            <a:avLst/>
          </a:prstGeom>
          <a:noFill/>
          <a:ln w="9525">
            <a:noFill/>
            <a:miter lim="800000"/>
            <a:headEnd/>
            <a:tailEnd/>
          </a:ln>
          <a:effectLst/>
        </p:spPr>
      </p:pic>
      <p:pic>
        <p:nvPicPr>
          <p:cNvPr id="23558" name="Picture 6"/>
          <p:cNvPicPr>
            <a:picLocks noChangeAspect="1" noChangeArrowheads="1"/>
          </p:cNvPicPr>
          <p:nvPr/>
        </p:nvPicPr>
        <p:blipFill>
          <a:blip r:embed="rId5" cstate="print"/>
          <a:srcRect/>
          <a:stretch>
            <a:fillRect/>
          </a:stretch>
        </p:blipFill>
        <p:spPr bwMode="auto">
          <a:xfrm>
            <a:off x="7086600" y="3352800"/>
            <a:ext cx="761999" cy="838201"/>
          </a:xfrm>
          <a:prstGeom prst="rect">
            <a:avLst/>
          </a:prstGeom>
          <a:noFill/>
          <a:ln w="9525">
            <a:noFill/>
            <a:miter lim="800000"/>
            <a:headEnd/>
            <a:tailEnd/>
          </a:ln>
          <a:effectLst/>
        </p:spPr>
      </p:pic>
      <p:pic>
        <p:nvPicPr>
          <p:cNvPr id="23559" name="Picture 7"/>
          <p:cNvPicPr>
            <a:picLocks noChangeAspect="1" noChangeArrowheads="1"/>
          </p:cNvPicPr>
          <p:nvPr/>
        </p:nvPicPr>
        <p:blipFill>
          <a:blip r:embed="rId6" cstate="print"/>
          <a:srcRect/>
          <a:stretch>
            <a:fillRect/>
          </a:stretch>
        </p:blipFill>
        <p:spPr bwMode="auto">
          <a:xfrm>
            <a:off x="7010400" y="5334000"/>
            <a:ext cx="838200" cy="762000"/>
          </a:xfrm>
          <a:prstGeom prst="rect">
            <a:avLst/>
          </a:prstGeom>
          <a:noFill/>
          <a:ln w="9525">
            <a:noFill/>
            <a:miter lim="800000"/>
            <a:headEnd/>
            <a:tailEnd/>
          </a:ln>
          <a:effectLst/>
        </p:spPr>
      </p:pic>
      <p:cxnSp>
        <p:nvCxnSpPr>
          <p:cNvPr id="19" name="Straight Arrow Connector 18"/>
          <p:cNvCxnSpPr>
            <a:stCxn id="23558" idx="2"/>
            <a:endCxn id="23559" idx="0"/>
          </p:cNvCxnSpPr>
          <p:nvPr/>
        </p:nvCxnSpPr>
        <p:spPr>
          <a:xfrm rot="5400000">
            <a:off x="6877051" y="4743450"/>
            <a:ext cx="1142999"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a:off x="5257800" y="3505200"/>
            <a:ext cx="1828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rot="10800000">
            <a:off x="5257800" y="3886200"/>
            <a:ext cx="17526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2514600" y="3505200"/>
            <a:ext cx="1828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rot="10800000">
            <a:off x="2514600" y="3886200"/>
            <a:ext cx="1905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6" name="Straight Connector 35"/>
          <p:cNvCxnSpPr>
            <a:stCxn id="23556" idx="2"/>
          </p:cNvCxnSpPr>
          <p:nvPr/>
        </p:nvCxnSpPr>
        <p:spPr>
          <a:xfrm rot="16200000" flipH="1">
            <a:off x="1428751" y="4933949"/>
            <a:ext cx="1524000" cy="38101"/>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2209800" y="5715000"/>
            <a:ext cx="4724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2" name="Rectangle 41"/>
          <p:cNvSpPr/>
          <p:nvPr/>
        </p:nvSpPr>
        <p:spPr>
          <a:xfrm>
            <a:off x="2590800" y="3200400"/>
            <a:ext cx="2209799" cy="307777"/>
          </a:xfrm>
          <a:prstGeom prst="rect">
            <a:avLst/>
          </a:prstGeom>
        </p:spPr>
        <p:txBody>
          <a:bodyPr wrap="square">
            <a:spAutoFit/>
          </a:bodyPr>
          <a:lstStyle/>
          <a:p>
            <a:r>
              <a:rPr lang="en-IN" sz="1400" dirty="0" smtClean="0">
                <a:solidFill>
                  <a:srgbClr val="444949"/>
                </a:solidFill>
                <a:latin typeface="Calibri"/>
              </a:rPr>
              <a:t>I want to upload a file</a:t>
            </a:r>
            <a:endParaRPr lang="en-IN" sz="1400" dirty="0"/>
          </a:p>
        </p:txBody>
      </p:sp>
      <p:sp>
        <p:nvSpPr>
          <p:cNvPr id="45" name="Rectangle 44"/>
          <p:cNvSpPr/>
          <p:nvPr/>
        </p:nvSpPr>
        <p:spPr>
          <a:xfrm>
            <a:off x="2667000" y="5257800"/>
            <a:ext cx="3877985" cy="369332"/>
          </a:xfrm>
          <a:prstGeom prst="rect">
            <a:avLst/>
          </a:prstGeom>
        </p:spPr>
        <p:txBody>
          <a:bodyPr wrap="none">
            <a:spAutoFit/>
          </a:bodyPr>
          <a:lstStyle/>
          <a:p>
            <a:r>
              <a:rPr lang="en-IN" dirty="0" smtClean="0">
                <a:solidFill>
                  <a:srgbClr val="444949"/>
                </a:solidFill>
                <a:latin typeface="Calibri"/>
              </a:rPr>
              <a:t>Upload to S3 using the pre-signed URL	</a:t>
            </a:r>
            <a:endParaRPr lang="en-IN" dirty="0"/>
          </a:p>
        </p:txBody>
      </p:sp>
      <p:sp>
        <p:nvSpPr>
          <p:cNvPr id="47" name="Rectangle 46"/>
          <p:cNvSpPr/>
          <p:nvPr/>
        </p:nvSpPr>
        <p:spPr>
          <a:xfrm>
            <a:off x="2667000" y="3962400"/>
            <a:ext cx="1593706" cy="369332"/>
          </a:xfrm>
          <a:prstGeom prst="rect">
            <a:avLst/>
          </a:prstGeom>
        </p:spPr>
        <p:txBody>
          <a:bodyPr wrap="none">
            <a:spAutoFit/>
          </a:bodyPr>
          <a:lstStyle/>
          <a:p>
            <a:r>
              <a:rPr lang="en-IN" dirty="0" smtClean="0"/>
              <a:t>Forward URL</a:t>
            </a:r>
            <a:endParaRPr lang="en-IN" dirty="0"/>
          </a:p>
        </p:txBody>
      </p:sp>
      <p:sp>
        <p:nvSpPr>
          <p:cNvPr id="48" name="Rectangle 47"/>
          <p:cNvSpPr/>
          <p:nvPr/>
        </p:nvSpPr>
        <p:spPr>
          <a:xfrm>
            <a:off x="5486400" y="3962400"/>
            <a:ext cx="1368836" cy="369332"/>
          </a:xfrm>
          <a:prstGeom prst="rect">
            <a:avLst/>
          </a:prstGeom>
        </p:spPr>
        <p:txBody>
          <a:bodyPr wrap="none">
            <a:spAutoFit/>
          </a:bodyPr>
          <a:lstStyle/>
          <a:p>
            <a:r>
              <a:rPr lang="en-IN" dirty="0" smtClean="0">
                <a:solidFill>
                  <a:srgbClr val="444949"/>
                </a:solidFill>
                <a:latin typeface="Calibri"/>
              </a:rPr>
              <a:t>Return URBL</a:t>
            </a:r>
            <a:endParaRPr lang="en-IN" dirty="0"/>
          </a:p>
        </p:txBody>
      </p:sp>
      <p:sp>
        <p:nvSpPr>
          <p:cNvPr id="49" name="Rectangle 48"/>
          <p:cNvSpPr/>
          <p:nvPr/>
        </p:nvSpPr>
        <p:spPr>
          <a:xfrm>
            <a:off x="5562600" y="3124200"/>
            <a:ext cx="791627" cy="369332"/>
          </a:xfrm>
          <a:prstGeom prst="rect">
            <a:avLst/>
          </a:prstGeom>
        </p:spPr>
        <p:txBody>
          <a:bodyPr wrap="none">
            <a:spAutoFit/>
          </a:bodyPr>
          <a:lstStyle/>
          <a:p>
            <a:r>
              <a:rPr lang="en-IN" dirty="0" smtClean="0">
                <a:solidFill>
                  <a:srgbClr val="444949"/>
                </a:solidFill>
                <a:latin typeface="Calibri"/>
              </a:rPr>
              <a:t>invoke</a:t>
            </a:r>
            <a:endParaRPr lang="en-IN" dirty="0"/>
          </a:p>
        </p:txBody>
      </p:sp>
      <p:sp>
        <p:nvSpPr>
          <p:cNvPr id="67" name="Rectangle 66"/>
          <p:cNvSpPr/>
          <p:nvPr/>
        </p:nvSpPr>
        <p:spPr>
          <a:xfrm>
            <a:off x="7543800" y="4495800"/>
            <a:ext cx="1600200" cy="646331"/>
          </a:xfrm>
          <a:prstGeom prst="rect">
            <a:avLst/>
          </a:prstGeom>
        </p:spPr>
        <p:txBody>
          <a:bodyPr wrap="square">
            <a:spAutoFit/>
          </a:bodyPr>
          <a:lstStyle/>
          <a:p>
            <a:r>
              <a:rPr lang="en-IN" dirty="0" smtClean="0">
                <a:solidFill>
                  <a:srgbClr val="444949"/>
                </a:solidFill>
                <a:latin typeface="Calibri"/>
              </a:rPr>
              <a:t>Generate pre-signed URL</a:t>
            </a:r>
            <a:endParaRPr lang="en-IN"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Edge-Optimized (default): For global clients</a:t>
            </a:r>
          </a:p>
          <a:p>
            <a:pPr lvl="1">
              <a:buNone/>
            </a:pPr>
            <a:r>
              <a:rPr lang="en-IN" sz="2400" dirty="0" smtClean="0">
                <a:solidFill>
                  <a:srgbClr val="444949"/>
                </a:solidFill>
                <a:latin typeface="ArialMT"/>
              </a:rPr>
              <a:t>• </a:t>
            </a:r>
            <a:r>
              <a:rPr lang="en-IN" sz="2400" dirty="0" smtClean="0">
                <a:solidFill>
                  <a:srgbClr val="444949"/>
                </a:solidFill>
                <a:latin typeface="GillSans-Light"/>
              </a:rPr>
              <a:t>Requests are routed through the </a:t>
            </a:r>
            <a:r>
              <a:rPr lang="en-IN" sz="2400" dirty="0" err="1" smtClean="0">
                <a:solidFill>
                  <a:srgbClr val="444949"/>
                </a:solidFill>
                <a:latin typeface="GillSans-Light"/>
              </a:rPr>
              <a:t>CloudFront</a:t>
            </a:r>
            <a:r>
              <a:rPr lang="en-IN" sz="2400" dirty="0" smtClean="0">
                <a:solidFill>
                  <a:srgbClr val="444949"/>
                </a:solidFill>
                <a:latin typeface="GillSans-Light"/>
              </a:rPr>
              <a:t> Edge locations (improves latency)</a:t>
            </a:r>
          </a:p>
          <a:p>
            <a:pPr lvl="1">
              <a:buNone/>
            </a:pPr>
            <a:r>
              <a:rPr lang="en-IN" sz="2400" dirty="0" smtClean="0">
                <a:solidFill>
                  <a:srgbClr val="444949"/>
                </a:solidFill>
                <a:latin typeface="ArialMT"/>
              </a:rPr>
              <a:t>• </a:t>
            </a:r>
            <a:r>
              <a:rPr lang="en-IN" sz="2400" dirty="0" smtClean="0">
                <a:solidFill>
                  <a:srgbClr val="444949"/>
                </a:solidFill>
                <a:latin typeface="GillSans-Light"/>
              </a:rPr>
              <a:t>The API Gateway still lives in only one region</a:t>
            </a:r>
          </a:p>
          <a:p>
            <a:pPr>
              <a:buNone/>
            </a:pPr>
            <a:r>
              <a:rPr lang="en-IN" sz="3200" dirty="0" smtClean="0">
                <a:solidFill>
                  <a:srgbClr val="444949"/>
                </a:solidFill>
                <a:latin typeface="ArialMT"/>
              </a:rPr>
              <a:t>• </a:t>
            </a:r>
            <a:r>
              <a:rPr lang="en-IN" sz="3200" dirty="0" smtClean="0">
                <a:solidFill>
                  <a:srgbClr val="444949"/>
                </a:solidFill>
                <a:latin typeface="GillSans-Light"/>
              </a:rPr>
              <a:t>Regional:</a:t>
            </a:r>
          </a:p>
          <a:p>
            <a:pPr lvl="1">
              <a:buNone/>
            </a:pPr>
            <a:r>
              <a:rPr lang="en-IN" sz="2400" dirty="0" smtClean="0">
                <a:solidFill>
                  <a:srgbClr val="444949"/>
                </a:solidFill>
                <a:latin typeface="ArialMT"/>
              </a:rPr>
              <a:t>• </a:t>
            </a:r>
            <a:r>
              <a:rPr lang="en-IN" sz="2400" dirty="0" smtClean="0">
                <a:solidFill>
                  <a:srgbClr val="444949"/>
                </a:solidFill>
                <a:latin typeface="GillSans-Light"/>
              </a:rPr>
              <a:t>For clients within the same region</a:t>
            </a:r>
          </a:p>
          <a:p>
            <a:pPr lvl="1">
              <a:buNone/>
            </a:pPr>
            <a:r>
              <a:rPr lang="en-IN" sz="2400" dirty="0" smtClean="0">
                <a:solidFill>
                  <a:srgbClr val="444949"/>
                </a:solidFill>
                <a:latin typeface="ArialMT"/>
              </a:rPr>
              <a:t>• </a:t>
            </a:r>
            <a:r>
              <a:rPr lang="en-IN" sz="2400" dirty="0" smtClean="0">
                <a:solidFill>
                  <a:srgbClr val="444949"/>
                </a:solidFill>
                <a:latin typeface="GillSans-Light"/>
              </a:rPr>
              <a:t>Could manually combine with </a:t>
            </a:r>
            <a:r>
              <a:rPr lang="en-IN" sz="2400" dirty="0" err="1" smtClean="0">
                <a:solidFill>
                  <a:srgbClr val="444949"/>
                </a:solidFill>
                <a:latin typeface="GillSans-Light"/>
              </a:rPr>
              <a:t>CloudFront</a:t>
            </a:r>
            <a:r>
              <a:rPr lang="en-IN" sz="2400" dirty="0" smtClean="0">
                <a:solidFill>
                  <a:srgbClr val="444949"/>
                </a:solidFill>
                <a:latin typeface="GillSans-Light"/>
              </a:rPr>
              <a:t> (more control over the caching 0strategies and the distribution)</a:t>
            </a:r>
          </a:p>
          <a:p>
            <a:pPr>
              <a:buNone/>
            </a:pPr>
            <a:r>
              <a:rPr lang="en-IN" sz="3200" dirty="0" smtClean="0">
                <a:solidFill>
                  <a:srgbClr val="444949"/>
                </a:solidFill>
                <a:latin typeface="ArialMT"/>
              </a:rPr>
              <a:t>• </a:t>
            </a:r>
            <a:r>
              <a:rPr lang="en-IN" sz="3200" dirty="0" smtClean="0">
                <a:solidFill>
                  <a:srgbClr val="444949"/>
                </a:solidFill>
                <a:latin typeface="GillSans-Light"/>
              </a:rPr>
              <a:t>Private:</a:t>
            </a:r>
          </a:p>
          <a:p>
            <a:pPr lvl="1">
              <a:buNone/>
            </a:pPr>
            <a:r>
              <a:rPr lang="en-IN" sz="2400" dirty="0" smtClean="0">
                <a:solidFill>
                  <a:srgbClr val="444949"/>
                </a:solidFill>
                <a:latin typeface="ArialMT"/>
              </a:rPr>
              <a:t>• </a:t>
            </a:r>
            <a:r>
              <a:rPr lang="en-IN" sz="2400" dirty="0" smtClean="0">
                <a:solidFill>
                  <a:srgbClr val="444949"/>
                </a:solidFill>
                <a:latin typeface="GillSans-Light"/>
              </a:rPr>
              <a:t>Can only be accessed from your VPC using an interface VPC endpoint (ENI)</a:t>
            </a:r>
          </a:p>
          <a:p>
            <a:pPr lvl="1">
              <a:buNone/>
            </a:pPr>
            <a:r>
              <a:rPr lang="en-IN" sz="2400" dirty="0" smtClean="0">
                <a:solidFill>
                  <a:srgbClr val="444949"/>
                </a:solidFill>
                <a:latin typeface="ArialMT"/>
              </a:rPr>
              <a:t>• </a:t>
            </a:r>
            <a:r>
              <a:rPr lang="en-IN" sz="2400" dirty="0" smtClean="0">
                <a:solidFill>
                  <a:srgbClr val="444949"/>
                </a:solidFill>
                <a:latin typeface="GillSans-Light"/>
              </a:rPr>
              <a:t>Use a resource policy to define access</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API Gateway - Endpoint Types</a:t>
            </a:r>
            <a:endParaRPr lang="en-IN" sz="32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5052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Caching reduces the number of calls made to the backend</a:t>
            </a:r>
          </a:p>
          <a:p>
            <a:pPr>
              <a:buNone/>
            </a:pPr>
            <a:r>
              <a:rPr lang="en-IN" sz="2800" dirty="0" smtClean="0">
                <a:solidFill>
                  <a:srgbClr val="444949"/>
                </a:solidFill>
                <a:latin typeface="ArialMT"/>
              </a:rPr>
              <a:t>• </a:t>
            </a:r>
            <a:r>
              <a:rPr lang="en-IN" sz="2800" dirty="0" smtClean="0">
                <a:solidFill>
                  <a:srgbClr val="444949"/>
                </a:solidFill>
                <a:latin typeface="GillSans-Light"/>
              </a:rPr>
              <a:t>Default TTL (time to live) is 300 seconds (min: 0s, max: 3600s)</a:t>
            </a:r>
          </a:p>
          <a:p>
            <a:pPr>
              <a:buNone/>
            </a:pPr>
            <a:r>
              <a:rPr lang="en-IN" sz="2800" dirty="0" smtClean="0">
                <a:solidFill>
                  <a:srgbClr val="444949"/>
                </a:solidFill>
                <a:latin typeface="ArialMT"/>
              </a:rPr>
              <a:t>• </a:t>
            </a:r>
            <a:r>
              <a:rPr lang="en-IN" sz="2800" dirty="0" smtClean="0">
                <a:solidFill>
                  <a:srgbClr val="444949"/>
                </a:solidFill>
                <a:latin typeface="GillSans-Light"/>
              </a:rPr>
              <a:t>Caches are defined per stage</a:t>
            </a:r>
          </a:p>
          <a:p>
            <a:pPr>
              <a:buNone/>
            </a:pPr>
            <a:r>
              <a:rPr lang="en-IN" sz="2800" dirty="0" smtClean="0">
                <a:solidFill>
                  <a:srgbClr val="444949"/>
                </a:solidFill>
                <a:latin typeface="ArialMT"/>
              </a:rPr>
              <a:t>• </a:t>
            </a:r>
            <a:r>
              <a:rPr lang="en-IN" sz="2800" dirty="0" smtClean="0">
                <a:solidFill>
                  <a:srgbClr val="444949"/>
                </a:solidFill>
                <a:latin typeface="GillSans-Light"/>
              </a:rPr>
              <a:t>Possible to override cache settings per method</a:t>
            </a:r>
          </a:p>
          <a:p>
            <a:pPr>
              <a:buNone/>
            </a:pPr>
            <a:r>
              <a:rPr lang="en-IN" sz="2800" dirty="0" smtClean="0">
                <a:solidFill>
                  <a:srgbClr val="444949"/>
                </a:solidFill>
                <a:latin typeface="ArialMT"/>
              </a:rPr>
              <a:t>• </a:t>
            </a:r>
            <a:r>
              <a:rPr lang="en-IN" sz="2800" dirty="0" smtClean="0">
                <a:solidFill>
                  <a:srgbClr val="444949"/>
                </a:solidFill>
                <a:latin typeface="GillSans-Light"/>
              </a:rPr>
              <a:t>Clients can invalidate the cache with header: Cache-Control: max-age=0 (with proper IAM authorization)</a:t>
            </a:r>
          </a:p>
          <a:p>
            <a:pPr>
              <a:buNone/>
            </a:pPr>
            <a:r>
              <a:rPr lang="en-IN" sz="2800" dirty="0" smtClean="0">
                <a:solidFill>
                  <a:srgbClr val="444949"/>
                </a:solidFill>
                <a:latin typeface="ArialMT"/>
              </a:rPr>
              <a:t>• </a:t>
            </a:r>
            <a:r>
              <a:rPr lang="en-IN" sz="2800" dirty="0" smtClean="0">
                <a:solidFill>
                  <a:srgbClr val="444949"/>
                </a:solidFill>
                <a:latin typeface="GillSans-Light"/>
              </a:rPr>
              <a:t>Able to flush the entire cache (invalidate it) immediately</a:t>
            </a:r>
          </a:p>
          <a:p>
            <a:pPr>
              <a:buNone/>
            </a:pPr>
            <a:r>
              <a:rPr lang="en-IN" sz="2800" dirty="0" smtClean="0">
                <a:solidFill>
                  <a:srgbClr val="444949"/>
                </a:solidFill>
                <a:latin typeface="ArialMT"/>
              </a:rPr>
              <a:t>• </a:t>
            </a:r>
            <a:r>
              <a:rPr lang="en-IN" sz="2800" dirty="0" smtClean="0">
                <a:solidFill>
                  <a:srgbClr val="444949"/>
                </a:solidFill>
                <a:latin typeface="GillSans-Light"/>
              </a:rPr>
              <a:t>Cache encryption option</a:t>
            </a:r>
          </a:p>
          <a:p>
            <a:pPr>
              <a:buNone/>
            </a:pPr>
            <a:r>
              <a:rPr lang="en-IN" sz="2800" dirty="0" smtClean="0">
                <a:solidFill>
                  <a:srgbClr val="444949"/>
                </a:solidFill>
                <a:latin typeface="ArialMT"/>
              </a:rPr>
              <a:t>• </a:t>
            </a:r>
            <a:r>
              <a:rPr lang="en-IN" sz="2800" dirty="0" smtClean="0">
                <a:solidFill>
                  <a:srgbClr val="444949"/>
                </a:solidFill>
                <a:latin typeface="GillSans-Light"/>
              </a:rPr>
              <a:t>Cache capacity between 0.5GB to 237GB</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Caching API </a:t>
            </a:r>
            <a:br>
              <a:rPr lang="en-IN" sz="4000" dirty="0" smtClean="0">
                <a:solidFill>
                  <a:srgbClr val="444949"/>
                </a:solidFill>
                <a:latin typeface="GillSans-Light"/>
              </a:rPr>
            </a:br>
            <a:r>
              <a:rPr lang="en-IN" sz="4000" dirty="0" smtClean="0">
                <a:solidFill>
                  <a:srgbClr val="444949"/>
                </a:solidFill>
                <a:latin typeface="GillSans-Light"/>
              </a:rPr>
              <a:t>responses</a:t>
            </a:r>
            <a:endParaRPr lang="en-IN" dirty="0"/>
          </a:p>
        </p:txBody>
      </p:sp>
      <p:pic>
        <p:nvPicPr>
          <p:cNvPr id="1026" name="Picture 2"/>
          <p:cNvPicPr>
            <a:picLocks noChangeAspect="1" noChangeArrowheads="1"/>
          </p:cNvPicPr>
          <p:nvPr/>
        </p:nvPicPr>
        <p:blipFill>
          <a:blip r:embed="rId2"/>
          <a:srcRect/>
          <a:stretch>
            <a:fillRect/>
          </a:stretch>
        </p:blipFill>
        <p:spPr bwMode="auto">
          <a:xfrm>
            <a:off x="5029200" y="1600200"/>
            <a:ext cx="3886200" cy="4038600"/>
          </a:xfrm>
          <a:prstGeom prst="rect">
            <a:avLst/>
          </a:prstGeom>
          <a:noFill/>
          <a:ln w="9525">
            <a:noFill/>
            <a:miter lim="800000"/>
            <a:headEnd/>
            <a:tailEnd/>
          </a:ln>
          <a:effec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4xx means Client errors</a:t>
            </a:r>
          </a:p>
          <a:p>
            <a:pPr lvl="1">
              <a:buNone/>
            </a:pPr>
            <a:r>
              <a:rPr lang="en-IN" sz="2400" dirty="0" smtClean="0">
                <a:solidFill>
                  <a:srgbClr val="444949"/>
                </a:solidFill>
                <a:latin typeface="ArialMT"/>
              </a:rPr>
              <a:t>• </a:t>
            </a:r>
            <a:r>
              <a:rPr lang="en-IN" sz="2400" dirty="0" smtClean="0">
                <a:solidFill>
                  <a:srgbClr val="444949"/>
                </a:solidFill>
                <a:latin typeface="GillSans-Light"/>
              </a:rPr>
              <a:t>400: Bad Request</a:t>
            </a:r>
          </a:p>
          <a:p>
            <a:pPr lvl="1">
              <a:buNone/>
            </a:pPr>
            <a:r>
              <a:rPr lang="en-IN" sz="2400" dirty="0" smtClean="0">
                <a:solidFill>
                  <a:srgbClr val="444949"/>
                </a:solidFill>
                <a:latin typeface="ArialMT"/>
              </a:rPr>
              <a:t>• </a:t>
            </a:r>
            <a:r>
              <a:rPr lang="en-IN" sz="2400" dirty="0" smtClean="0">
                <a:solidFill>
                  <a:srgbClr val="444949"/>
                </a:solidFill>
                <a:latin typeface="GillSans-Light"/>
              </a:rPr>
              <a:t>403: Access Denied, WAF filtered</a:t>
            </a:r>
          </a:p>
          <a:p>
            <a:pPr lvl="1">
              <a:buNone/>
            </a:pPr>
            <a:r>
              <a:rPr lang="en-IN" sz="2400" dirty="0" smtClean="0">
                <a:solidFill>
                  <a:srgbClr val="444949"/>
                </a:solidFill>
                <a:latin typeface="ArialMT"/>
              </a:rPr>
              <a:t>• </a:t>
            </a:r>
            <a:r>
              <a:rPr lang="en-IN" sz="2400" dirty="0" smtClean="0">
                <a:solidFill>
                  <a:srgbClr val="444949"/>
                </a:solidFill>
                <a:latin typeface="GillSans-Light"/>
              </a:rPr>
              <a:t>429: Quota exceeded, Throttle</a:t>
            </a:r>
          </a:p>
          <a:p>
            <a:pPr>
              <a:buNone/>
            </a:pPr>
            <a:r>
              <a:rPr lang="en-IN" sz="3200" dirty="0" smtClean="0">
                <a:solidFill>
                  <a:srgbClr val="444949"/>
                </a:solidFill>
                <a:latin typeface="ArialMT"/>
              </a:rPr>
              <a:t>• </a:t>
            </a:r>
            <a:r>
              <a:rPr lang="en-IN" sz="3200" dirty="0" smtClean="0">
                <a:solidFill>
                  <a:srgbClr val="444949"/>
                </a:solidFill>
                <a:latin typeface="GillSans-Light"/>
              </a:rPr>
              <a:t>5xx means Server errors</a:t>
            </a:r>
          </a:p>
          <a:p>
            <a:pPr lvl="1">
              <a:buNone/>
            </a:pPr>
            <a:r>
              <a:rPr lang="en-IN" sz="2400" dirty="0" smtClean="0">
                <a:solidFill>
                  <a:srgbClr val="444949"/>
                </a:solidFill>
                <a:latin typeface="ArialMT"/>
              </a:rPr>
              <a:t>• </a:t>
            </a:r>
            <a:r>
              <a:rPr lang="en-IN" sz="2400" dirty="0" smtClean="0">
                <a:solidFill>
                  <a:srgbClr val="444949"/>
                </a:solidFill>
                <a:latin typeface="GillSans-Light"/>
              </a:rPr>
              <a:t>502: Bad Gateway Exception, usually for an incompatible output returned from a Lambda proxy integration backend and occasionally for out-of-order invocations due to heavy loads.</a:t>
            </a:r>
          </a:p>
          <a:p>
            <a:pPr lvl="1">
              <a:buNone/>
            </a:pPr>
            <a:r>
              <a:rPr lang="en-IN" sz="2400" dirty="0" smtClean="0">
                <a:solidFill>
                  <a:srgbClr val="444949"/>
                </a:solidFill>
                <a:latin typeface="ArialMT"/>
              </a:rPr>
              <a:t>• </a:t>
            </a:r>
            <a:r>
              <a:rPr lang="en-IN" sz="2400" dirty="0" smtClean="0">
                <a:solidFill>
                  <a:srgbClr val="444949"/>
                </a:solidFill>
                <a:latin typeface="GillSans-Light"/>
              </a:rPr>
              <a:t>503: Service Unavailable Exception</a:t>
            </a:r>
          </a:p>
          <a:p>
            <a:pPr lvl="1">
              <a:buNone/>
            </a:pPr>
            <a:r>
              <a:rPr lang="en-IN" sz="2400" dirty="0" smtClean="0">
                <a:solidFill>
                  <a:srgbClr val="444949"/>
                </a:solidFill>
                <a:latin typeface="ArialMT"/>
              </a:rPr>
              <a:t>• </a:t>
            </a:r>
            <a:r>
              <a:rPr lang="en-IN" sz="2400" dirty="0" smtClean="0">
                <a:solidFill>
                  <a:srgbClr val="444949"/>
                </a:solidFill>
                <a:latin typeface="GillSans-Light"/>
              </a:rPr>
              <a:t>504: Integration Failure – ex Endpoint Request Timed-out Exception API Gateway requests time out after 29 second maximum</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API Gateway - Errors</a:t>
            </a:r>
            <a:endParaRPr lang="en-IN"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Load SSL certificates and use Route53 to define a CNAME</a:t>
            </a:r>
          </a:p>
          <a:p>
            <a:pPr>
              <a:buNone/>
            </a:pPr>
            <a:r>
              <a:rPr lang="en-IN" sz="3200" dirty="0" smtClean="0">
                <a:solidFill>
                  <a:srgbClr val="444949"/>
                </a:solidFill>
                <a:latin typeface="ArialMT"/>
              </a:rPr>
              <a:t>• </a:t>
            </a:r>
            <a:r>
              <a:rPr lang="en-IN" sz="3200" dirty="0" smtClean="0">
                <a:solidFill>
                  <a:srgbClr val="444949"/>
                </a:solidFill>
                <a:latin typeface="GillSans-Light"/>
              </a:rPr>
              <a:t>Resource Policy (~S3 Bucket Policy):</a:t>
            </a:r>
          </a:p>
          <a:p>
            <a:pPr lvl="2">
              <a:buNone/>
            </a:pPr>
            <a:r>
              <a:rPr lang="en-IN" sz="2200" dirty="0" smtClean="0">
                <a:solidFill>
                  <a:srgbClr val="444949"/>
                </a:solidFill>
                <a:latin typeface="ArialMT"/>
              </a:rPr>
              <a:t>• </a:t>
            </a:r>
            <a:r>
              <a:rPr lang="en-IN" sz="2200" dirty="0" smtClean="0">
                <a:solidFill>
                  <a:srgbClr val="444949"/>
                </a:solidFill>
                <a:latin typeface="GillSans-Light"/>
              </a:rPr>
              <a:t>control who can access the API</a:t>
            </a:r>
          </a:p>
          <a:p>
            <a:pPr lvl="2">
              <a:buNone/>
            </a:pPr>
            <a:r>
              <a:rPr lang="en-IN" sz="2200" dirty="0" smtClean="0">
                <a:solidFill>
                  <a:srgbClr val="444949"/>
                </a:solidFill>
                <a:latin typeface="ArialMT"/>
              </a:rPr>
              <a:t>• </a:t>
            </a:r>
            <a:r>
              <a:rPr lang="en-IN" sz="2200" dirty="0" smtClean="0">
                <a:solidFill>
                  <a:srgbClr val="444949"/>
                </a:solidFill>
                <a:latin typeface="GillSans-Light"/>
              </a:rPr>
              <a:t>Users from AWS accounts, IP or CIDR blocks, VPC or VPC Endpoints</a:t>
            </a:r>
          </a:p>
          <a:p>
            <a:pPr>
              <a:buNone/>
            </a:pPr>
            <a:r>
              <a:rPr lang="en-IN" sz="3200" dirty="0" smtClean="0">
                <a:solidFill>
                  <a:srgbClr val="444949"/>
                </a:solidFill>
                <a:latin typeface="ArialMT"/>
              </a:rPr>
              <a:t>• </a:t>
            </a:r>
            <a:r>
              <a:rPr lang="en-IN" sz="3200" dirty="0" smtClean="0">
                <a:solidFill>
                  <a:srgbClr val="444949"/>
                </a:solidFill>
                <a:latin typeface="GillSans-Light"/>
              </a:rPr>
              <a:t>IAM Execution Roles for API Gateway at the API level</a:t>
            </a:r>
          </a:p>
          <a:p>
            <a:pPr lvl="1">
              <a:buNone/>
            </a:pPr>
            <a:r>
              <a:rPr lang="en-IN" sz="2400" dirty="0" smtClean="0">
                <a:solidFill>
                  <a:srgbClr val="444949"/>
                </a:solidFill>
                <a:latin typeface="ArialMT"/>
              </a:rPr>
              <a:t>• </a:t>
            </a:r>
            <a:r>
              <a:rPr lang="en-IN" sz="2400" dirty="0" smtClean="0">
                <a:solidFill>
                  <a:srgbClr val="444949"/>
                </a:solidFill>
                <a:latin typeface="GillSans-Light"/>
              </a:rPr>
              <a:t>To invoke a Lambda Function, an AWS service…</a:t>
            </a:r>
          </a:p>
          <a:p>
            <a:pPr>
              <a:buNone/>
            </a:pPr>
            <a:r>
              <a:rPr lang="en-IN" sz="3200" dirty="0" smtClean="0">
                <a:solidFill>
                  <a:srgbClr val="444949"/>
                </a:solidFill>
                <a:latin typeface="ArialMT"/>
              </a:rPr>
              <a:t>• </a:t>
            </a:r>
            <a:r>
              <a:rPr lang="en-IN" sz="3200" dirty="0" smtClean="0">
                <a:solidFill>
                  <a:srgbClr val="444949"/>
                </a:solidFill>
                <a:latin typeface="GillSans-Light"/>
              </a:rPr>
              <a:t>CORS (Cross-origin resource sharing):</a:t>
            </a:r>
          </a:p>
          <a:p>
            <a:pPr lvl="1">
              <a:buNone/>
            </a:pPr>
            <a:r>
              <a:rPr lang="en-IN" sz="2400" dirty="0" smtClean="0">
                <a:solidFill>
                  <a:srgbClr val="444949"/>
                </a:solidFill>
                <a:latin typeface="ArialMT"/>
              </a:rPr>
              <a:t>• </a:t>
            </a:r>
            <a:r>
              <a:rPr lang="en-IN" sz="2400" dirty="0" smtClean="0">
                <a:solidFill>
                  <a:srgbClr val="444949"/>
                </a:solidFill>
                <a:latin typeface="GillSans-Light"/>
              </a:rPr>
              <a:t>Browser based security</a:t>
            </a:r>
          </a:p>
          <a:p>
            <a:pPr lvl="1">
              <a:buNone/>
            </a:pPr>
            <a:r>
              <a:rPr lang="en-IN" sz="2400" dirty="0" smtClean="0">
                <a:solidFill>
                  <a:srgbClr val="444949"/>
                </a:solidFill>
                <a:latin typeface="ArialMT"/>
              </a:rPr>
              <a:t>• </a:t>
            </a:r>
            <a:r>
              <a:rPr lang="en-IN" sz="2400" dirty="0" smtClean="0">
                <a:solidFill>
                  <a:srgbClr val="444949"/>
                </a:solidFill>
                <a:latin typeface="GillSans-Light"/>
              </a:rPr>
              <a:t>Control which domains can call your API</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API Gateway – </a:t>
            </a:r>
            <a:br>
              <a:rPr lang="en-IN" sz="4000" dirty="0" smtClean="0">
                <a:solidFill>
                  <a:srgbClr val="444949"/>
                </a:solidFill>
                <a:latin typeface="GillSans-Light"/>
              </a:rPr>
            </a:br>
            <a:r>
              <a:rPr lang="en-IN" sz="4000" dirty="0" smtClean="0">
                <a:solidFill>
                  <a:srgbClr val="444949"/>
                </a:solidFill>
                <a:latin typeface="GillSans-Light"/>
              </a:rPr>
              <a:t>Security</a:t>
            </a:r>
            <a:endParaRPr lang="en-IN"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495800" cy="4525963"/>
          </a:xfrm>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IAM based access</a:t>
            </a:r>
          </a:p>
          <a:p>
            <a:pPr lvl="3">
              <a:buNone/>
            </a:pPr>
            <a:r>
              <a:rPr lang="en-IN" sz="2000" dirty="0" smtClean="0">
                <a:solidFill>
                  <a:srgbClr val="444949"/>
                </a:solidFill>
                <a:latin typeface="ArialMT"/>
              </a:rPr>
              <a:t>• </a:t>
            </a:r>
            <a:r>
              <a:rPr lang="en-IN" sz="2000" dirty="0" smtClean="0">
                <a:solidFill>
                  <a:srgbClr val="444949"/>
                </a:solidFill>
                <a:latin typeface="GillSans-Light"/>
              </a:rPr>
              <a:t>Good for providing access within your own</a:t>
            </a:r>
          </a:p>
          <a:p>
            <a:pPr lvl="3">
              <a:buNone/>
            </a:pPr>
            <a:r>
              <a:rPr lang="en-IN" sz="2000" dirty="0" smtClean="0">
                <a:solidFill>
                  <a:srgbClr val="444949"/>
                </a:solidFill>
                <a:latin typeface="GillSans-Light"/>
              </a:rPr>
              <a:t>infrastructure</a:t>
            </a:r>
          </a:p>
          <a:p>
            <a:pPr lvl="3">
              <a:buNone/>
            </a:pPr>
            <a:r>
              <a:rPr lang="en-IN" sz="2000" dirty="0" smtClean="0">
                <a:solidFill>
                  <a:srgbClr val="444949"/>
                </a:solidFill>
                <a:latin typeface="ArialMT"/>
              </a:rPr>
              <a:t>• </a:t>
            </a:r>
            <a:r>
              <a:rPr lang="en-IN" sz="2000" dirty="0" smtClean="0">
                <a:solidFill>
                  <a:srgbClr val="444949"/>
                </a:solidFill>
                <a:latin typeface="GillSans-Light"/>
              </a:rPr>
              <a:t>Pass IAM credentials in headers through Sig V4</a:t>
            </a:r>
          </a:p>
          <a:p>
            <a:pPr>
              <a:buNone/>
            </a:pPr>
            <a:r>
              <a:rPr lang="en-IN" sz="3200" dirty="0" smtClean="0">
                <a:solidFill>
                  <a:srgbClr val="444949"/>
                </a:solidFill>
                <a:latin typeface="ArialMT"/>
              </a:rPr>
              <a:t>• </a:t>
            </a:r>
            <a:r>
              <a:rPr lang="en-IN" sz="3200" dirty="0" smtClean="0">
                <a:solidFill>
                  <a:srgbClr val="444949"/>
                </a:solidFill>
                <a:latin typeface="GillSans-Light"/>
              </a:rPr>
              <a:t>Lambda Authorizer (formerly Custom Authorizer)</a:t>
            </a:r>
          </a:p>
          <a:p>
            <a:pPr lvl="1">
              <a:buNone/>
            </a:pPr>
            <a:r>
              <a:rPr lang="en-IN" sz="2400" dirty="0" smtClean="0">
                <a:solidFill>
                  <a:srgbClr val="444949"/>
                </a:solidFill>
                <a:latin typeface="ArialMT"/>
              </a:rPr>
              <a:t>• </a:t>
            </a:r>
            <a:r>
              <a:rPr lang="en-IN" sz="2400" dirty="0" smtClean="0">
                <a:solidFill>
                  <a:srgbClr val="444949"/>
                </a:solidFill>
                <a:latin typeface="GillSans-Light"/>
              </a:rPr>
              <a:t>Use Lambda to verify a custom </a:t>
            </a:r>
            <a:r>
              <a:rPr lang="en-IN" sz="2400" dirty="0" err="1" smtClean="0">
                <a:solidFill>
                  <a:srgbClr val="444949"/>
                </a:solidFill>
                <a:latin typeface="GillSans-Light"/>
              </a:rPr>
              <a:t>OAuth</a:t>
            </a:r>
            <a:r>
              <a:rPr lang="en-IN" sz="2400" dirty="0" smtClean="0">
                <a:solidFill>
                  <a:srgbClr val="444949"/>
                </a:solidFill>
                <a:latin typeface="GillSans-Light"/>
              </a:rPr>
              <a:t> / SAML / 3</a:t>
            </a:r>
            <a:r>
              <a:rPr lang="en-IN" sz="1400" dirty="0" smtClean="0">
                <a:solidFill>
                  <a:srgbClr val="444949"/>
                </a:solidFill>
                <a:latin typeface="GillSans-Light"/>
              </a:rPr>
              <a:t>rd </a:t>
            </a:r>
            <a:r>
              <a:rPr lang="en-IN" sz="2400" dirty="0" smtClean="0">
                <a:solidFill>
                  <a:srgbClr val="444949"/>
                </a:solidFill>
                <a:latin typeface="GillSans-Light"/>
              </a:rPr>
              <a:t>party authentication</a:t>
            </a:r>
          </a:p>
          <a:p>
            <a:pPr>
              <a:buNone/>
            </a:pPr>
            <a:r>
              <a:rPr lang="en-IN" sz="3200" dirty="0" smtClean="0">
                <a:solidFill>
                  <a:srgbClr val="444949"/>
                </a:solidFill>
                <a:latin typeface="ArialMT"/>
              </a:rPr>
              <a:t>• </a:t>
            </a:r>
            <a:r>
              <a:rPr lang="en-IN" sz="3200" dirty="0" err="1" smtClean="0">
                <a:solidFill>
                  <a:srgbClr val="444949"/>
                </a:solidFill>
                <a:latin typeface="GillSans-Light"/>
              </a:rPr>
              <a:t>Cognito</a:t>
            </a:r>
            <a:r>
              <a:rPr lang="en-IN" sz="3200" dirty="0" smtClean="0">
                <a:solidFill>
                  <a:srgbClr val="444949"/>
                </a:solidFill>
                <a:latin typeface="GillSans-Light"/>
              </a:rPr>
              <a:t> User Pools</a:t>
            </a:r>
          </a:p>
          <a:p>
            <a:pPr lvl="1">
              <a:buNone/>
            </a:pPr>
            <a:r>
              <a:rPr lang="en-IN" sz="2400" dirty="0" smtClean="0">
                <a:solidFill>
                  <a:srgbClr val="444949"/>
                </a:solidFill>
                <a:latin typeface="ArialMT"/>
              </a:rPr>
              <a:t>• </a:t>
            </a:r>
            <a:r>
              <a:rPr lang="en-IN" sz="2400" dirty="0" smtClean="0">
                <a:solidFill>
                  <a:srgbClr val="444949"/>
                </a:solidFill>
                <a:latin typeface="GillSans-Light"/>
              </a:rPr>
              <a:t>Client authenticates with </a:t>
            </a:r>
            <a:r>
              <a:rPr lang="en-IN" sz="2400" dirty="0" err="1" smtClean="0">
                <a:solidFill>
                  <a:srgbClr val="444949"/>
                </a:solidFill>
                <a:latin typeface="GillSans-Light"/>
              </a:rPr>
              <a:t>Cognito</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Client passes the token to API Gateway</a:t>
            </a:r>
          </a:p>
          <a:p>
            <a:pPr lvl="1">
              <a:buNone/>
            </a:pPr>
            <a:r>
              <a:rPr lang="en-IN" sz="2400" dirty="0" smtClean="0">
                <a:solidFill>
                  <a:srgbClr val="444949"/>
                </a:solidFill>
                <a:latin typeface="ArialMT"/>
              </a:rPr>
              <a:t>• </a:t>
            </a:r>
            <a:r>
              <a:rPr lang="en-IN" sz="2400" dirty="0" smtClean="0">
                <a:solidFill>
                  <a:srgbClr val="444949"/>
                </a:solidFill>
                <a:latin typeface="GillSans-Light"/>
              </a:rPr>
              <a:t>API Gateway knows out-of-the-box how to verify to token</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API Gateway – </a:t>
            </a:r>
            <a:br>
              <a:rPr lang="en-IN" sz="4000" dirty="0" smtClean="0">
                <a:solidFill>
                  <a:srgbClr val="444949"/>
                </a:solidFill>
                <a:latin typeface="GillSans-Light"/>
              </a:rPr>
            </a:br>
            <a:r>
              <a:rPr lang="en-IN" sz="4000" dirty="0" smtClean="0">
                <a:solidFill>
                  <a:srgbClr val="444949"/>
                </a:solidFill>
                <a:latin typeface="GillSans-Light"/>
              </a:rPr>
              <a:t>Authentication</a:t>
            </a:r>
            <a:endParaRPr lang="en-IN" sz="4400" dirty="0"/>
          </a:p>
        </p:txBody>
      </p:sp>
      <p:pic>
        <p:nvPicPr>
          <p:cNvPr id="1026" name="Picture 2"/>
          <p:cNvPicPr>
            <a:picLocks noChangeAspect="1" noChangeArrowheads="1"/>
          </p:cNvPicPr>
          <p:nvPr/>
        </p:nvPicPr>
        <p:blipFill>
          <a:blip r:embed="rId2"/>
          <a:srcRect/>
          <a:stretch>
            <a:fillRect/>
          </a:stretch>
        </p:blipFill>
        <p:spPr bwMode="auto">
          <a:xfrm>
            <a:off x="5486400" y="1447800"/>
            <a:ext cx="3501521" cy="4724400"/>
          </a:xfrm>
          <a:prstGeom prst="rect">
            <a:avLst/>
          </a:prstGeom>
          <a:noFill/>
          <a:ln w="9525">
            <a:noFill/>
            <a:miter lim="800000"/>
            <a:headEnd/>
            <a:tailEnd/>
          </a:ln>
          <a:effec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Logs:</a:t>
            </a:r>
          </a:p>
          <a:p>
            <a:pPr lvl="1">
              <a:buNone/>
            </a:pPr>
            <a:r>
              <a:rPr lang="en-IN" sz="2400" dirty="0" smtClean="0">
                <a:solidFill>
                  <a:srgbClr val="444949"/>
                </a:solidFill>
                <a:latin typeface="ArialMT"/>
              </a:rPr>
              <a:t>• </a:t>
            </a:r>
            <a:r>
              <a:rPr lang="en-IN" sz="2400" dirty="0" smtClean="0">
                <a:solidFill>
                  <a:srgbClr val="444949"/>
                </a:solidFill>
                <a:latin typeface="GillSans-Light"/>
              </a:rPr>
              <a:t>Enable </a:t>
            </a:r>
            <a:r>
              <a:rPr lang="en-IN" sz="2400" dirty="0" err="1" smtClean="0">
                <a:solidFill>
                  <a:srgbClr val="444949"/>
                </a:solidFill>
                <a:latin typeface="GillSans-Light"/>
              </a:rPr>
              <a:t>CloudWatch</a:t>
            </a:r>
            <a:r>
              <a:rPr lang="en-IN" sz="2400" dirty="0" smtClean="0">
                <a:solidFill>
                  <a:srgbClr val="444949"/>
                </a:solidFill>
                <a:latin typeface="GillSans-Light"/>
              </a:rPr>
              <a:t> logging at the Stage level (with Log Level – ERROR, INFO)</a:t>
            </a:r>
          </a:p>
          <a:p>
            <a:pPr lvl="1">
              <a:buNone/>
            </a:pPr>
            <a:r>
              <a:rPr lang="en-IN" sz="2400" dirty="0" smtClean="0">
                <a:solidFill>
                  <a:srgbClr val="444949"/>
                </a:solidFill>
                <a:latin typeface="ArialMT"/>
              </a:rPr>
              <a:t>• </a:t>
            </a:r>
            <a:r>
              <a:rPr lang="en-IN" sz="2400" dirty="0" smtClean="0">
                <a:solidFill>
                  <a:srgbClr val="444949"/>
                </a:solidFill>
                <a:latin typeface="GillSans-Light"/>
              </a:rPr>
              <a:t>Can log full requests / responses data</a:t>
            </a:r>
          </a:p>
          <a:p>
            <a:pPr lvl="1">
              <a:buNone/>
            </a:pPr>
            <a:r>
              <a:rPr lang="en-IN" sz="2400" dirty="0" smtClean="0">
                <a:solidFill>
                  <a:srgbClr val="444949"/>
                </a:solidFill>
                <a:latin typeface="ArialMT"/>
              </a:rPr>
              <a:t>• </a:t>
            </a:r>
            <a:r>
              <a:rPr lang="en-IN" sz="2400" dirty="0" smtClean="0">
                <a:solidFill>
                  <a:srgbClr val="444949"/>
                </a:solidFill>
                <a:latin typeface="GillSans-Light"/>
              </a:rPr>
              <a:t>Can send API Gateway Access Logs (customizable)</a:t>
            </a:r>
          </a:p>
          <a:p>
            <a:pPr lvl="1">
              <a:buNone/>
            </a:pPr>
            <a:r>
              <a:rPr lang="en-IN" sz="2400" dirty="0" smtClean="0">
                <a:solidFill>
                  <a:srgbClr val="444949"/>
                </a:solidFill>
                <a:latin typeface="ArialMT"/>
              </a:rPr>
              <a:t>• </a:t>
            </a:r>
            <a:r>
              <a:rPr lang="en-IN" sz="2400" dirty="0" smtClean="0">
                <a:solidFill>
                  <a:srgbClr val="444949"/>
                </a:solidFill>
                <a:latin typeface="GillSans-Light"/>
              </a:rPr>
              <a:t>Can send logs directly into Kinesis Data </a:t>
            </a:r>
            <a:r>
              <a:rPr lang="en-IN" sz="2400" dirty="0" err="1" smtClean="0">
                <a:solidFill>
                  <a:srgbClr val="444949"/>
                </a:solidFill>
                <a:latin typeface="GillSans-Light"/>
              </a:rPr>
              <a:t>Firehose</a:t>
            </a:r>
            <a:r>
              <a:rPr lang="en-IN" sz="2400" dirty="0" smtClean="0">
                <a:solidFill>
                  <a:srgbClr val="444949"/>
                </a:solidFill>
                <a:latin typeface="GillSans-Light"/>
              </a:rPr>
              <a:t> (as an alternative to CW logs)</a:t>
            </a:r>
          </a:p>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Metrics:</a:t>
            </a:r>
          </a:p>
          <a:p>
            <a:pPr lvl="2">
              <a:buNone/>
            </a:pPr>
            <a:r>
              <a:rPr lang="en-IN" sz="2200" dirty="0" smtClean="0">
                <a:solidFill>
                  <a:srgbClr val="444949"/>
                </a:solidFill>
                <a:latin typeface="ArialMT"/>
              </a:rPr>
              <a:t>• </a:t>
            </a:r>
            <a:r>
              <a:rPr lang="en-IN" sz="2200" dirty="0" smtClean="0">
                <a:solidFill>
                  <a:srgbClr val="444949"/>
                </a:solidFill>
                <a:latin typeface="GillSans-Light"/>
              </a:rPr>
              <a:t>Metrics are by stage, possibility to enable detailed metrics</a:t>
            </a:r>
          </a:p>
          <a:p>
            <a:pPr lvl="2">
              <a:buNone/>
            </a:pPr>
            <a:r>
              <a:rPr lang="en-IN" sz="2200" dirty="0" smtClean="0">
                <a:solidFill>
                  <a:srgbClr val="444949"/>
                </a:solidFill>
                <a:latin typeface="ArialMT"/>
              </a:rPr>
              <a:t>• </a:t>
            </a:r>
            <a:r>
              <a:rPr lang="en-IN" sz="2200" i="1" dirty="0" err="1" smtClean="0">
                <a:solidFill>
                  <a:srgbClr val="444949"/>
                </a:solidFill>
                <a:latin typeface="GillSans-LightItalic"/>
              </a:rPr>
              <a:t>IntegrationLatency</a:t>
            </a:r>
            <a:r>
              <a:rPr lang="en-IN" sz="2200" i="1" dirty="0" smtClean="0">
                <a:solidFill>
                  <a:srgbClr val="444949"/>
                </a:solidFill>
                <a:latin typeface="GillSans-Light"/>
              </a:rPr>
              <a:t>, </a:t>
            </a:r>
            <a:r>
              <a:rPr lang="en-IN" sz="2200" i="1" dirty="0" smtClean="0">
                <a:solidFill>
                  <a:srgbClr val="444949"/>
                </a:solidFill>
                <a:latin typeface="GillSans-LightItalic"/>
              </a:rPr>
              <a:t>Latency</a:t>
            </a:r>
            <a:r>
              <a:rPr lang="en-IN" sz="2200" i="1" dirty="0" smtClean="0">
                <a:solidFill>
                  <a:srgbClr val="444949"/>
                </a:solidFill>
                <a:latin typeface="GillSans-Light"/>
              </a:rPr>
              <a:t>, </a:t>
            </a:r>
            <a:r>
              <a:rPr lang="en-IN" sz="2200" i="1" dirty="0" err="1" smtClean="0">
                <a:solidFill>
                  <a:srgbClr val="444949"/>
                </a:solidFill>
                <a:latin typeface="GillSans-LightItalic"/>
              </a:rPr>
              <a:t>CacheHitCount</a:t>
            </a:r>
            <a:r>
              <a:rPr lang="en-IN" sz="2200" i="1" dirty="0" smtClean="0">
                <a:solidFill>
                  <a:srgbClr val="444949"/>
                </a:solidFill>
                <a:latin typeface="GillSans-Light"/>
              </a:rPr>
              <a:t>, </a:t>
            </a:r>
            <a:r>
              <a:rPr lang="en-IN" sz="2200" i="1" dirty="0" err="1" smtClean="0">
                <a:solidFill>
                  <a:srgbClr val="444949"/>
                </a:solidFill>
                <a:latin typeface="GillSans-LightItalic"/>
              </a:rPr>
              <a:t>CacheMissCount</a:t>
            </a:r>
            <a:endParaRPr lang="en-IN" sz="2200" i="1" dirty="0" smtClean="0">
              <a:solidFill>
                <a:srgbClr val="444949"/>
              </a:solidFill>
              <a:latin typeface="GillSans-LightItalic"/>
            </a:endParaRPr>
          </a:p>
          <a:p>
            <a:pPr>
              <a:buNone/>
            </a:pPr>
            <a:r>
              <a:rPr lang="en-IN" sz="3200" dirty="0" smtClean="0">
                <a:solidFill>
                  <a:srgbClr val="444949"/>
                </a:solidFill>
                <a:latin typeface="ArialMT"/>
              </a:rPr>
              <a:t>• </a:t>
            </a:r>
            <a:r>
              <a:rPr lang="en-IN" sz="3200" dirty="0" smtClean="0">
                <a:solidFill>
                  <a:srgbClr val="444949"/>
                </a:solidFill>
                <a:latin typeface="GillSans-Light"/>
              </a:rPr>
              <a:t>X-Ray:</a:t>
            </a:r>
          </a:p>
          <a:p>
            <a:pPr lvl="1">
              <a:buNone/>
            </a:pPr>
            <a:r>
              <a:rPr lang="en-IN" sz="2400" dirty="0" smtClean="0">
                <a:solidFill>
                  <a:srgbClr val="444949"/>
                </a:solidFill>
                <a:latin typeface="ArialMT"/>
              </a:rPr>
              <a:t>• </a:t>
            </a:r>
            <a:r>
              <a:rPr lang="en-IN" sz="2400" dirty="0" smtClean="0">
                <a:solidFill>
                  <a:srgbClr val="444949"/>
                </a:solidFill>
                <a:latin typeface="GillSans-Light"/>
              </a:rPr>
              <a:t>Enable tracing to get extra information about requests in API Gateway</a:t>
            </a:r>
          </a:p>
          <a:p>
            <a:pPr lvl="1">
              <a:buNone/>
            </a:pPr>
            <a:r>
              <a:rPr lang="en-IN" sz="2400" dirty="0" smtClean="0">
                <a:solidFill>
                  <a:srgbClr val="444949"/>
                </a:solidFill>
                <a:latin typeface="ArialMT"/>
              </a:rPr>
              <a:t>• </a:t>
            </a:r>
            <a:r>
              <a:rPr lang="en-IN" sz="2400" dirty="0" smtClean="0">
                <a:solidFill>
                  <a:srgbClr val="444949"/>
                </a:solidFill>
                <a:latin typeface="GillSans-Light"/>
              </a:rPr>
              <a:t>X-Ray API Gateway + AWS Lambda gives you the full picture</a:t>
            </a:r>
            <a:endParaRPr lang="en-IN" dirty="0"/>
          </a:p>
        </p:txBody>
      </p:sp>
      <p:sp>
        <p:nvSpPr>
          <p:cNvPr id="3" name="Title 2"/>
          <p:cNvSpPr>
            <a:spLocks noGrp="1"/>
          </p:cNvSpPr>
          <p:nvPr>
            <p:ph type="title"/>
          </p:nvPr>
        </p:nvSpPr>
        <p:spPr/>
        <p:txBody>
          <a:bodyPr>
            <a:noAutofit/>
          </a:bodyPr>
          <a:lstStyle/>
          <a:p>
            <a:r>
              <a:rPr lang="en-IN" sz="3600" dirty="0" smtClean="0"/>
              <a:t>API Gateway – Logging,</a:t>
            </a:r>
            <a:br>
              <a:rPr lang="en-IN" sz="3600" dirty="0" smtClean="0"/>
            </a:br>
            <a:r>
              <a:rPr lang="en-IN" sz="3600" dirty="0" smtClean="0"/>
              <a:t> Monitoring, Tracing</a:t>
            </a:r>
            <a:endParaRPr lang="en-IN" sz="36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Route53 is a Managed DNS (Domain Name System)</a:t>
            </a:r>
          </a:p>
          <a:p>
            <a:pPr>
              <a:buNone/>
            </a:pPr>
            <a:r>
              <a:rPr lang="en-IN" sz="2400" dirty="0" smtClean="0">
                <a:solidFill>
                  <a:srgbClr val="444949"/>
                </a:solidFill>
                <a:latin typeface="ArialMT"/>
              </a:rPr>
              <a:t>• </a:t>
            </a:r>
            <a:r>
              <a:rPr lang="en-IN" sz="2400" dirty="0" smtClean="0">
                <a:solidFill>
                  <a:srgbClr val="444949"/>
                </a:solidFill>
                <a:latin typeface="GillSans-Light"/>
              </a:rPr>
              <a:t>A: hostname to IPv4</a:t>
            </a:r>
          </a:p>
          <a:p>
            <a:pPr>
              <a:buNone/>
            </a:pPr>
            <a:r>
              <a:rPr lang="en-IN" sz="2400" dirty="0" smtClean="0">
                <a:solidFill>
                  <a:srgbClr val="444949"/>
                </a:solidFill>
                <a:latin typeface="ArialMT"/>
              </a:rPr>
              <a:t>• </a:t>
            </a:r>
            <a:r>
              <a:rPr lang="en-IN" sz="2400" dirty="0" smtClean="0">
                <a:solidFill>
                  <a:srgbClr val="444949"/>
                </a:solidFill>
                <a:latin typeface="GillSans-Light"/>
              </a:rPr>
              <a:t>AAAA: hostname to IPv6</a:t>
            </a:r>
          </a:p>
          <a:p>
            <a:pPr>
              <a:buNone/>
            </a:pPr>
            <a:r>
              <a:rPr lang="en-IN" sz="2400" dirty="0" smtClean="0">
                <a:solidFill>
                  <a:srgbClr val="444949"/>
                </a:solidFill>
                <a:latin typeface="ArialMT"/>
              </a:rPr>
              <a:t>• </a:t>
            </a:r>
            <a:r>
              <a:rPr lang="en-IN" sz="2400" dirty="0" smtClean="0">
                <a:solidFill>
                  <a:srgbClr val="444949"/>
                </a:solidFill>
                <a:latin typeface="GillSans-Light"/>
              </a:rPr>
              <a:t>CNAME: hostname to hostname</a:t>
            </a:r>
          </a:p>
          <a:p>
            <a:pPr>
              <a:buNone/>
            </a:pPr>
            <a:r>
              <a:rPr lang="en-IN" sz="2400" dirty="0" smtClean="0">
                <a:solidFill>
                  <a:srgbClr val="444949"/>
                </a:solidFill>
                <a:latin typeface="ArialMT"/>
              </a:rPr>
              <a:t>• </a:t>
            </a:r>
            <a:r>
              <a:rPr lang="en-IN" sz="2400" dirty="0" smtClean="0">
                <a:solidFill>
                  <a:srgbClr val="444949"/>
                </a:solidFill>
                <a:latin typeface="GillSans-Light"/>
              </a:rPr>
              <a:t>Alias: hostname to AWS resource</a:t>
            </a:r>
          </a:p>
          <a:p>
            <a:pPr lvl="1">
              <a:buNone/>
            </a:pPr>
            <a:r>
              <a:rPr lang="en-IN" sz="1600" dirty="0" smtClean="0">
                <a:solidFill>
                  <a:srgbClr val="444949"/>
                </a:solidFill>
                <a:latin typeface="ArialMT"/>
              </a:rPr>
              <a:t>• </a:t>
            </a:r>
            <a:r>
              <a:rPr lang="en-IN" sz="1600" dirty="0" smtClean="0">
                <a:solidFill>
                  <a:srgbClr val="444949"/>
                </a:solidFill>
                <a:latin typeface="GillSans-Light"/>
              </a:rPr>
              <a:t>Use for: CLB, ALB, NLB, </a:t>
            </a:r>
            <a:r>
              <a:rPr lang="en-IN" sz="1600" dirty="0" err="1" smtClean="0">
                <a:solidFill>
                  <a:srgbClr val="444949"/>
                </a:solidFill>
                <a:latin typeface="GillSans-Light"/>
              </a:rPr>
              <a:t>CloudFront</a:t>
            </a:r>
            <a:r>
              <a:rPr lang="en-IN" sz="1600" dirty="0" smtClean="0">
                <a:solidFill>
                  <a:srgbClr val="444949"/>
                </a:solidFill>
                <a:latin typeface="GillSans-Light"/>
              </a:rPr>
              <a:t>, S3 bucket, Elastic Beanstalk</a:t>
            </a:r>
          </a:p>
          <a:p>
            <a:pPr lvl="1">
              <a:buNone/>
            </a:pPr>
            <a:r>
              <a:rPr lang="en-IN" sz="1600" dirty="0" smtClean="0">
                <a:solidFill>
                  <a:srgbClr val="444949"/>
                </a:solidFill>
                <a:latin typeface="ArialMT"/>
              </a:rPr>
              <a:t>• </a:t>
            </a:r>
            <a:r>
              <a:rPr lang="en-IN" sz="1600" dirty="0" smtClean="0">
                <a:solidFill>
                  <a:srgbClr val="444949"/>
                </a:solidFill>
                <a:latin typeface="GillSans-Light"/>
              </a:rPr>
              <a:t>Can be used for root apex record (mydomain.com)</a:t>
            </a:r>
          </a:p>
          <a:p>
            <a:pPr>
              <a:buNone/>
            </a:pPr>
            <a:r>
              <a:rPr lang="en-IN" sz="2400" dirty="0" smtClean="0">
                <a:solidFill>
                  <a:srgbClr val="444949"/>
                </a:solidFill>
                <a:latin typeface="ArialMT"/>
              </a:rPr>
              <a:t>• </a:t>
            </a:r>
            <a:r>
              <a:rPr lang="en-IN" sz="2400" dirty="0" smtClean="0">
                <a:solidFill>
                  <a:srgbClr val="444949"/>
                </a:solidFill>
                <a:latin typeface="GillSans-Light"/>
              </a:rPr>
              <a:t>Other record types are not needed for the exam</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Route 53 – Records</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7467600" y="2057400"/>
            <a:ext cx="1304925" cy="1304925"/>
          </a:xfrm>
          <a:prstGeom prst="rect">
            <a:avLst/>
          </a:prstGeom>
          <a:noFill/>
          <a:ln w="9525">
            <a:noFill/>
            <a:miter lim="800000"/>
            <a:headEnd/>
            <a:tailEnd/>
          </a:ln>
          <a:effec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Route 53 – Diagram for </a:t>
            </a:r>
            <a:br>
              <a:rPr lang="en-IN" sz="3200" dirty="0" smtClean="0">
                <a:solidFill>
                  <a:srgbClr val="444949"/>
                </a:solidFill>
                <a:latin typeface="GillSans-Light"/>
              </a:rPr>
            </a:br>
            <a:r>
              <a:rPr lang="en-IN" sz="3200" dirty="0" smtClean="0">
                <a:solidFill>
                  <a:srgbClr val="444949"/>
                </a:solidFill>
                <a:latin typeface="GillSans-Light"/>
              </a:rPr>
              <a:t>A Record</a:t>
            </a:r>
            <a:endParaRPr lang="en-IN" sz="3600"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762000" y="3048000"/>
            <a:ext cx="1371600" cy="13716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5562600" y="4343400"/>
            <a:ext cx="1219199" cy="1684919"/>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486400" y="1600200"/>
            <a:ext cx="1381125" cy="1381125"/>
          </a:xfrm>
          <a:prstGeom prst="rect">
            <a:avLst/>
          </a:prstGeom>
          <a:noFill/>
          <a:ln w="9525">
            <a:noFill/>
            <a:miter lim="800000"/>
            <a:headEnd/>
            <a:tailEnd/>
          </a:ln>
          <a:effectLst/>
        </p:spPr>
      </p:pic>
      <p:cxnSp>
        <p:nvCxnSpPr>
          <p:cNvPr id="8" name="Straight Arrow Connector 7"/>
          <p:cNvCxnSpPr/>
          <p:nvPr/>
        </p:nvCxnSpPr>
        <p:spPr>
          <a:xfrm flipV="1">
            <a:off x="2362200" y="1905000"/>
            <a:ext cx="3048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10800000" flipV="1">
            <a:off x="2417619" y="1468582"/>
            <a:ext cx="3048000" cy="121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057400" y="4495800"/>
            <a:ext cx="3276600" cy="121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2209800" y="4114800"/>
            <a:ext cx="32004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rot="20320956">
            <a:off x="2475072" y="1397859"/>
            <a:ext cx="2362200" cy="646331"/>
          </a:xfrm>
          <a:prstGeom prst="rect">
            <a:avLst/>
          </a:prstGeom>
        </p:spPr>
        <p:txBody>
          <a:bodyPr wrap="square">
            <a:spAutoFit/>
          </a:bodyPr>
          <a:lstStyle/>
          <a:p>
            <a:r>
              <a:rPr lang="en-IN" dirty="0" smtClean="0">
                <a:solidFill>
                  <a:srgbClr val="444949"/>
                </a:solidFill>
                <a:latin typeface="Calibri"/>
              </a:rPr>
              <a:t>DNS Request</a:t>
            </a:r>
          </a:p>
          <a:p>
            <a:r>
              <a:rPr lang="en-IN" dirty="0" smtClean="0">
                <a:solidFill>
                  <a:srgbClr val="444949"/>
                </a:solidFill>
                <a:latin typeface="Calibri"/>
              </a:rPr>
              <a:t>myapp.mydomain.com</a:t>
            </a:r>
            <a:endParaRPr lang="en-IN" dirty="0"/>
          </a:p>
        </p:txBody>
      </p:sp>
      <p:sp>
        <p:nvSpPr>
          <p:cNvPr id="17" name="Rectangle 16"/>
          <p:cNvSpPr/>
          <p:nvPr/>
        </p:nvSpPr>
        <p:spPr>
          <a:xfrm rot="20332278">
            <a:off x="2942734" y="2493678"/>
            <a:ext cx="2558409" cy="738664"/>
          </a:xfrm>
          <a:prstGeom prst="rect">
            <a:avLst/>
          </a:prstGeom>
        </p:spPr>
        <p:txBody>
          <a:bodyPr wrap="square">
            <a:spAutoFit/>
          </a:bodyPr>
          <a:lstStyle/>
          <a:p>
            <a:r>
              <a:rPr lang="en-IN" sz="1400" dirty="0" smtClean="0">
                <a:solidFill>
                  <a:srgbClr val="444949"/>
                </a:solidFill>
                <a:latin typeface="Calibri"/>
              </a:rPr>
              <a:t>Send back IP: 32.45.67.85</a:t>
            </a:r>
          </a:p>
          <a:p>
            <a:r>
              <a:rPr lang="en-IN" sz="1400" dirty="0" smtClean="0">
                <a:solidFill>
                  <a:srgbClr val="444949"/>
                </a:solidFill>
                <a:latin typeface="Calibri"/>
              </a:rPr>
              <a:t>(A record: host to IPv4)</a:t>
            </a:r>
          </a:p>
          <a:p>
            <a:r>
              <a:rPr lang="en-IN" sz="1400" dirty="0" smtClean="0">
                <a:solidFill>
                  <a:srgbClr val="444949"/>
                </a:solidFill>
                <a:latin typeface="Calibri"/>
              </a:rPr>
              <a:t>With TTL</a:t>
            </a:r>
            <a:endParaRPr lang="en-IN" sz="1400" dirty="0"/>
          </a:p>
        </p:txBody>
      </p:sp>
      <p:sp>
        <p:nvSpPr>
          <p:cNvPr id="18" name="Rectangle 17"/>
          <p:cNvSpPr/>
          <p:nvPr/>
        </p:nvSpPr>
        <p:spPr>
          <a:xfrm rot="1271949">
            <a:off x="2675573" y="4245158"/>
            <a:ext cx="3200400" cy="584775"/>
          </a:xfrm>
          <a:prstGeom prst="rect">
            <a:avLst/>
          </a:prstGeom>
        </p:spPr>
        <p:txBody>
          <a:bodyPr wrap="square">
            <a:spAutoFit/>
          </a:bodyPr>
          <a:lstStyle/>
          <a:p>
            <a:r>
              <a:rPr lang="en-IN" sz="1600" dirty="0" smtClean="0">
                <a:solidFill>
                  <a:srgbClr val="444949"/>
                </a:solidFill>
                <a:latin typeface="Calibri"/>
              </a:rPr>
              <a:t>HTTP Request </a:t>
            </a:r>
            <a:r>
              <a:rPr lang="en-IN" sz="1600" b="1" dirty="0" smtClean="0">
                <a:solidFill>
                  <a:srgbClr val="444949"/>
                </a:solidFill>
                <a:latin typeface="Calibri-Bold"/>
              </a:rPr>
              <a:t>IP:32.45.67.85</a:t>
            </a:r>
          </a:p>
          <a:p>
            <a:r>
              <a:rPr lang="en-IN" sz="1600" dirty="0" smtClean="0">
                <a:solidFill>
                  <a:srgbClr val="444949"/>
                </a:solidFill>
                <a:latin typeface="Calibri"/>
              </a:rPr>
              <a:t>Host: myapp.mydomain.com</a:t>
            </a:r>
            <a:endParaRPr lang="en-IN" sz="1600" dirty="0"/>
          </a:p>
        </p:txBody>
      </p:sp>
      <p:sp>
        <p:nvSpPr>
          <p:cNvPr id="19" name="Rectangle 18"/>
          <p:cNvSpPr/>
          <p:nvPr/>
        </p:nvSpPr>
        <p:spPr>
          <a:xfrm rot="1342859">
            <a:off x="2436614" y="5074939"/>
            <a:ext cx="1914307" cy="369332"/>
          </a:xfrm>
          <a:prstGeom prst="rect">
            <a:avLst/>
          </a:prstGeom>
        </p:spPr>
        <p:txBody>
          <a:bodyPr wrap="none">
            <a:spAutoFit/>
          </a:bodyPr>
          <a:lstStyle/>
          <a:p>
            <a:r>
              <a:rPr lang="en-IN" dirty="0" smtClean="0"/>
              <a:t>HTTP Response</a:t>
            </a:r>
            <a:endParaRPr lang="en-IN" dirty="0"/>
          </a:p>
        </p:txBody>
      </p:sp>
      <p:sp>
        <p:nvSpPr>
          <p:cNvPr id="20" name="Rectangle 19"/>
          <p:cNvSpPr/>
          <p:nvPr/>
        </p:nvSpPr>
        <p:spPr>
          <a:xfrm>
            <a:off x="4724400" y="6019800"/>
            <a:ext cx="4572000" cy="646331"/>
          </a:xfrm>
          <a:prstGeom prst="rect">
            <a:avLst/>
          </a:prstGeom>
        </p:spPr>
        <p:txBody>
          <a:bodyPr>
            <a:spAutoFit/>
          </a:bodyPr>
          <a:lstStyle/>
          <a:p>
            <a:r>
              <a:rPr lang="en-IN" b="1" dirty="0" smtClean="0"/>
              <a:t>Application Server</a:t>
            </a:r>
          </a:p>
          <a:p>
            <a:r>
              <a:rPr lang="en-IN" b="1" dirty="0" smtClean="0"/>
              <a:t>IP: 32.45.67.85</a:t>
            </a:r>
            <a:endParaRPr lang="en-IN" dirty="0"/>
          </a:p>
        </p:txBody>
      </p:sp>
      <p:sp>
        <p:nvSpPr>
          <p:cNvPr id="21" name="Rectangle 20"/>
          <p:cNvSpPr/>
          <p:nvPr/>
        </p:nvSpPr>
        <p:spPr>
          <a:xfrm>
            <a:off x="381000" y="4419600"/>
            <a:ext cx="2057400" cy="1015663"/>
          </a:xfrm>
          <a:prstGeom prst="rect">
            <a:avLst/>
          </a:prstGeom>
        </p:spPr>
        <p:txBody>
          <a:bodyPr wrap="square">
            <a:spAutoFit/>
          </a:bodyPr>
          <a:lstStyle/>
          <a:p>
            <a:r>
              <a:rPr lang="en-IN" sz="1200" b="1" dirty="0" smtClean="0"/>
              <a:t>Web browser</a:t>
            </a:r>
          </a:p>
          <a:p>
            <a:r>
              <a:rPr lang="en-IN" sz="1200" b="1" dirty="0" smtClean="0"/>
              <a:t>Application Server</a:t>
            </a:r>
          </a:p>
          <a:p>
            <a:r>
              <a:rPr lang="en-IN" sz="1200" b="1" dirty="0" smtClean="0"/>
              <a:t>IP: 32.45.67.85</a:t>
            </a:r>
          </a:p>
          <a:p>
            <a:r>
              <a:rPr lang="en-IN" sz="1200" b="1" dirty="0" smtClean="0"/>
              <a:t>Will cache the result for</a:t>
            </a:r>
          </a:p>
          <a:p>
            <a:r>
              <a:rPr lang="en-IN" sz="1200" b="1" dirty="0" smtClean="0"/>
              <a:t>The TTL of the record</a:t>
            </a:r>
            <a:endParaRPr lang="en-IN" sz="1200" dirty="0"/>
          </a:p>
        </p:txBody>
      </p:sp>
      <p:sp>
        <p:nvSpPr>
          <p:cNvPr id="22" name="Rectangle 21"/>
          <p:cNvSpPr/>
          <p:nvPr/>
        </p:nvSpPr>
        <p:spPr>
          <a:xfrm>
            <a:off x="5562600" y="3048000"/>
            <a:ext cx="1196161" cy="369332"/>
          </a:xfrm>
          <a:prstGeom prst="rect">
            <a:avLst/>
          </a:prstGeom>
        </p:spPr>
        <p:txBody>
          <a:bodyPr wrap="none">
            <a:spAutoFit/>
          </a:bodyPr>
          <a:lstStyle/>
          <a:p>
            <a:r>
              <a:rPr lang="en-IN" b="1" dirty="0" smtClean="0"/>
              <a:t>Route 53</a:t>
            </a:r>
            <a:endParaRPr lang="en-IN"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DNS Records TTL (Time </a:t>
            </a:r>
            <a:br>
              <a:rPr lang="en-IN" sz="3200" dirty="0" smtClean="0">
                <a:solidFill>
                  <a:srgbClr val="444949"/>
                </a:solidFill>
                <a:latin typeface="GillSans-Light"/>
              </a:rPr>
            </a:br>
            <a:r>
              <a:rPr lang="en-IN" sz="3200" dirty="0" smtClean="0">
                <a:solidFill>
                  <a:srgbClr val="444949"/>
                </a:solidFill>
                <a:latin typeface="GillSans-Light"/>
              </a:rPr>
              <a:t>to Live)</a:t>
            </a:r>
            <a:endParaRPr lang="en-IN" sz="3600" dirty="0"/>
          </a:p>
        </p:txBody>
      </p:sp>
      <p:sp>
        <p:nvSpPr>
          <p:cNvPr id="4" name="Rectangle 3"/>
          <p:cNvSpPr/>
          <p:nvPr/>
        </p:nvSpPr>
        <p:spPr>
          <a:xfrm>
            <a:off x="533400" y="2286000"/>
            <a:ext cx="838200" cy="838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8" name="Straight Arrow Connector 7"/>
          <p:cNvCxnSpPr/>
          <p:nvPr/>
        </p:nvCxnSpPr>
        <p:spPr>
          <a:xfrm>
            <a:off x="533400" y="3124200"/>
            <a:ext cx="381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4098" name="Picture 2"/>
          <p:cNvPicPr>
            <a:picLocks noGrp="1" noChangeAspect="1" noChangeArrowheads="1"/>
          </p:cNvPicPr>
          <p:nvPr>
            <p:ph idx="1"/>
          </p:nvPr>
        </p:nvPicPr>
        <p:blipFill>
          <a:blip r:embed="rId2" cstate="print"/>
          <a:srcRect/>
          <a:stretch>
            <a:fillRect/>
          </a:stretch>
        </p:blipFill>
        <p:spPr bwMode="auto">
          <a:xfrm>
            <a:off x="914400" y="2590800"/>
            <a:ext cx="1219200" cy="12192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4953000" y="2667000"/>
            <a:ext cx="1305632" cy="1309687"/>
          </a:xfrm>
          <a:prstGeom prst="rect">
            <a:avLst/>
          </a:prstGeom>
          <a:noFill/>
          <a:ln w="9525">
            <a:noFill/>
            <a:miter lim="800000"/>
            <a:headEnd/>
            <a:tailEnd/>
          </a:ln>
          <a:effectLst/>
        </p:spPr>
      </p:pic>
      <p:sp>
        <p:nvSpPr>
          <p:cNvPr id="11" name="Rectangle 10"/>
          <p:cNvSpPr/>
          <p:nvPr/>
        </p:nvSpPr>
        <p:spPr>
          <a:xfrm>
            <a:off x="6400800" y="1676400"/>
            <a:ext cx="2590800" cy="4678204"/>
          </a:xfrm>
          <a:prstGeom prst="rect">
            <a:avLst/>
          </a:prstGeom>
        </p:spPr>
        <p:txBody>
          <a:bodyPr wrap="square">
            <a:spAutoFit/>
          </a:bodyPr>
          <a:lstStyle/>
          <a:p>
            <a:r>
              <a:rPr lang="en-IN" sz="2000" dirty="0" smtClean="0">
                <a:solidFill>
                  <a:srgbClr val="444949"/>
                </a:solidFill>
                <a:latin typeface="ArialMT"/>
              </a:rPr>
              <a:t>• </a:t>
            </a:r>
            <a:r>
              <a:rPr lang="en-IN" sz="2000" dirty="0" smtClean="0">
                <a:solidFill>
                  <a:srgbClr val="444949"/>
                </a:solidFill>
                <a:latin typeface="GillSans-Light"/>
              </a:rPr>
              <a:t>High TTL: (e.g. 24hr)</a:t>
            </a:r>
          </a:p>
          <a:p>
            <a:pPr lvl="1"/>
            <a:r>
              <a:rPr lang="en-IN" dirty="0" smtClean="0">
                <a:solidFill>
                  <a:srgbClr val="444949"/>
                </a:solidFill>
                <a:latin typeface="ArialMT"/>
              </a:rPr>
              <a:t>• </a:t>
            </a:r>
            <a:r>
              <a:rPr lang="en-IN" dirty="0" smtClean="0">
                <a:solidFill>
                  <a:srgbClr val="444949"/>
                </a:solidFill>
                <a:latin typeface="GillSans-Light"/>
              </a:rPr>
              <a:t>Less traffic on DNS</a:t>
            </a:r>
          </a:p>
          <a:p>
            <a:pPr lvl="1"/>
            <a:r>
              <a:rPr lang="en-IN" dirty="0" smtClean="0">
                <a:solidFill>
                  <a:srgbClr val="444949"/>
                </a:solidFill>
                <a:latin typeface="ArialMT"/>
              </a:rPr>
              <a:t>• </a:t>
            </a:r>
            <a:r>
              <a:rPr lang="en-IN" dirty="0" smtClean="0">
                <a:solidFill>
                  <a:srgbClr val="444949"/>
                </a:solidFill>
                <a:latin typeface="GillSans-Light"/>
              </a:rPr>
              <a:t>Possibly outdated</a:t>
            </a:r>
          </a:p>
          <a:p>
            <a:pPr lvl="1"/>
            <a:r>
              <a:rPr lang="en-IN" dirty="0" smtClean="0">
                <a:solidFill>
                  <a:srgbClr val="444949"/>
                </a:solidFill>
                <a:latin typeface="GillSans-Light"/>
              </a:rPr>
              <a:t>records</a:t>
            </a:r>
          </a:p>
          <a:p>
            <a:r>
              <a:rPr lang="en-IN" sz="2000" dirty="0" smtClean="0">
                <a:solidFill>
                  <a:srgbClr val="444949"/>
                </a:solidFill>
                <a:latin typeface="ArialMT"/>
              </a:rPr>
              <a:t>• </a:t>
            </a:r>
            <a:r>
              <a:rPr lang="en-IN" sz="2000" dirty="0" smtClean="0">
                <a:solidFill>
                  <a:srgbClr val="444949"/>
                </a:solidFill>
                <a:latin typeface="GillSans-Light"/>
              </a:rPr>
              <a:t>Low TTL: (</a:t>
            </a:r>
            <a:r>
              <a:rPr lang="en-IN" sz="2000" dirty="0" err="1" smtClean="0">
                <a:solidFill>
                  <a:srgbClr val="444949"/>
                </a:solidFill>
                <a:latin typeface="GillSans-Light"/>
              </a:rPr>
              <a:t>e.g</a:t>
            </a:r>
            <a:r>
              <a:rPr lang="en-IN" sz="2000" dirty="0" smtClean="0">
                <a:solidFill>
                  <a:srgbClr val="444949"/>
                </a:solidFill>
                <a:latin typeface="GillSans-Light"/>
              </a:rPr>
              <a:t> 60 s)</a:t>
            </a:r>
          </a:p>
          <a:p>
            <a:pPr lvl="1"/>
            <a:r>
              <a:rPr lang="en-IN" dirty="0" smtClean="0">
                <a:solidFill>
                  <a:srgbClr val="444949"/>
                </a:solidFill>
                <a:latin typeface="ArialMT"/>
              </a:rPr>
              <a:t>• </a:t>
            </a:r>
            <a:r>
              <a:rPr lang="en-IN" dirty="0" smtClean="0">
                <a:solidFill>
                  <a:srgbClr val="444949"/>
                </a:solidFill>
                <a:latin typeface="GillSans-Light"/>
              </a:rPr>
              <a:t>More traffic on DNS</a:t>
            </a:r>
          </a:p>
          <a:p>
            <a:pPr lvl="1"/>
            <a:r>
              <a:rPr lang="en-IN" dirty="0" smtClean="0">
                <a:solidFill>
                  <a:srgbClr val="444949"/>
                </a:solidFill>
                <a:latin typeface="ArialMT"/>
              </a:rPr>
              <a:t>• </a:t>
            </a:r>
            <a:r>
              <a:rPr lang="en-IN" dirty="0" smtClean="0">
                <a:solidFill>
                  <a:srgbClr val="444949"/>
                </a:solidFill>
                <a:latin typeface="GillSans-Light"/>
              </a:rPr>
              <a:t>Records are outdated</a:t>
            </a:r>
          </a:p>
          <a:p>
            <a:pPr lvl="1"/>
            <a:r>
              <a:rPr lang="en-IN" dirty="0" smtClean="0">
                <a:solidFill>
                  <a:srgbClr val="444949"/>
                </a:solidFill>
                <a:latin typeface="GillSans-Light"/>
              </a:rPr>
              <a:t>for less time</a:t>
            </a:r>
          </a:p>
          <a:p>
            <a:pPr lvl="1"/>
            <a:r>
              <a:rPr lang="en-IN" dirty="0" smtClean="0">
                <a:solidFill>
                  <a:srgbClr val="444949"/>
                </a:solidFill>
                <a:latin typeface="ArialMT"/>
              </a:rPr>
              <a:t>• </a:t>
            </a:r>
            <a:r>
              <a:rPr lang="en-IN" dirty="0" smtClean="0">
                <a:solidFill>
                  <a:srgbClr val="444949"/>
                </a:solidFill>
                <a:latin typeface="GillSans-Light"/>
              </a:rPr>
              <a:t>Easy to change records</a:t>
            </a:r>
          </a:p>
          <a:p>
            <a:r>
              <a:rPr lang="en-IN" sz="2000" dirty="0" smtClean="0">
                <a:solidFill>
                  <a:srgbClr val="444949"/>
                </a:solidFill>
                <a:latin typeface="ArialMT"/>
              </a:rPr>
              <a:t>• </a:t>
            </a:r>
            <a:r>
              <a:rPr lang="en-IN" sz="2000" dirty="0" smtClean="0">
                <a:solidFill>
                  <a:srgbClr val="444949"/>
                </a:solidFill>
                <a:latin typeface="GillSans-Light"/>
              </a:rPr>
              <a:t>TTL is mandatory for each DNS record</a:t>
            </a:r>
            <a:endParaRPr lang="en-IN" dirty="0"/>
          </a:p>
        </p:txBody>
      </p:sp>
      <p:cxnSp>
        <p:nvCxnSpPr>
          <p:cNvPr id="13" name="Straight Arrow Connector 12"/>
          <p:cNvCxnSpPr/>
          <p:nvPr/>
        </p:nvCxnSpPr>
        <p:spPr>
          <a:xfrm>
            <a:off x="2286000" y="2133600"/>
            <a:ext cx="29718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2133600" y="2438400"/>
            <a:ext cx="29718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133600" y="4495800"/>
            <a:ext cx="29718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V="1">
            <a:off x="2133600" y="5029200"/>
            <a:ext cx="29718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057400" y="1524000"/>
            <a:ext cx="4572000" cy="523220"/>
          </a:xfrm>
          <a:prstGeom prst="rect">
            <a:avLst/>
          </a:prstGeom>
        </p:spPr>
        <p:txBody>
          <a:bodyPr>
            <a:spAutoFit/>
          </a:bodyPr>
          <a:lstStyle/>
          <a:p>
            <a:r>
              <a:rPr lang="en-IN" sz="1400" dirty="0" smtClean="0"/>
              <a:t>DNS Request</a:t>
            </a:r>
          </a:p>
          <a:p>
            <a:r>
              <a:rPr lang="en-IN" sz="1400" dirty="0" smtClean="0"/>
              <a:t>myapp.mydomain.com</a:t>
            </a:r>
            <a:endParaRPr lang="en-IN" sz="1400" dirty="0"/>
          </a:p>
        </p:txBody>
      </p:sp>
      <p:sp>
        <p:nvSpPr>
          <p:cNvPr id="21" name="Rectangle 20"/>
          <p:cNvSpPr/>
          <p:nvPr/>
        </p:nvSpPr>
        <p:spPr>
          <a:xfrm>
            <a:off x="2209800" y="2514600"/>
            <a:ext cx="2438400" cy="954107"/>
          </a:xfrm>
          <a:prstGeom prst="rect">
            <a:avLst/>
          </a:prstGeom>
        </p:spPr>
        <p:txBody>
          <a:bodyPr wrap="square">
            <a:spAutoFit/>
          </a:bodyPr>
          <a:lstStyle/>
          <a:p>
            <a:r>
              <a:rPr lang="en-IN" sz="1400" dirty="0" smtClean="0"/>
              <a:t>Send back IP: 32.45.67.85</a:t>
            </a:r>
          </a:p>
          <a:p>
            <a:r>
              <a:rPr lang="en-IN" sz="1400" dirty="0" smtClean="0"/>
              <a:t>(A record: host to IPv4)</a:t>
            </a:r>
          </a:p>
          <a:p>
            <a:r>
              <a:rPr lang="en-IN" sz="1400" b="1" dirty="0" smtClean="0"/>
              <a:t>+ TTL : 300 s</a:t>
            </a:r>
            <a:endParaRPr lang="en-IN" sz="1400" dirty="0"/>
          </a:p>
        </p:txBody>
      </p:sp>
      <p:sp>
        <p:nvSpPr>
          <p:cNvPr id="23" name="Rectangle 22"/>
          <p:cNvSpPr/>
          <p:nvPr/>
        </p:nvSpPr>
        <p:spPr>
          <a:xfrm>
            <a:off x="2057400" y="4038600"/>
            <a:ext cx="2743200" cy="523220"/>
          </a:xfrm>
          <a:prstGeom prst="rect">
            <a:avLst/>
          </a:prstGeom>
        </p:spPr>
        <p:txBody>
          <a:bodyPr wrap="square">
            <a:spAutoFit/>
          </a:bodyPr>
          <a:lstStyle/>
          <a:p>
            <a:r>
              <a:rPr lang="en-IN" sz="1400" dirty="0" smtClean="0"/>
              <a:t>DNS Request</a:t>
            </a:r>
          </a:p>
          <a:p>
            <a:r>
              <a:rPr lang="en-IN" sz="1400" dirty="0" smtClean="0"/>
              <a:t>myapp.mydomain.com</a:t>
            </a:r>
            <a:endParaRPr lang="en-IN" sz="1400" dirty="0"/>
          </a:p>
        </p:txBody>
      </p:sp>
      <p:sp>
        <p:nvSpPr>
          <p:cNvPr id="24" name="Rectangle 23"/>
          <p:cNvSpPr/>
          <p:nvPr/>
        </p:nvSpPr>
        <p:spPr>
          <a:xfrm>
            <a:off x="2209800" y="5257800"/>
            <a:ext cx="3276600" cy="923330"/>
          </a:xfrm>
          <a:prstGeom prst="rect">
            <a:avLst/>
          </a:prstGeom>
        </p:spPr>
        <p:txBody>
          <a:bodyPr wrap="square">
            <a:spAutoFit/>
          </a:bodyPr>
          <a:lstStyle/>
          <a:p>
            <a:r>
              <a:rPr lang="en-IN" dirty="0" smtClean="0"/>
              <a:t>Send back IP: 195.23.45.22</a:t>
            </a:r>
          </a:p>
          <a:p>
            <a:r>
              <a:rPr lang="en-IN" dirty="0" smtClean="0"/>
              <a:t>(A record: host to IPv4)</a:t>
            </a:r>
          </a:p>
          <a:p>
            <a:r>
              <a:rPr lang="en-IN" b="1" dirty="0" smtClean="0"/>
              <a:t>+ TTL : 300 s</a:t>
            </a:r>
            <a:endParaRPr lang="en-IN" dirty="0"/>
          </a:p>
        </p:txBody>
      </p:sp>
      <p:sp>
        <p:nvSpPr>
          <p:cNvPr id="25" name="Rectangle 24"/>
          <p:cNvSpPr/>
          <p:nvPr/>
        </p:nvSpPr>
        <p:spPr>
          <a:xfrm>
            <a:off x="0" y="1447800"/>
            <a:ext cx="4572000" cy="646331"/>
          </a:xfrm>
          <a:prstGeom prst="rect">
            <a:avLst/>
          </a:prstGeom>
        </p:spPr>
        <p:txBody>
          <a:bodyPr wrap="square">
            <a:spAutoFit/>
          </a:bodyPr>
          <a:lstStyle/>
          <a:p>
            <a:r>
              <a:rPr lang="en-IN" b="1" dirty="0" smtClean="0"/>
              <a:t>DNS Cache</a:t>
            </a:r>
          </a:p>
          <a:p>
            <a:r>
              <a:rPr lang="en-IN" b="1" dirty="0" smtClean="0"/>
              <a:t>For TTL duration</a:t>
            </a:r>
            <a:endParaRPr lang="en-IN" dirty="0"/>
          </a:p>
        </p:txBody>
      </p:sp>
      <p:sp>
        <p:nvSpPr>
          <p:cNvPr id="26" name="Rectangle 25"/>
          <p:cNvSpPr/>
          <p:nvPr/>
        </p:nvSpPr>
        <p:spPr>
          <a:xfrm>
            <a:off x="533400" y="3962400"/>
            <a:ext cx="1629613" cy="369332"/>
          </a:xfrm>
          <a:prstGeom prst="rect">
            <a:avLst/>
          </a:prstGeom>
        </p:spPr>
        <p:txBody>
          <a:bodyPr wrap="none">
            <a:spAutoFit/>
          </a:bodyPr>
          <a:lstStyle/>
          <a:p>
            <a:r>
              <a:rPr lang="en-IN" b="1" dirty="0" smtClean="0">
                <a:solidFill>
                  <a:srgbClr val="444949"/>
                </a:solidFill>
                <a:latin typeface="Calibri-Bold"/>
              </a:rPr>
              <a:t>Web browser</a:t>
            </a:r>
            <a:endParaRPr lang="en-IN" dirty="0"/>
          </a:p>
        </p:txBody>
      </p:sp>
      <p:sp>
        <p:nvSpPr>
          <p:cNvPr id="27" name="Rectangle 26"/>
          <p:cNvSpPr/>
          <p:nvPr/>
        </p:nvSpPr>
        <p:spPr>
          <a:xfrm>
            <a:off x="5105400" y="4114800"/>
            <a:ext cx="1159292" cy="369332"/>
          </a:xfrm>
          <a:prstGeom prst="rect">
            <a:avLst/>
          </a:prstGeom>
        </p:spPr>
        <p:txBody>
          <a:bodyPr wrap="none">
            <a:spAutoFit/>
          </a:bodyPr>
          <a:lstStyle/>
          <a:p>
            <a:r>
              <a:rPr lang="en-IN" b="1" dirty="0" smtClean="0">
                <a:solidFill>
                  <a:srgbClr val="444949"/>
                </a:solidFill>
                <a:latin typeface="Calibri-Bold"/>
              </a:rPr>
              <a:t>Route 53</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228600" y="609600"/>
            <a:ext cx="8229600" cy="1143000"/>
          </a:xfrm>
        </p:spPr>
        <p:txBody>
          <a:bodyPr/>
          <a:lstStyle/>
          <a:p>
            <a:r>
              <a:rPr lang="en-US" dirty="0" smtClean="0"/>
              <a:t>Cross account access with STS</a:t>
            </a:r>
            <a:endParaRPr lang="en-US" dirty="0"/>
          </a:p>
        </p:txBody>
      </p:sp>
      <p:pic>
        <p:nvPicPr>
          <p:cNvPr id="31746" name="Picture 2"/>
          <p:cNvPicPr>
            <a:picLocks noChangeAspect="1" noChangeArrowheads="1"/>
          </p:cNvPicPr>
          <p:nvPr/>
        </p:nvPicPr>
        <p:blipFill>
          <a:blip r:embed="rId2"/>
          <a:srcRect/>
          <a:stretch>
            <a:fillRect/>
          </a:stretch>
        </p:blipFill>
        <p:spPr bwMode="auto">
          <a:xfrm>
            <a:off x="304799" y="1428750"/>
            <a:ext cx="8686801" cy="4667250"/>
          </a:xfrm>
          <a:prstGeom prst="rect">
            <a:avLst/>
          </a:prstGeom>
          <a:noFill/>
          <a:ln w="9525">
            <a:noFill/>
            <a:miter lim="800000"/>
            <a:headEnd/>
            <a:tailEnd/>
          </a:ln>
          <a:effec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953000" cy="4525963"/>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Maps a hostname to a single</a:t>
            </a:r>
          </a:p>
          <a:p>
            <a:pPr>
              <a:buNone/>
            </a:pPr>
            <a:r>
              <a:rPr lang="en-IN" sz="2400" dirty="0" smtClean="0">
                <a:solidFill>
                  <a:srgbClr val="444949"/>
                </a:solidFill>
                <a:latin typeface="GillSans-Light"/>
              </a:rPr>
              <a:t>resource</a:t>
            </a:r>
          </a:p>
          <a:p>
            <a:pPr>
              <a:buNone/>
            </a:pPr>
            <a:r>
              <a:rPr lang="en-IN" sz="2400" dirty="0" smtClean="0">
                <a:solidFill>
                  <a:srgbClr val="444949"/>
                </a:solidFill>
                <a:latin typeface="ArialMT"/>
              </a:rPr>
              <a:t>• </a:t>
            </a:r>
            <a:r>
              <a:rPr lang="en-IN" sz="2400" dirty="0" smtClean="0">
                <a:solidFill>
                  <a:srgbClr val="444949"/>
                </a:solidFill>
                <a:latin typeface="GillSans-Light"/>
              </a:rPr>
              <a:t>You can’t attach health</a:t>
            </a:r>
          </a:p>
          <a:p>
            <a:pPr>
              <a:buNone/>
            </a:pPr>
            <a:r>
              <a:rPr lang="en-IN" sz="2400" dirty="0" smtClean="0">
                <a:solidFill>
                  <a:srgbClr val="444949"/>
                </a:solidFill>
                <a:latin typeface="GillSans-Light"/>
              </a:rPr>
              <a:t>checks to simple routing</a:t>
            </a:r>
          </a:p>
          <a:p>
            <a:pPr>
              <a:buNone/>
            </a:pPr>
            <a:r>
              <a:rPr lang="en-IN" sz="2400" dirty="0" smtClean="0">
                <a:solidFill>
                  <a:srgbClr val="444949"/>
                </a:solidFill>
                <a:latin typeface="GillSans-Light"/>
              </a:rPr>
              <a:t>policy</a:t>
            </a:r>
          </a:p>
          <a:p>
            <a:pPr>
              <a:buNone/>
            </a:pPr>
            <a:r>
              <a:rPr lang="en-IN" sz="2400" dirty="0" smtClean="0">
                <a:solidFill>
                  <a:srgbClr val="444949"/>
                </a:solidFill>
                <a:latin typeface="ArialMT"/>
              </a:rPr>
              <a:t>• </a:t>
            </a:r>
            <a:r>
              <a:rPr lang="en-IN" sz="2400" dirty="0" smtClean="0">
                <a:solidFill>
                  <a:srgbClr val="444949"/>
                </a:solidFill>
                <a:latin typeface="GillSans-Light"/>
              </a:rPr>
              <a:t>If multiple values are</a:t>
            </a:r>
          </a:p>
          <a:p>
            <a:pPr>
              <a:buNone/>
            </a:pPr>
            <a:r>
              <a:rPr lang="en-IN" sz="2400" dirty="0" smtClean="0">
                <a:solidFill>
                  <a:srgbClr val="444949"/>
                </a:solidFill>
                <a:latin typeface="GillSans-Light"/>
              </a:rPr>
              <a:t>returned, a random one is</a:t>
            </a:r>
          </a:p>
          <a:p>
            <a:pPr>
              <a:buNone/>
            </a:pPr>
            <a:r>
              <a:rPr lang="en-IN" sz="2400" dirty="0" smtClean="0">
                <a:solidFill>
                  <a:srgbClr val="444949"/>
                </a:solidFill>
                <a:latin typeface="GillSans-Light"/>
              </a:rPr>
              <a:t>chosen by the client</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Simple Routing </a:t>
            </a:r>
            <a:br>
              <a:rPr lang="en-IN" sz="4000" dirty="0" smtClean="0">
                <a:solidFill>
                  <a:srgbClr val="444949"/>
                </a:solidFill>
                <a:latin typeface="GillSans-Light"/>
              </a:rPr>
            </a:br>
            <a:r>
              <a:rPr lang="en-IN" sz="4000" dirty="0" smtClean="0">
                <a:solidFill>
                  <a:srgbClr val="444949"/>
                </a:solidFill>
                <a:latin typeface="GillSans-Light"/>
              </a:rPr>
              <a:t>Policy</a:t>
            </a:r>
            <a:endParaRPr lang="en-IN" dirty="0"/>
          </a:p>
        </p:txBody>
      </p:sp>
      <p:pic>
        <p:nvPicPr>
          <p:cNvPr id="5122" name="Picture 2"/>
          <p:cNvPicPr>
            <a:picLocks noChangeAspect="1" noChangeArrowheads="1"/>
          </p:cNvPicPr>
          <p:nvPr/>
        </p:nvPicPr>
        <p:blipFill>
          <a:blip r:embed="rId2"/>
          <a:srcRect/>
          <a:stretch>
            <a:fillRect/>
          </a:stretch>
        </p:blipFill>
        <p:spPr bwMode="auto">
          <a:xfrm>
            <a:off x="4876800" y="1447800"/>
            <a:ext cx="4038600" cy="3810000"/>
          </a:xfrm>
          <a:prstGeom prst="rect">
            <a:avLst/>
          </a:prstGeom>
          <a:noFill/>
          <a:ln w="9525">
            <a:noFill/>
            <a:miter lim="800000"/>
            <a:headEnd/>
            <a:tailEnd/>
          </a:ln>
          <a:effec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47800"/>
            <a:ext cx="4343400" cy="4525963"/>
          </a:xfrm>
        </p:spPr>
        <p:txBody>
          <a:bodyPr>
            <a:normAutofit fontScale="92500"/>
          </a:bodyPr>
          <a:lstStyle/>
          <a:p>
            <a:pPr>
              <a:buNone/>
            </a:pPr>
            <a:r>
              <a:rPr lang="en-IN" sz="2400" dirty="0" smtClean="0">
                <a:solidFill>
                  <a:srgbClr val="444949"/>
                </a:solidFill>
                <a:latin typeface="ArialMT"/>
              </a:rPr>
              <a:t>• </a:t>
            </a:r>
            <a:r>
              <a:rPr lang="en-IN" sz="2400" dirty="0" smtClean="0">
                <a:solidFill>
                  <a:srgbClr val="444949"/>
                </a:solidFill>
                <a:latin typeface="GillSans-Light"/>
              </a:rPr>
              <a:t>Control the % of the requests</a:t>
            </a:r>
          </a:p>
          <a:p>
            <a:pPr>
              <a:buNone/>
            </a:pPr>
            <a:r>
              <a:rPr lang="en-IN" sz="2400" dirty="0" smtClean="0">
                <a:solidFill>
                  <a:srgbClr val="444949"/>
                </a:solidFill>
                <a:latin typeface="GillSans-Light"/>
              </a:rPr>
              <a:t>that go to specific endpoint</a:t>
            </a:r>
          </a:p>
          <a:p>
            <a:pPr>
              <a:buNone/>
            </a:pPr>
            <a:r>
              <a:rPr lang="en-IN" sz="2400" dirty="0" smtClean="0">
                <a:solidFill>
                  <a:srgbClr val="444949"/>
                </a:solidFill>
                <a:latin typeface="ArialMT"/>
              </a:rPr>
              <a:t>• </a:t>
            </a:r>
            <a:r>
              <a:rPr lang="en-IN" sz="2400" dirty="0" smtClean="0">
                <a:solidFill>
                  <a:srgbClr val="444949"/>
                </a:solidFill>
                <a:latin typeface="GillSans-Light"/>
              </a:rPr>
              <a:t>Helpful to test 1% of traffic on</a:t>
            </a:r>
          </a:p>
          <a:p>
            <a:pPr>
              <a:buNone/>
            </a:pPr>
            <a:r>
              <a:rPr lang="en-IN" sz="2400" dirty="0" smtClean="0">
                <a:solidFill>
                  <a:srgbClr val="444949"/>
                </a:solidFill>
                <a:latin typeface="GillSans-Light"/>
              </a:rPr>
              <a:t>new app version for example</a:t>
            </a:r>
          </a:p>
          <a:p>
            <a:pPr>
              <a:buNone/>
            </a:pPr>
            <a:r>
              <a:rPr lang="en-IN" sz="2400" dirty="0" smtClean="0">
                <a:solidFill>
                  <a:srgbClr val="444949"/>
                </a:solidFill>
                <a:latin typeface="ArialMT"/>
              </a:rPr>
              <a:t>• </a:t>
            </a:r>
            <a:r>
              <a:rPr lang="en-IN" sz="2400" dirty="0" smtClean="0">
                <a:solidFill>
                  <a:srgbClr val="444949"/>
                </a:solidFill>
                <a:latin typeface="GillSans-Light"/>
              </a:rPr>
              <a:t>Helpful to split traffic between</a:t>
            </a:r>
          </a:p>
          <a:p>
            <a:pPr>
              <a:buNone/>
            </a:pPr>
            <a:r>
              <a:rPr lang="en-IN" sz="2400" dirty="0" smtClean="0">
                <a:solidFill>
                  <a:srgbClr val="444949"/>
                </a:solidFill>
                <a:latin typeface="GillSans-Light"/>
              </a:rPr>
              <a:t>two regions – Load Balancing</a:t>
            </a:r>
          </a:p>
          <a:p>
            <a:pPr>
              <a:buNone/>
            </a:pPr>
            <a:r>
              <a:rPr lang="en-IN" sz="2400" dirty="0" smtClean="0">
                <a:solidFill>
                  <a:srgbClr val="444949"/>
                </a:solidFill>
                <a:latin typeface="ArialMT"/>
              </a:rPr>
              <a:t>• </a:t>
            </a:r>
            <a:r>
              <a:rPr lang="en-IN" sz="2400" dirty="0" smtClean="0">
                <a:solidFill>
                  <a:srgbClr val="444949"/>
                </a:solidFill>
                <a:latin typeface="GillSans-Light"/>
              </a:rPr>
              <a:t>Can be associated with</a:t>
            </a:r>
          </a:p>
          <a:p>
            <a:pPr>
              <a:buNone/>
            </a:pPr>
            <a:r>
              <a:rPr lang="en-IN" sz="2400" dirty="0" smtClean="0">
                <a:solidFill>
                  <a:srgbClr val="444949"/>
                </a:solidFill>
                <a:latin typeface="GillSans-Light"/>
              </a:rPr>
              <a:t>Health Checks</a:t>
            </a:r>
          </a:p>
          <a:p>
            <a:pPr>
              <a:buNone/>
            </a:pPr>
            <a:r>
              <a:rPr lang="en-IN" sz="2400" dirty="0" smtClean="0">
                <a:solidFill>
                  <a:srgbClr val="444949"/>
                </a:solidFill>
                <a:latin typeface="ArialMT"/>
              </a:rPr>
              <a:t>• </a:t>
            </a:r>
            <a:r>
              <a:rPr lang="en-IN" sz="2400" dirty="0" smtClean="0">
                <a:solidFill>
                  <a:srgbClr val="444949"/>
                </a:solidFill>
                <a:latin typeface="GillSans-Light"/>
              </a:rPr>
              <a:t>Note: The weights don’t need</a:t>
            </a:r>
          </a:p>
          <a:p>
            <a:pPr>
              <a:buNone/>
            </a:pPr>
            <a:r>
              <a:rPr lang="en-IN" sz="2400" dirty="0" smtClean="0">
                <a:solidFill>
                  <a:srgbClr val="444949"/>
                </a:solidFill>
                <a:latin typeface="GillSans-Light"/>
              </a:rPr>
              <a:t>to sum up to 100</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Weighted Routing Policy</a:t>
            </a:r>
            <a:endParaRPr lang="en-IN" sz="3600" dirty="0"/>
          </a:p>
        </p:txBody>
      </p:sp>
      <p:pic>
        <p:nvPicPr>
          <p:cNvPr id="6146" name="Picture 2"/>
          <p:cNvPicPr>
            <a:picLocks noChangeAspect="1" noChangeArrowheads="1"/>
          </p:cNvPicPr>
          <p:nvPr/>
        </p:nvPicPr>
        <p:blipFill>
          <a:blip r:embed="rId2" cstate="print"/>
          <a:srcRect/>
          <a:stretch>
            <a:fillRect/>
          </a:stretch>
        </p:blipFill>
        <p:spPr bwMode="auto">
          <a:xfrm>
            <a:off x="4495800" y="2971800"/>
            <a:ext cx="1140460" cy="11430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7848600" y="1524000"/>
            <a:ext cx="1071562" cy="1071562"/>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7848600" y="3429000"/>
            <a:ext cx="1071562" cy="1071562"/>
          </a:xfrm>
          <a:prstGeom prst="rect">
            <a:avLst/>
          </a:prstGeom>
          <a:noFill/>
          <a:ln w="9525">
            <a:noFill/>
            <a:miter lim="800000"/>
            <a:headEnd/>
            <a:tailEnd/>
          </a:ln>
          <a:effectLst/>
        </p:spPr>
      </p:pic>
      <p:pic>
        <p:nvPicPr>
          <p:cNvPr id="7" name="Picture 3"/>
          <p:cNvPicPr>
            <a:picLocks noChangeAspect="1" noChangeArrowheads="1"/>
          </p:cNvPicPr>
          <p:nvPr/>
        </p:nvPicPr>
        <p:blipFill>
          <a:blip r:embed="rId3" cstate="print"/>
          <a:srcRect/>
          <a:stretch>
            <a:fillRect/>
          </a:stretch>
        </p:blipFill>
        <p:spPr bwMode="auto">
          <a:xfrm>
            <a:off x="7848600" y="5181600"/>
            <a:ext cx="1071562" cy="1071562"/>
          </a:xfrm>
          <a:prstGeom prst="rect">
            <a:avLst/>
          </a:prstGeom>
          <a:noFill/>
          <a:ln w="9525">
            <a:noFill/>
            <a:miter lim="800000"/>
            <a:headEnd/>
            <a:tailEnd/>
          </a:ln>
          <a:effectLst/>
        </p:spPr>
      </p:pic>
      <p:sp>
        <p:nvSpPr>
          <p:cNvPr id="9" name="TextBox 8"/>
          <p:cNvSpPr txBox="1"/>
          <p:nvPr/>
        </p:nvSpPr>
        <p:spPr>
          <a:xfrm>
            <a:off x="7696200" y="2743200"/>
            <a:ext cx="1447800" cy="369332"/>
          </a:xfrm>
          <a:prstGeom prst="rect">
            <a:avLst/>
          </a:prstGeom>
          <a:noFill/>
        </p:spPr>
        <p:txBody>
          <a:bodyPr wrap="square" rtlCol="0">
            <a:spAutoFit/>
          </a:bodyPr>
          <a:lstStyle/>
          <a:p>
            <a:r>
              <a:rPr lang="en-US" dirty="0" smtClean="0"/>
              <a:t>Weight 70</a:t>
            </a:r>
            <a:endParaRPr lang="en-IN" dirty="0"/>
          </a:p>
        </p:txBody>
      </p:sp>
      <p:sp>
        <p:nvSpPr>
          <p:cNvPr id="10" name="Rectangle 9"/>
          <p:cNvSpPr/>
          <p:nvPr/>
        </p:nvSpPr>
        <p:spPr>
          <a:xfrm>
            <a:off x="7827614" y="6324600"/>
            <a:ext cx="1316386" cy="369332"/>
          </a:xfrm>
          <a:prstGeom prst="rect">
            <a:avLst/>
          </a:prstGeom>
        </p:spPr>
        <p:txBody>
          <a:bodyPr wrap="none">
            <a:spAutoFit/>
          </a:bodyPr>
          <a:lstStyle/>
          <a:p>
            <a:r>
              <a:rPr lang="en-US" dirty="0" smtClean="0"/>
              <a:t>Weight 10</a:t>
            </a:r>
            <a:endParaRPr lang="en-IN" dirty="0"/>
          </a:p>
        </p:txBody>
      </p:sp>
      <p:sp>
        <p:nvSpPr>
          <p:cNvPr id="11" name="Rectangle 10"/>
          <p:cNvSpPr/>
          <p:nvPr/>
        </p:nvSpPr>
        <p:spPr>
          <a:xfrm>
            <a:off x="7827614" y="4572000"/>
            <a:ext cx="1316386" cy="369332"/>
          </a:xfrm>
          <a:prstGeom prst="rect">
            <a:avLst/>
          </a:prstGeom>
        </p:spPr>
        <p:txBody>
          <a:bodyPr wrap="none">
            <a:spAutoFit/>
          </a:bodyPr>
          <a:lstStyle/>
          <a:p>
            <a:r>
              <a:rPr lang="en-US" dirty="0" smtClean="0"/>
              <a:t>Weight 20</a:t>
            </a:r>
            <a:endParaRPr lang="en-IN" dirty="0"/>
          </a:p>
        </p:txBody>
      </p:sp>
      <p:sp>
        <p:nvSpPr>
          <p:cNvPr id="12" name="TextBox 11"/>
          <p:cNvSpPr txBox="1"/>
          <p:nvPr/>
        </p:nvSpPr>
        <p:spPr>
          <a:xfrm>
            <a:off x="4419600" y="4267200"/>
            <a:ext cx="1447800" cy="369332"/>
          </a:xfrm>
          <a:prstGeom prst="rect">
            <a:avLst/>
          </a:prstGeom>
          <a:noFill/>
        </p:spPr>
        <p:txBody>
          <a:bodyPr wrap="square" rtlCol="0">
            <a:spAutoFit/>
          </a:bodyPr>
          <a:lstStyle/>
          <a:p>
            <a:r>
              <a:rPr lang="en-US" dirty="0" smtClean="0"/>
              <a:t>Route 53</a:t>
            </a:r>
            <a:endParaRPr lang="en-IN" dirty="0"/>
          </a:p>
        </p:txBody>
      </p:sp>
      <p:sp>
        <p:nvSpPr>
          <p:cNvPr id="14" name="Right Arrow 13"/>
          <p:cNvSpPr/>
          <p:nvPr/>
        </p:nvSpPr>
        <p:spPr>
          <a:xfrm rot="20449019">
            <a:off x="5799041" y="2408455"/>
            <a:ext cx="1927560" cy="560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70%</a:t>
            </a:r>
            <a:endParaRPr lang="en-IN" dirty="0"/>
          </a:p>
        </p:txBody>
      </p:sp>
      <p:sp>
        <p:nvSpPr>
          <p:cNvPr id="15" name="Right Arrow 14"/>
          <p:cNvSpPr/>
          <p:nvPr/>
        </p:nvSpPr>
        <p:spPr>
          <a:xfrm>
            <a:off x="5867400" y="3505200"/>
            <a:ext cx="1905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a:t>
            </a:r>
            <a:endParaRPr lang="en-IN" dirty="0"/>
          </a:p>
        </p:txBody>
      </p:sp>
      <p:sp>
        <p:nvSpPr>
          <p:cNvPr id="17" name="Right Arrow 16"/>
          <p:cNvSpPr/>
          <p:nvPr/>
        </p:nvSpPr>
        <p:spPr>
          <a:xfrm rot="1682710">
            <a:off x="5605051" y="4653447"/>
            <a:ext cx="240548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IN"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Failover Routing Policy</a:t>
            </a:r>
            <a:br>
              <a:rPr lang="en-IN" dirty="0" smtClean="0"/>
            </a:br>
            <a:r>
              <a:rPr lang="en-IN" dirty="0" smtClean="0"/>
              <a:t>Active - Passive</a:t>
            </a:r>
            <a:endParaRPr lang="en-IN" dirty="0"/>
          </a:p>
        </p:txBody>
      </p:sp>
      <p:pic>
        <p:nvPicPr>
          <p:cNvPr id="7170" name="Picture 2"/>
          <p:cNvPicPr>
            <a:picLocks noGrp="1" noChangeAspect="1" noChangeArrowheads="1"/>
          </p:cNvPicPr>
          <p:nvPr>
            <p:ph idx="1"/>
          </p:nvPr>
        </p:nvPicPr>
        <p:blipFill>
          <a:blip r:embed="rId2"/>
          <a:srcRect/>
          <a:stretch>
            <a:fillRect/>
          </a:stretch>
        </p:blipFill>
        <p:spPr bwMode="auto">
          <a:xfrm>
            <a:off x="457200" y="1447800"/>
            <a:ext cx="8458200" cy="4648200"/>
          </a:xfrm>
          <a:prstGeom prst="rect">
            <a:avLst/>
          </a:prstGeom>
          <a:noFill/>
          <a:ln w="9525">
            <a:noFill/>
            <a:miter lim="800000"/>
            <a:headEnd/>
            <a:tailEnd/>
          </a:ln>
          <a:effectLst/>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4958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Redirect to the server that</a:t>
            </a:r>
          </a:p>
          <a:p>
            <a:pPr>
              <a:buNone/>
            </a:pPr>
            <a:r>
              <a:rPr lang="en-IN" sz="2800" dirty="0" smtClean="0">
                <a:solidFill>
                  <a:srgbClr val="444949"/>
                </a:solidFill>
                <a:latin typeface="GillSans-Light"/>
              </a:rPr>
              <a:t>has the least latency close to</a:t>
            </a:r>
          </a:p>
          <a:p>
            <a:pPr>
              <a:buNone/>
            </a:pPr>
            <a:r>
              <a:rPr lang="en-IN" sz="2800" dirty="0" smtClean="0">
                <a:solidFill>
                  <a:srgbClr val="444949"/>
                </a:solidFill>
                <a:latin typeface="GillSans-Light"/>
              </a:rPr>
              <a:t>us</a:t>
            </a:r>
          </a:p>
          <a:p>
            <a:pPr>
              <a:buNone/>
            </a:pPr>
            <a:r>
              <a:rPr lang="en-IN" sz="2800" dirty="0" smtClean="0">
                <a:solidFill>
                  <a:srgbClr val="444949"/>
                </a:solidFill>
                <a:latin typeface="ArialMT"/>
              </a:rPr>
              <a:t>• </a:t>
            </a:r>
            <a:r>
              <a:rPr lang="en-IN" sz="2800" dirty="0" smtClean="0">
                <a:solidFill>
                  <a:srgbClr val="444949"/>
                </a:solidFill>
                <a:latin typeface="GillSans-Light"/>
              </a:rPr>
              <a:t>Super helpful when latency</a:t>
            </a:r>
          </a:p>
          <a:p>
            <a:pPr>
              <a:buNone/>
            </a:pPr>
            <a:r>
              <a:rPr lang="en-IN" sz="2800" dirty="0" smtClean="0">
                <a:solidFill>
                  <a:srgbClr val="444949"/>
                </a:solidFill>
                <a:latin typeface="GillSans-Light"/>
              </a:rPr>
              <a:t>of users is a priority</a:t>
            </a:r>
          </a:p>
          <a:p>
            <a:pPr>
              <a:buNone/>
            </a:pPr>
            <a:r>
              <a:rPr lang="en-IN" sz="2800" dirty="0" smtClean="0">
                <a:solidFill>
                  <a:srgbClr val="444949"/>
                </a:solidFill>
                <a:latin typeface="ArialMT"/>
              </a:rPr>
              <a:t>• </a:t>
            </a:r>
            <a:r>
              <a:rPr lang="en-IN" sz="2800" dirty="0" smtClean="0">
                <a:solidFill>
                  <a:srgbClr val="444949"/>
                </a:solidFill>
                <a:latin typeface="GillSans-Light"/>
              </a:rPr>
              <a:t>Latency is evaluated in terms</a:t>
            </a:r>
          </a:p>
          <a:p>
            <a:pPr>
              <a:buNone/>
            </a:pPr>
            <a:r>
              <a:rPr lang="en-IN" sz="2800" dirty="0" smtClean="0">
                <a:solidFill>
                  <a:srgbClr val="444949"/>
                </a:solidFill>
                <a:latin typeface="GillSans-Light"/>
              </a:rPr>
              <a:t>of user to designated AWS</a:t>
            </a:r>
          </a:p>
          <a:p>
            <a:pPr>
              <a:buNone/>
            </a:pPr>
            <a:r>
              <a:rPr lang="en-IN" sz="2800" dirty="0" smtClean="0">
                <a:solidFill>
                  <a:srgbClr val="444949"/>
                </a:solidFill>
                <a:latin typeface="GillSans-Light"/>
              </a:rPr>
              <a:t>Region</a:t>
            </a:r>
          </a:p>
          <a:p>
            <a:pPr>
              <a:buNone/>
            </a:pPr>
            <a:r>
              <a:rPr lang="en-IN" sz="2800" dirty="0" smtClean="0">
                <a:solidFill>
                  <a:srgbClr val="444949"/>
                </a:solidFill>
                <a:latin typeface="ArialMT"/>
              </a:rPr>
              <a:t>• </a:t>
            </a:r>
            <a:r>
              <a:rPr lang="en-IN" sz="2800" dirty="0" smtClean="0">
                <a:solidFill>
                  <a:srgbClr val="444949"/>
                </a:solidFill>
                <a:latin typeface="GillSans-Light"/>
              </a:rPr>
              <a:t>Germany users may be</a:t>
            </a:r>
          </a:p>
          <a:p>
            <a:pPr>
              <a:buNone/>
            </a:pPr>
            <a:r>
              <a:rPr lang="en-IN" sz="2800" dirty="0" smtClean="0">
                <a:solidFill>
                  <a:srgbClr val="444949"/>
                </a:solidFill>
                <a:latin typeface="GillSans-Light"/>
              </a:rPr>
              <a:t>directed to the US (if that’s</a:t>
            </a:r>
          </a:p>
          <a:p>
            <a:pPr>
              <a:buNone/>
            </a:pPr>
            <a:r>
              <a:rPr lang="en-IN" sz="2800" dirty="0" smtClean="0">
                <a:solidFill>
                  <a:srgbClr val="444949"/>
                </a:solidFill>
                <a:latin typeface="GillSans-Light"/>
              </a:rPr>
              <a:t>the lowest latency)</a:t>
            </a:r>
          </a:p>
          <a:p>
            <a:pPr>
              <a:buNone/>
            </a:pPr>
            <a:r>
              <a:rPr lang="en-IN" sz="2800" dirty="0" smtClean="0">
                <a:solidFill>
                  <a:srgbClr val="444949"/>
                </a:solidFill>
                <a:latin typeface="ArialMT"/>
              </a:rPr>
              <a:t>• </a:t>
            </a:r>
            <a:r>
              <a:rPr lang="en-IN" sz="2800" dirty="0" smtClean="0">
                <a:solidFill>
                  <a:srgbClr val="444949"/>
                </a:solidFill>
                <a:latin typeface="GillSans-Light"/>
              </a:rPr>
              <a:t>Has a failover capability if you</a:t>
            </a:r>
          </a:p>
          <a:p>
            <a:pPr>
              <a:buNone/>
            </a:pPr>
            <a:r>
              <a:rPr lang="en-IN" sz="2800" dirty="0" smtClean="0">
                <a:solidFill>
                  <a:srgbClr val="444949"/>
                </a:solidFill>
                <a:latin typeface="GillSans-Light"/>
              </a:rPr>
              <a:t>enable health checks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Latency Routing </a:t>
            </a:r>
            <a:br>
              <a:rPr lang="en-IN" sz="4000" dirty="0" smtClean="0">
                <a:solidFill>
                  <a:srgbClr val="444949"/>
                </a:solidFill>
                <a:latin typeface="GillSans-Light"/>
              </a:rPr>
            </a:br>
            <a:r>
              <a:rPr lang="en-IN" sz="4000" dirty="0" smtClean="0">
                <a:solidFill>
                  <a:srgbClr val="444949"/>
                </a:solidFill>
                <a:latin typeface="GillSans-Light"/>
              </a:rPr>
              <a:t>Policy</a:t>
            </a:r>
            <a:endParaRPr lang="en-IN" dirty="0"/>
          </a:p>
        </p:txBody>
      </p:sp>
      <p:pic>
        <p:nvPicPr>
          <p:cNvPr id="8195" name="Picture 3"/>
          <p:cNvPicPr>
            <a:picLocks noChangeAspect="1" noChangeArrowheads="1"/>
          </p:cNvPicPr>
          <p:nvPr/>
        </p:nvPicPr>
        <p:blipFill>
          <a:blip r:embed="rId2"/>
          <a:srcRect/>
          <a:stretch>
            <a:fillRect/>
          </a:stretch>
        </p:blipFill>
        <p:spPr bwMode="auto">
          <a:xfrm>
            <a:off x="4495800" y="1676400"/>
            <a:ext cx="4267200" cy="4191000"/>
          </a:xfrm>
          <a:prstGeom prst="rect">
            <a:avLst/>
          </a:prstGeom>
          <a:noFill/>
          <a:ln w="9525">
            <a:noFill/>
            <a:miter lim="800000"/>
            <a:headEnd/>
            <a:tailEnd/>
          </a:ln>
          <a:effec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4724400" cy="4081272"/>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Different from Latency based!</a:t>
            </a:r>
          </a:p>
          <a:p>
            <a:pPr>
              <a:buNone/>
            </a:pPr>
            <a:r>
              <a:rPr lang="en-IN" sz="2400" dirty="0" smtClean="0">
                <a:solidFill>
                  <a:srgbClr val="444949"/>
                </a:solidFill>
                <a:latin typeface="ArialMT"/>
              </a:rPr>
              <a:t>• </a:t>
            </a:r>
            <a:r>
              <a:rPr lang="en-IN" sz="2400" dirty="0" smtClean="0">
                <a:solidFill>
                  <a:srgbClr val="444949"/>
                </a:solidFill>
                <a:latin typeface="GillSans-Light"/>
              </a:rPr>
              <a:t>This is routing based on user</a:t>
            </a:r>
          </a:p>
          <a:p>
            <a:pPr>
              <a:buNone/>
            </a:pPr>
            <a:r>
              <a:rPr lang="en-IN" sz="2400" dirty="0" smtClean="0">
                <a:solidFill>
                  <a:srgbClr val="444949"/>
                </a:solidFill>
                <a:latin typeface="GillSans-Light"/>
              </a:rPr>
              <a:t>location</a:t>
            </a:r>
          </a:p>
          <a:p>
            <a:pPr>
              <a:buNone/>
            </a:pPr>
            <a:r>
              <a:rPr lang="en-IN" sz="2400" dirty="0" smtClean="0">
                <a:solidFill>
                  <a:srgbClr val="444949"/>
                </a:solidFill>
                <a:latin typeface="ArialMT"/>
              </a:rPr>
              <a:t>• </a:t>
            </a:r>
            <a:r>
              <a:rPr lang="en-IN" sz="2400" dirty="0" smtClean="0">
                <a:solidFill>
                  <a:srgbClr val="444949"/>
                </a:solidFill>
                <a:latin typeface="GillSans-Light"/>
              </a:rPr>
              <a:t>Here we specify: traffic from the</a:t>
            </a:r>
          </a:p>
          <a:p>
            <a:pPr>
              <a:buNone/>
            </a:pPr>
            <a:r>
              <a:rPr lang="en-IN" sz="2400" dirty="0" smtClean="0">
                <a:solidFill>
                  <a:srgbClr val="444949"/>
                </a:solidFill>
                <a:latin typeface="GillSans-Light"/>
              </a:rPr>
              <a:t>UK should go to this specific IP</a:t>
            </a:r>
          </a:p>
          <a:p>
            <a:pPr>
              <a:buNone/>
            </a:pPr>
            <a:r>
              <a:rPr lang="en-IN" sz="2400" dirty="0" smtClean="0">
                <a:solidFill>
                  <a:srgbClr val="444949"/>
                </a:solidFill>
                <a:latin typeface="ArialMT"/>
              </a:rPr>
              <a:t>• </a:t>
            </a:r>
            <a:r>
              <a:rPr lang="en-IN" sz="2400" dirty="0" smtClean="0">
                <a:solidFill>
                  <a:srgbClr val="444949"/>
                </a:solidFill>
                <a:latin typeface="GillSans-Light"/>
              </a:rPr>
              <a:t>Should create a “default” policy</a:t>
            </a:r>
          </a:p>
          <a:p>
            <a:pPr>
              <a:buNone/>
            </a:pPr>
            <a:r>
              <a:rPr lang="en-IN" sz="2400" dirty="0" smtClean="0">
                <a:solidFill>
                  <a:srgbClr val="444949"/>
                </a:solidFill>
                <a:latin typeface="GillSans-Light"/>
              </a:rPr>
              <a:t>(in case there’s no match on</a:t>
            </a:r>
          </a:p>
          <a:p>
            <a:pPr>
              <a:buNone/>
            </a:pPr>
            <a:r>
              <a:rPr lang="en-IN" sz="2400" dirty="0" smtClean="0">
                <a:solidFill>
                  <a:srgbClr val="444949"/>
                </a:solidFill>
                <a:latin typeface="GillSans-Light"/>
              </a:rPr>
              <a:t>location)</a:t>
            </a:r>
            <a:endParaRPr lang="en-IN" dirty="0"/>
          </a:p>
        </p:txBody>
      </p:sp>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Geo Location Routing</a:t>
            </a:r>
            <a:br>
              <a:rPr lang="en-IN" sz="3600" dirty="0" smtClean="0">
                <a:solidFill>
                  <a:srgbClr val="444949"/>
                </a:solidFill>
                <a:latin typeface="GillSans-Light"/>
              </a:rPr>
            </a:br>
            <a:r>
              <a:rPr lang="en-IN" sz="3600" dirty="0" smtClean="0">
                <a:solidFill>
                  <a:srgbClr val="444949"/>
                </a:solidFill>
                <a:latin typeface="GillSans-Light"/>
              </a:rPr>
              <a:t> Policy</a:t>
            </a:r>
            <a:endParaRPr lang="en-IN" sz="4000" dirty="0"/>
          </a:p>
        </p:txBody>
      </p:sp>
      <p:pic>
        <p:nvPicPr>
          <p:cNvPr id="9218" name="Picture 2"/>
          <p:cNvPicPr>
            <a:picLocks noChangeAspect="1" noChangeArrowheads="1"/>
          </p:cNvPicPr>
          <p:nvPr/>
        </p:nvPicPr>
        <p:blipFill>
          <a:blip r:embed="rId2" cstate="print"/>
          <a:srcRect/>
          <a:stretch>
            <a:fillRect/>
          </a:stretch>
        </p:blipFill>
        <p:spPr bwMode="auto">
          <a:xfrm>
            <a:off x="5257800" y="2590800"/>
            <a:ext cx="2590799" cy="3019425"/>
          </a:xfrm>
          <a:prstGeom prst="rect">
            <a:avLst/>
          </a:prstGeom>
          <a:noFill/>
          <a:ln w="9525">
            <a:noFill/>
            <a:miter lim="800000"/>
            <a:headEnd/>
            <a:tailEnd/>
          </a:ln>
          <a:effectLst/>
        </p:spPr>
      </p:pic>
      <p:sp>
        <p:nvSpPr>
          <p:cNvPr id="5" name="Rectangle 4"/>
          <p:cNvSpPr/>
          <p:nvPr/>
        </p:nvSpPr>
        <p:spPr>
          <a:xfrm>
            <a:off x="5791200" y="1524000"/>
            <a:ext cx="1879041" cy="369332"/>
          </a:xfrm>
          <a:prstGeom prst="rect">
            <a:avLst/>
          </a:prstGeom>
        </p:spPr>
        <p:txBody>
          <a:bodyPr wrap="none">
            <a:spAutoFit/>
          </a:bodyPr>
          <a:lstStyle/>
          <a:p>
            <a:r>
              <a:rPr lang="en-IN" dirty="0" smtClean="0"/>
              <a:t>A: 11.22.33.44</a:t>
            </a:r>
            <a:endParaRPr lang="en-IN" dirty="0"/>
          </a:p>
        </p:txBody>
      </p:sp>
      <p:sp>
        <p:nvSpPr>
          <p:cNvPr id="6" name="Rectangle 5"/>
          <p:cNvSpPr/>
          <p:nvPr/>
        </p:nvSpPr>
        <p:spPr>
          <a:xfrm>
            <a:off x="5562600" y="6324600"/>
            <a:ext cx="1879041" cy="369332"/>
          </a:xfrm>
          <a:prstGeom prst="rect">
            <a:avLst/>
          </a:prstGeom>
        </p:spPr>
        <p:txBody>
          <a:bodyPr wrap="none">
            <a:spAutoFit/>
          </a:bodyPr>
          <a:lstStyle/>
          <a:p>
            <a:r>
              <a:rPr lang="en-IN" dirty="0" smtClean="0"/>
              <a:t>A: 22.33.44.55</a:t>
            </a:r>
            <a:endParaRPr lang="en-IN" dirty="0"/>
          </a:p>
        </p:txBody>
      </p:sp>
      <p:cxnSp>
        <p:nvCxnSpPr>
          <p:cNvPr id="8" name="Straight Arrow Connector 7"/>
          <p:cNvCxnSpPr/>
          <p:nvPr/>
        </p:nvCxnSpPr>
        <p:spPr>
          <a:xfrm rot="5400000" flipH="1" flipV="1">
            <a:off x="5410200" y="2438400"/>
            <a:ext cx="1752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6200000" flipH="1">
            <a:off x="5905500" y="5372100"/>
            <a:ext cx="1371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400800" y="2743200"/>
            <a:ext cx="1371600" cy="1524000"/>
          </a:xfrm>
          <a:prstGeom prst="ellipse">
            <a:avLst/>
          </a:prstGeom>
          <a:noFill/>
        </p:spPr>
        <p:style>
          <a:lnRef idx="2">
            <a:schemeClr val="accent1"/>
          </a:lnRef>
          <a:fillRef idx="1001">
            <a:schemeClr val="lt2"/>
          </a:fillRef>
          <a:effectRef idx="0">
            <a:schemeClr val="accent1"/>
          </a:effectRef>
          <a:fontRef idx="minor">
            <a:schemeClr val="dk1"/>
          </a:fontRef>
        </p:style>
        <p:txBody>
          <a:bodyPr rtlCol="0" anchor="ctr"/>
          <a:lstStyle/>
          <a:p>
            <a:r>
              <a:rPr lang="en-IN" sz="1200" dirty="0" smtClean="0"/>
              <a:t>DEFAULT</a:t>
            </a:r>
          </a:p>
          <a:p>
            <a:r>
              <a:rPr lang="en-IN" sz="1200" dirty="0" smtClean="0"/>
              <a:t>A:</a:t>
            </a:r>
          </a:p>
          <a:p>
            <a:r>
              <a:rPr lang="en-IN" sz="1200" dirty="0" smtClean="0"/>
              <a:t>33.44.55.66</a:t>
            </a:r>
            <a:endParaRPr lang="en-IN" sz="1200"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Route 53 - Complex / </a:t>
            </a:r>
            <a:br>
              <a:rPr lang="en-IN" sz="4000" dirty="0" smtClean="0">
                <a:solidFill>
                  <a:srgbClr val="444949"/>
                </a:solidFill>
                <a:latin typeface="GillSans-Light"/>
              </a:rPr>
            </a:br>
            <a:r>
              <a:rPr lang="en-IN" sz="4000" dirty="0" smtClean="0">
                <a:solidFill>
                  <a:srgbClr val="444949"/>
                </a:solidFill>
                <a:latin typeface="GillSans-Light"/>
              </a:rPr>
              <a:t>Nested Records</a:t>
            </a:r>
            <a:endParaRPr lang="en-IN" dirty="0"/>
          </a:p>
        </p:txBody>
      </p:sp>
      <p:pic>
        <p:nvPicPr>
          <p:cNvPr id="10242" name="Picture 2"/>
          <p:cNvPicPr>
            <a:picLocks noGrp="1" noChangeAspect="1" noChangeArrowheads="1"/>
          </p:cNvPicPr>
          <p:nvPr>
            <p:ph idx="1"/>
          </p:nvPr>
        </p:nvPicPr>
        <p:blipFill>
          <a:blip r:embed="rId2"/>
          <a:srcRect/>
          <a:stretch>
            <a:fillRect/>
          </a:stretch>
        </p:blipFill>
        <p:spPr bwMode="auto">
          <a:xfrm>
            <a:off x="381000" y="1295400"/>
            <a:ext cx="8534400" cy="4724400"/>
          </a:xfrm>
          <a:prstGeom prst="rect">
            <a:avLst/>
          </a:prstGeom>
          <a:noFill/>
          <a:ln w="9525">
            <a:noFill/>
            <a:miter lim="800000"/>
            <a:headEnd/>
            <a:tailEnd/>
          </a:ln>
          <a:effec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Use when routing traffic to multiple resources</a:t>
            </a:r>
          </a:p>
          <a:p>
            <a:pPr>
              <a:buNone/>
            </a:pPr>
            <a:r>
              <a:rPr lang="en-IN" sz="2400" dirty="0" smtClean="0">
                <a:solidFill>
                  <a:srgbClr val="444949"/>
                </a:solidFill>
                <a:latin typeface="ArialMT"/>
              </a:rPr>
              <a:t>• </a:t>
            </a:r>
            <a:r>
              <a:rPr lang="en-IN" sz="2400" dirty="0" smtClean="0">
                <a:solidFill>
                  <a:srgbClr val="444949"/>
                </a:solidFill>
                <a:latin typeface="GillSans-Light"/>
              </a:rPr>
              <a:t>Want to associate a Route 53 health checks with records</a:t>
            </a:r>
          </a:p>
          <a:p>
            <a:pPr>
              <a:buNone/>
            </a:pPr>
            <a:r>
              <a:rPr lang="en-IN" sz="2400" dirty="0" smtClean="0">
                <a:solidFill>
                  <a:srgbClr val="444949"/>
                </a:solidFill>
                <a:latin typeface="ArialMT"/>
              </a:rPr>
              <a:t>• </a:t>
            </a:r>
            <a:r>
              <a:rPr lang="en-IN" sz="2400" dirty="0" smtClean="0">
                <a:solidFill>
                  <a:srgbClr val="444949"/>
                </a:solidFill>
                <a:latin typeface="GillSans-Light"/>
              </a:rPr>
              <a:t>Up to 8 healthy records are returned for each Multi Value query</a:t>
            </a:r>
          </a:p>
          <a:p>
            <a:pPr>
              <a:buNone/>
            </a:pPr>
            <a:r>
              <a:rPr lang="en-IN" sz="2400" b="1" dirty="0" smtClean="0">
                <a:solidFill>
                  <a:srgbClr val="444949"/>
                </a:solidFill>
                <a:latin typeface="ArialMT"/>
              </a:rPr>
              <a:t>• </a:t>
            </a:r>
            <a:r>
              <a:rPr lang="en-IN" sz="2400" b="1" dirty="0" smtClean="0">
                <a:solidFill>
                  <a:srgbClr val="444949"/>
                </a:solidFill>
                <a:latin typeface="GillSans-Light"/>
              </a:rPr>
              <a:t>Multi Value is not a substitute for having an ELB</a:t>
            </a:r>
            <a:endParaRPr lang="en-IN" b="1"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Multi Value Routing</a:t>
            </a:r>
            <a:br>
              <a:rPr lang="en-IN" sz="4000" dirty="0" smtClean="0">
                <a:solidFill>
                  <a:srgbClr val="444949"/>
                </a:solidFill>
                <a:latin typeface="GillSans-Light"/>
              </a:rPr>
            </a:br>
            <a:r>
              <a:rPr lang="en-IN" sz="4000" dirty="0" smtClean="0">
                <a:solidFill>
                  <a:srgbClr val="444949"/>
                </a:solidFill>
                <a:latin typeface="GillSans-Light"/>
              </a:rPr>
              <a:t> Policy</a:t>
            </a:r>
            <a:endParaRPr lang="en-IN" dirty="0"/>
          </a:p>
        </p:txBody>
      </p:sp>
      <p:pic>
        <p:nvPicPr>
          <p:cNvPr id="11266" name="Picture 2"/>
          <p:cNvPicPr>
            <a:picLocks noChangeAspect="1" noChangeArrowheads="1"/>
          </p:cNvPicPr>
          <p:nvPr/>
        </p:nvPicPr>
        <p:blipFill>
          <a:blip r:embed="rId2" cstate="print"/>
          <a:srcRect/>
          <a:stretch>
            <a:fillRect/>
          </a:stretch>
        </p:blipFill>
        <p:spPr bwMode="auto">
          <a:xfrm>
            <a:off x="609600" y="3733799"/>
            <a:ext cx="8153400" cy="2158253"/>
          </a:xfrm>
          <a:prstGeom prst="rect">
            <a:avLst/>
          </a:prstGeom>
          <a:noFill/>
          <a:ln w="9525">
            <a:noFill/>
            <a:miter lim="800000"/>
            <a:headEnd/>
            <a:tailEnd/>
          </a:ln>
          <a:effec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Private DNS:</a:t>
            </a:r>
          </a:p>
          <a:p>
            <a:pPr lvl="1">
              <a:buNone/>
            </a:pPr>
            <a:r>
              <a:rPr lang="en-IN" sz="2400" dirty="0" smtClean="0">
                <a:solidFill>
                  <a:srgbClr val="444949"/>
                </a:solidFill>
                <a:latin typeface="ArialMT"/>
              </a:rPr>
              <a:t>• </a:t>
            </a:r>
            <a:r>
              <a:rPr lang="en-IN" sz="2400" dirty="0" smtClean="0">
                <a:solidFill>
                  <a:srgbClr val="444949"/>
                </a:solidFill>
                <a:latin typeface="GillSans-Light"/>
              </a:rPr>
              <a:t>Can use Route 53 for internal private DNS</a:t>
            </a:r>
          </a:p>
          <a:p>
            <a:pPr lvl="1">
              <a:buNone/>
            </a:pPr>
            <a:r>
              <a:rPr lang="en-IN" sz="2400" dirty="0" smtClean="0">
                <a:solidFill>
                  <a:srgbClr val="444949"/>
                </a:solidFill>
                <a:latin typeface="ArialMT"/>
              </a:rPr>
              <a:t>• </a:t>
            </a:r>
            <a:r>
              <a:rPr lang="en-IN" sz="2400" dirty="0" smtClean="0">
                <a:solidFill>
                  <a:srgbClr val="444949"/>
                </a:solidFill>
                <a:latin typeface="GillSans-Light"/>
              </a:rPr>
              <a:t>Must enable the VPC settings </a:t>
            </a:r>
            <a:r>
              <a:rPr lang="en-IN" sz="2400" dirty="0" err="1" smtClean="0">
                <a:solidFill>
                  <a:srgbClr val="444949"/>
                </a:solidFill>
                <a:latin typeface="GillSans-Light"/>
              </a:rPr>
              <a:t>enableDnsHostNames</a:t>
            </a:r>
            <a:r>
              <a:rPr lang="en-IN" sz="2400" dirty="0" smtClean="0">
                <a:solidFill>
                  <a:srgbClr val="444949"/>
                </a:solidFill>
                <a:latin typeface="GillSans-Light"/>
              </a:rPr>
              <a:t> and </a:t>
            </a:r>
            <a:r>
              <a:rPr lang="en-IN" sz="2400" dirty="0" err="1" smtClean="0">
                <a:solidFill>
                  <a:srgbClr val="444949"/>
                </a:solidFill>
                <a:latin typeface="GillSans-Light"/>
              </a:rPr>
              <a:t>enableDnsSupport</a:t>
            </a:r>
            <a:endParaRPr lang="en-IN" sz="2400" dirty="0" smtClean="0">
              <a:solidFill>
                <a:srgbClr val="444949"/>
              </a:solidFill>
              <a:latin typeface="GillSans-Light"/>
            </a:endParaRPr>
          </a:p>
          <a:p>
            <a:pPr>
              <a:buNone/>
            </a:pPr>
            <a:r>
              <a:rPr lang="en-IN" sz="3200" dirty="0" smtClean="0">
                <a:solidFill>
                  <a:srgbClr val="444949"/>
                </a:solidFill>
                <a:latin typeface="ArialMT"/>
              </a:rPr>
              <a:t>• </a:t>
            </a:r>
            <a:r>
              <a:rPr lang="en-IN" sz="3200" dirty="0" smtClean="0">
                <a:solidFill>
                  <a:srgbClr val="444949"/>
                </a:solidFill>
                <a:latin typeface="GillSans-Light"/>
              </a:rPr>
              <a:t>DNSSEC (protect against Man In the Middle attack):</a:t>
            </a:r>
          </a:p>
          <a:p>
            <a:pPr lvl="1">
              <a:buNone/>
            </a:pPr>
            <a:r>
              <a:rPr lang="en-IN" sz="2400" dirty="0" smtClean="0">
                <a:solidFill>
                  <a:srgbClr val="444949"/>
                </a:solidFill>
                <a:latin typeface="ArialMT"/>
              </a:rPr>
              <a:t>• </a:t>
            </a:r>
            <a:r>
              <a:rPr lang="en-IN" sz="2400" dirty="0" smtClean="0">
                <a:solidFill>
                  <a:srgbClr val="444949"/>
                </a:solidFill>
                <a:latin typeface="GillSans-Light"/>
              </a:rPr>
              <a:t>Amazon Route 53 supports DNSSEC for domain registration</a:t>
            </a:r>
          </a:p>
          <a:p>
            <a:pPr lvl="1">
              <a:buNone/>
            </a:pPr>
            <a:r>
              <a:rPr lang="en-IN" sz="2400" dirty="0" smtClean="0">
                <a:solidFill>
                  <a:srgbClr val="444949"/>
                </a:solidFill>
                <a:latin typeface="ArialMT"/>
              </a:rPr>
              <a:t>• </a:t>
            </a:r>
            <a:r>
              <a:rPr lang="en-IN" sz="2400" dirty="0" smtClean="0">
                <a:solidFill>
                  <a:srgbClr val="444949"/>
                </a:solidFill>
                <a:latin typeface="GillSans-Light"/>
              </a:rPr>
              <a:t>Route 53 does not support DNSSEC for DNS service</a:t>
            </a:r>
          </a:p>
          <a:p>
            <a:pPr lvl="1">
              <a:buNone/>
            </a:pPr>
            <a:r>
              <a:rPr lang="en-IN" sz="2400" dirty="0" smtClean="0">
                <a:solidFill>
                  <a:srgbClr val="444949"/>
                </a:solidFill>
                <a:latin typeface="ArialMT"/>
              </a:rPr>
              <a:t>• </a:t>
            </a:r>
            <a:r>
              <a:rPr lang="en-IN" sz="2400" dirty="0" smtClean="0">
                <a:solidFill>
                  <a:srgbClr val="444949"/>
                </a:solidFill>
                <a:latin typeface="GillSans-Light"/>
              </a:rPr>
              <a:t>To configure DNSSEC for a Route 53 domain, use another DNS provider or custom DNS server on Amazon EC2 (Bind, </a:t>
            </a:r>
            <a:r>
              <a:rPr lang="en-IN" sz="2400" dirty="0" err="1" smtClean="0">
                <a:solidFill>
                  <a:srgbClr val="444949"/>
                </a:solidFill>
                <a:latin typeface="GillSans-Light"/>
              </a:rPr>
              <a:t>dnsmasq</a:t>
            </a:r>
            <a:r>
              <a:rPr lang="en-IN" sz="2400" dirty="0" smtClean="0">
                <a:solidFill>
                  <a:srgbClr val="444949"/>
                </a:solidFill>
                <a:latin typeface="GillSans-Light"/>
              </a:rPr>
              <a:t>, </a:t>
            </a:r>
            <a:r>
              <a:rPr lang="en-IN" sz="2400" dirty="0" err="1" smtClean="0">
                <a:solidFill>
                  <a:srgbClr val="444949"/>
                </a:solidFill>
                <a:latin typeface="GillSans-Light"/>
              </a:rPr>
              <a:t>KnotDNS</a:t>
            </a:r>
            <a:r>
              <a:rPr lang="en-IN" sz="2400" dirty="0" smtClean="0">
                <a:solidFill>
                  <a:srgbClr val="444949"/>
                </a:solidFill>
                <a:latin typeface="GillSans-Light"/>
              </a:rPr>
              <a:t>, </a:t>
            </a:r>
            <a:r>
              <a:rPr lang="en-IN" sz="2400" dirty="0" err="1" smtClean="0">
                <a:solidFill>
                  <a:srgbClr val="444949"/>
                </a:solidFill>
                <a:latin typeface="GillSans-Light"/>
              </a:rPr>
              <a:t>PowerDNS</a:t>
            </a:r>
            <a:r>
              <a:rPr lang="en-IN" sz="2400" dirty="0" smtClean="0">
                <a:solidFill>
                  <a:srgbClr val="444949"/>
                </a:solidFill>
                <a:latin typeface="GillSans-Light"/>
              </a:rPr>
              <a:t>)</a:t>
            </a:r>
          </a:p>
          <a:p>
            <a:pPr>
              <a:buNone/>
            </a:pPr>
            <a:r>
              <a:rPr lang="en-IN" sz="3200" dirty="0" smtClean="0">
                <a:solidFill>
                  <a:srgbClr val="444949"/>
                </a:solidFill>
                <a:latin typeface="ArialMT"/>
              </a:rPr>
              <a:t>• </a:t>
            </a:r>
            <a:r>
              <a:rPr lang="en-IN" sz="3200" dirty="0" smtClean="0">
                <a:solidFill>
                  <a:srgbClr val="444949"/>
                </a:solidFill>
                <a:latin typeface="GillSans-Light"/>
              </a:rPr>
              <a:t>3</a:t>
            </a:r>
            <a:r>
              <a:rPr lang="en-IN" sz="2000" dirty="0" smtClean="0">
                <a:solidFill>
                  <a:srgbClr val="444949"/>
                </a:solidFill>
                <a:latin typeface="GillSans-Light"/>
              </a:rPr>
              <a:t>rd </a:t>
            </a:r>
            <a:r>
              <a:rPr lang="en-IN" sz="3200" dirty="0" smtClean="0">
                <a:solidFill>
                  <a:srgbClr val="444949"/>
                </a:solidFill>
                <a:latin typeface="GillSans-Light"/>
              </a:rPr>
              <a:t>party registrar:</a:t>
            </a:r>
          </a:p>
          <a:p>
            <a:pPr lvl="1">
              <a:buNone/>
            </a:pPr>
            <a:r>
              <a:rPr lang="en-IN" sz="2400" dirty="0" smtClean="0">
                <a:solidFill>
                  <a:srgbClr val="444949"/>
                </a:solidFill>
                <a:latin typeface="ArialMT"/>
              </a:rPr>
              <a:t>• </a:t>
            </a:r>
            <a:r>
              <a:rPr lang="en-IN" sz="2400" dirty="0" smtClean="0">
                <a:solidFill>
                  <a:srgbClr val="444949"/>
                </a:solidFill>
                <a:latin typeface="GillSans-Light"/>
              </a:rPr>
              <a:t>You can buy the domain out of AWS and use Route 53 as your DNS provider</a:t>
            </a:r>
          </a:p>
          <a:p>
            <a:pPr lvl="1">
              <a:buNone/>
            </a:pPr>
            <a:r>
              <a:rPr lang="en-IN" sz="2400" dirty="0" smtClean="0">
                <a:solidFill>
                  <a:srgbClr val="444949"/>
                </a:solidFill>
                <a:latin typeface="ArialMT"/>
              </a:rPr>
              <a:t>• </a:t>
            </a:r>
            <a:r>
              <a:rPr lang="en-IN" sz="2400" dirty="0" smtClean="0">
                <a:solidFill>
                  <a:srgbClr val="444949"/>
                </a:solidFill>
                <a:latin typeface="GillSans-Light"/>
              </a:rPr>
              <a:t>Update the NS records on the 3</a:t>
            </a:r>
            <a:r>
              <a:rPr lang="en-IN" sz="1400" dirty="0" smtClean="0">
                <a:solidFill>
                  <a:srgbClr val="444949"/>
                </a:solidFill>
                <a:latin typeface="GillSans-Light"/>
              </a:rPr>
              <a:t>rd </a:t>
            </a:r>
            <a:r>
              <a:rPr lang="en-IN" sz="2400" dirty="0" smtClean="0">
                <a:solidFill>
                  <a:srgbClr val="444949"/>
                </a:solidFill>
                <a:latin typeface="GillSans-Light"/>
              </a:rPr>
              <a:t>party registrar</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Route 53 – Good to</a:t>
            </a:r>
            <a:br>
              <a:rPr lang="en-IN" sz="4000" dirty="0" smtClean="0">
                <a:solidFill>
                  <a:srgbClr val="444949"/>
                </a:solidFill>
                <a:latin typeface="GillSans-Light"/>
              </a:rPr>
            </a:br>
            <a:r>
              <a:rPr lang="en-IN" sz="4000" dirty="0" smtClean="0">
                <a:solidFill>
                  <a:srgbClr val="444949"/>
                </a:solidFill>
                <a:latin typeface="GillSans-Light"/>
              </a:rPr>
              <a:t> know</a:t>
            </a:r>
            <a:endParaRPr lang="en-IN"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19600" y="1600200"/>
            <a:ext cx="4724400" cy="4525963"/>
          </a:xfrm>
        </p:spPr>
        <p:txBody>
          <a:bodyPr>
            <a:normAutofit fontScale="77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Health Check =&gt; automated DNS failovers:</a:t>
            </a:r>
          </a:p>
          <a:p>
            <a:pPr lvl="1">
              <a:buNone/>
            </a:pPr>
            <a:r>
              <a:rPr lang="en-IN" sz="2400" dirty="0" smtClean="0">
                <a:solidFill>
                  <a:srgbClr val="444949"/>
                </a:solidFill>
                <a:latin typeface="GillSans-Light"/>
              </a:rPr>
              <a:t>1. Health checks that monitor an endpoint</a:t>
            </a:r>
          </a:p>
          <a:p>
            <a:pPr lvl="1">
              <a:buNone/>
            </a:pPr>
            <a:r>
              <a:rPr lang="en-IN" sz="2400" dirty="0" smtClean="0">
                <a:solidFill>
                  <a:srgbClr val="444949"/>
                </a:solidFill>
                <a:latin typeface="GillSans-Light"/>
              </a:rPr>
              <a:t>(application, server, other AWS resource)</a:t>
            </a:r>
          </a:p>
          <a:p>
            <a:pPr lvl="1">
              <a:buNone/>
            </a:pPr>
            <a:r>
              <a:rPr lang="en-IN" sz="2400" dirty="0" smtClean="0">
                <a:solidFill>
                  <a:srgbClr val="444949"/>
                </a:solidFill>
                <a:latin typeface="GillSans-Light"/>
              </a:rPr>
              <a:t>2. Health checks that monitor other health checks</a:t>
            </a:r>
          </a:p>
          <a:p>
            <a:pPr lvl="1">
              <a:buNone/>
            </a:pPr>
            <a:r>
              <a:rPr lang="en-IN" sz="2400" dirty="0" smtClean="0">
                <a:solidFill>
                  <a:srgbClr val="444949"/>
                </a:solidFill>
                <a:latin typeface="GillSans-Light"/>
              </a:rPr>
              <a:t>(calculated health checks)</a:t>
            </a:r>
          </a:p>
          <a:p>
            <a:pPr lvl="1">
              <a:buNone/>
            </a:pPr>
            <a:r>
              <a:rPr lang="en-IN" sz="2400" dirty="0" smtClean="0">
                <a:solidFill>
                  <a:srgbClr val="444949"/>
                </a:solidFill>
                <a:latin typeface="GillSans-Light"/>
              </a:rPr>
              <a:t>3. Health checks that monitor </a:t>
            </a:r>
            <a:r>
              <a:rPr lang="en-IN" sz="2400" dirty="0" err="1" smtClean="0">
                <a:solidFill>
                  <a:srgbClr val="444949"/>
                </a:solidFill>
                <a:latin typeface="GillSans-Light"/>
              </a:rPr>
              <a:t>CloudWatch</a:t>
            </a:r>
            <a:r>
              <a:rPr lang="en-IN" sz="2400" dirty="0" smtClean="0">
                <a:solidFill>
                  <a:srgbClr val="444949"/>
                </a:solidFill>
                <a:latin typeface="GillSans-Light"/>
              </a:rPr>
              <a:t> alarms</a:t>
            </a:r>
          </a:p>
          <a:p>
            <a:pPr lvl="1">
              <a:buNone/>
            </a:pPr>
            <a:r>
              <a:rPr lang="en-IN" sz="2400" dirty="0" smtClean="0">
                <a:solidFill>
                  <a:srgbClr val="444949"/>
                </a:solidFill>
                <a:latin typeface="GillSans-Light"/>
              </a:rPr>
              <a:t>(full control !!) – e.g. throttles of </a:t>
            </a:r>
            <a:r>
              <a:rPr lang="en-IN" sz="2400" dirty="0" err="1" smtClean="0">
                <a:solidFill>
                  <a:srgbClr val="444949"/>
                </a:solidFill>
                <a:latin typeface="GillSans-Light"/>
              </a:rPr>
              <a:t>DynamoDB</a:t>
            </a:r>
            <a:r>
              <a:rPr lang="en-IN" sz="2400" dirty="0" smtClean="0">
                <a:solidFill>
                  <a:srgbClr val="444949"/>
                </a:solidFill>
                <a:latin typeface="GillSans-Light"/>
              </a:rPr>
              <a:t>,</a:t>
            </a:r>
          </a:p>
          <a:p>
            <a:pPr lvl="1">
              <a:buNone/>
            </a:pPr>
            <a:r>
              <a:rPr lang="en-IN" sz="2400" dirty="0" smtClean="0">
                <a:solidFill>
                  <a:srgbClr val="444949"/>
                </a:solidFill>
                <a:latin typeface="GillSans-Light"/>
              </a:rPr>
              <a:t>alarms on RDS, custom metrics, etc</a:t>
            </a:r>
          </a:p>
          <a:p>
            <a:pPr>
              <a:buNone/>
            </a:pPr>
            <a:r>
              <a:rPr lang="en-IN" sz="3200" dirty="0" smtClean="0">
                <a:solidFill>
                  <a:srgbClr val="444949"/>
                </a:solidFill>
                <a:latin typeface="GillSans-Light"/>
              </a:rPr>
              <a:t>Health Checks are integrated with CW metrics</a:t>
            </a:r>
            <a:endParaRPr lang="en-IN" dirty="0"/>
          </a:p>
        </p:txBody>
      </p:sp>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Health Checks with </a:t>
            </a:r>
            <a:br>
              <a:rPr lang="en-IN" sz="3600" dirty="0" smtClean="0">
                <a:solidFill>
                  <a:srgbClr val="444949"/>
                </a:solidFill>
                <a:latin typeface="GillSans-Light"/>
              </a:rPr>
            </a:br>
            <a:r>
              <a:rPr lang="en-IN" sz="3600" dirty="0" smtClean="0">
                <a:solidFill>
                  <a:srgbClr val="444949"/>
                </a:solidFill>
                <a:latin typeface="GillSans-Light"/>
              </a:rPr>
              <a:t>Route 53</a:t>
            </a:r>
            <a:endParaRPr lang="en-IN" sz="4000" dirty="0"/>
          </a:p>
        </p:txBody>
      </p:sp>
      <p:pic>
        <p:nvPicPr>
          <p:cNvPr id="12290" name="Picture 2"/>
          <p:cNvPicPr>
            <a:picLocks noChangeAspect="1" noChangeArrowheads="1"/>
          </p:cNvPicPr>
          <p:nvPr/>
        </p:nvPicPr>
        <p:blipFill>
          <a:blip r:embed="rId2"/>
          <a:srcRect/>
          <a:stretch>
            <a:fillRect/>
          </a:stretch>
        </p:blipFill>
        <p:spPr bwMode="auto">
          <a:xfrm>
            <a:off x="228600" y="1447800"/>
            <a:ext cx="4267200" cy="4495800"/>
          </a:xfrm>
          <a:prstGeom prst="rect">
            <a:avLst/>
          </a:prstGeom>
          <a:noFill/>
          <a:ln w="9525">
            <a:noFill/>
            <a:miter lim="800000"/>
            <a:headEnd/>
            <a:tailEnd/>
          </a:ln>
          <a:effec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562600" cy="4525963"/>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Health Checks can be setup to pass / fail based on text in the first 5120 bytes of the response</a:t>
            </a:r>
          </a:p>
          <a:p>
            <a:pPr>
              <a:buNone/>
            </a:pPr>
            <a:r>
              <a:rPr lang="en-IN" sz="2400" dirty="0" smtClean="0">
                <a:solidFill>
                  <a:srgbClr val="444949"/>
                </a:solidFill>
                <a:latin typeface="ArialMT"/>
              </a:rPr>
              <a:t>• </a:t>
            </a:r>
            <a:r>
              <a:rPr lang="en-IN" sz="2400" dirty="0" smtClean="0">
                <a:solidFill>
                  <a:srgbClr val="444949"/>
                </a:solidFill>
                <a:latin typeface="GillSans-Light"/>
              </a:rPr>
              <a:t>Health Checks pass only with the 2xx and 3xx status response</a:t>
            </a:r>
          </a:p>
          <a:p>
            <a:pPr>
              <a:buNone/>
            </a:pPr>
            <a:r>
              <a:rPr lang="en-IN" sz="2400" dirty="0" smtClean="0">
                <a:solidFill>
                  <a:srgbClr val="444949"/>
                </a:solidFill>
                <a:latin typeface="ArialMT"/>
              </a:rPr>
              <a:t>• </a:t>
            </a:r>
            <a:r>
              <a:rPr lang="en-IN" sz="2400" dirty="0" smtClean="0">
                <a:solidFill>
                  <a:srgbClr val="444949"/>
                </a:solidFill>
                <a:latin typeface="GillSans-Light"/>
              </a:rPr>
              <a:t>Calculated health checks</a:t>
            </a:r>
          </a:p>
          <a:p>
            <a:pPr lvl="1">
              <a:buNone/>
            </a:pPr>
            <a:r>
              <a:rPr lang="en-IN" sz="1600" dirty="0" smtClean="0">
                <a:solidFill>
                  <a:srgbClr val="444949"/>
                </a:solidFill>
                <a:latin typeface="ArialMT"/>
              </a:rPr>
              <a:t>• </a:t>
            </a:r>
            <a:r>
              <a:rPr lang="en-IN" sz="1600" dirty="0" smtClean="0">
                <a:solidFill>
                  <a:srgbClr val="444949"/>
                </a:solidFill>
                <a:latin typeface="GillSans-Light"/>
              </a:rPr>
              <a:t>Create separate individual health checks</a:t>
            </a:r>
          </a:p>
          <a:p>
            <a:pPr lvl="1">
              <a:buNone/>
            </a:pPr>
            <a:r>
              <a:rPr lang="en-IN" sz="1600" dirty="0" smtClean="0">
                <a:solidFill>
                  <a:srgbClr val="444949"/>
                </a:solidFill>
                <a:latin typeface="ArialMT"/>
              </a:rPr>
              <a:t>• </a:t>
            </a:r>
            <a:r>
              <a:rPr lang="en-IN" sz="1600" dirty="0" smtClean="0">
                <a:solidFill>
                  <a:srgbClr val="444949"/>
                </a:solidFill>
                <a:latin typeface="GillSans-Light"/>
              </a:rPr>
              <a:t>Specify how many of the health checks need to</a:t>
            </a:r>
          </a:p>
          <a:p>
            <a:pPr lvl="1">
              <a:buNone/>
            </a:pPr>
            <a:r>
              <a:rPr lang="en-IN" sz="1600" dirty="0" smtClean="0">
                <a:solidFill>
                  <a:srgbClr val="444949"/>
                </a:solidFill>
                <a:latin typeface="GillSans-Light"/>
              </a:rPr>
              <a:t>pass to make the parent pass</a:t>
            </a:r>
          </a:p>
          <a:p>
            <a:pPr>
              <a:buNone/>
            </a:pPr>
            <a:r>
              <a:rPr lang="en-IN" sz="2400" dirty="0" smtClean="0">
                <a:solidFill>
                  <a:srgbClr val="444949"/>
                </a:solidFill>
                <a:latin typeface="ArialMT"/>
              </a:rPr>
              <a:t>• </a:t>
            </a:r>
            <a:r>
              <a:rPr lang="en-IN" sz="2400" dirty="0" smtClean="0">
                <a:solidFill>
                  <a:srgbClr val="444949"/>
                </a:solidFill>
                <a:latin typeface="GillSans-Light"/>
              </a:rPr>
              <a:t>Health Checks can trigger CW Alarms</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Route 53 Health Checks –</a:t>
            </a:r>
            <a:br>
              <a:rPr lang="en-IN" sz="3200" dirty="0" smtClean="0">
                <a:solidFill>
                  <a:srgbClr val="444949"/>
                </a:solidFill>
                <a:latin typeface="GillSans-Light"/>
              </a:rPr>
            </a:br>
            <a:r>
              <a:rPr lang="en-IN" sz="3200" dirty="0" smtClean="0">
                <a:solidFill>
                  <a:srgbClr val="444949"/>
                </a:solidFill>
                <a:latin typeface="GillSans-Light"/>
              </a:rPr>
              <a:t> good to know</a:t>
            </a:r>
            <a:endParaRPr lang="en-IN" sz="3600" dirty="0"/>
          </a:p>
        </p:txBody>
      </p:sp>
      <p:pic>
        <p:nvPicPr>
          <p:cNvPr id="13314" name="Picture 2"/>
          <p:cNvPicPr>
            <a:picLocks noChangeAspect="1" noChangeArrowheads="1"/>
          </p:cNvPicPr>
          <p:nvPr/>
        </p:nvPicPr>
        <p:blipFill>
          <a:blip r:embed="rId2" cstate="print"/>
          <a:srcRect/>
          <a:stretch>
            <a:fillRect/>
          </a:stretch>
        </p:blipFill>
        <p:spPr bwMode="auto">
          <a:xfrm>
            <a:off x="6553200" y="1600200"/>
            <a:ext cx="911802" cy="9144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6400800" y="4648200"/>
            <a:ext cx="1066800" cy="1066800"/>
          </a:xfrm>
          <a:prstGeom prst="rect">
            <a:avLst/>
          </a:prstGeom>
          <a:noFill/>
          <a:ln w="9525">
            <a:noFill/>
            <a:miter lim="800000"/>
            <a:headEnd/>
            <a:tailEnd/>
          </a:ln>
          <a:effectLst/>
        </p:spPr>
      </p:pic>
      <p:sp>
        <p:nvSpPr>
          <p:cNvPr id="6" name="Rectangle 5"/>
          <p:cNvSpPr/>
          <p:nvPr/>
        </p:nvSpPr>
        <p:spPr>
          <a:xfrm>
            <a:off x="5334000" y="3200400"/>
            <a:ext cx="1447800" cy="646331"/>
          </a:xfrm>
          <a:prstGeom prst="rect">
            <a:avLst/>
          </a:prstGeom>
        </p:spPr>
        <p:txBody>
          <a:bodyPr wrap="square">
            <a:spAutoFit/>
          </a:bodyPr>
          <a:lstStyle/>
          <a:p>
            <a:r>
              <a:rPr lang="en-IN" b="1" dirty="0" smtClean="0">
                <a:solidFill>
                  <a:srgbClr val="444949"/>
                </a:solidFill>
                <a:latin typeface="Calibri-Bold"/>
              </a:rPr>
              <a:t>HTTP call</a:t>
            </a:r>
          </a:p>
          <a:p>
            <a:r>
              <a:rPr lang="en-IN" b="1" dirty="0" smtClean="0">
                <a:solidFill>
                  <a:srgbClr val="444949"/>
                </a:solidFill>
                <a:latin typeface="Calibri-Bold"/>
              </a:rPr>
              <a:t>To /health</a:t>
            </a:r>
            <a:endParaRPr lang="en-IN" dirty="0"/>
          </a:p>
        </p:txBody>
      </p:sp>
      <p:sp>
        <p:nvSpPr>
          <p:cNvPr id="7" name="Rectangle 6"/>
          <p:cNvSpPr/>
          <p:nvPr/>
        </p:nvSpPr>
        <p:spPr>
          <a:xfrm>
            <a:off x="7315200" y="2895600"/>
            <a:ext cx="1828800" cy="923330"/>
          </a:xfrm>
          <a:prstGeom prst="rect">
            <a:avLst/>
          </a:prstGeom>
        </p:spPr>
        <p:txBody>
          <a:bodyPr wrap="square">
            <a:spAutoFit/>
          </a:bodyPr>
          <a:lstStyle/>
          <a:p>
            <a:r>
              <a:rPr lang="en-IN" b="1" dirty="0" smtClean="0">
                <a:solidFill>
                  <a:srgbClr val="444949"/>
                </a:solidFill>
                <a:latin typeface="Calibri-Bold"/>
              </a:rPr>
              <a:t>Return 2xx 3xx</a:t>
            </a:r>
          </a:p>
          <a:p>
            <a:r>
              <a:rPr lang="en-IN" b="1" dirty="0" smtClean="0">
                <a:solidFill>
                  <a:srgbClr val="444949"/>
                </a:solidFill>
                <a:latin typeface="Calibri-Bold"/>
              </a:rPr>
              <a:t>Optionally some text</a:t>
            </a:r>
            <a:endParaRPr lang="en-IN" dirty="0"/>
          </a:p>
        </p:txBody>
      </p:sp>
      <p:cxnSp>
        <p:nvCxnSpPr>
          <p:cNvPr id="9" name="Straight Arrow Connector 8"/>
          <p:cNvCxnSpPr/>
          <p:nvPr/>
        </p:nvCxnSpPr>
        <p:spPr>
          <a:xfrm rot="5400000">
            <a:off x="5791200" y="3581400"/>
            <a:ext cx="1828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rot="5400000" flipH="1" flipV="1">
            <a:off x="6096000" y="3581400"/>
            <a:ext cx="1828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6553200" y="5791200"/>
            <a:ext cx="2590800" cy="646331"/>
          </a:xfrm>
          <a:prstGeom prst="rect">
            <a:avLst/>
          </a:prstGeom>
        </p:spPr>
        <p:txBody>
          <a:bodyPr wrap="square">
            <a:spAutoFit/>
          </a:bodyPr>
          <a:lstStyle/>
          <a:p>
            <a:r>
              <a:rPr lang="en-IN" b="1" dirty="0" smtClean="0">
                <a:solidFill>
                  <a:srgbClr val="444949"/>
                </a:solidFill>
                <a:latin typeface="Calibri-Bold"/>
              </a:rPr>
              <a:t>HTTP Server</a:t>
            </a:r>
          </a:p>
          <a:p>
            <a:r>
              <a:rPr lang="en-IN" dirty="0" smtClean="0">
                <a:solidFill>
                  <a:srgbClr val="444949"/>
                </a:solidFill>
                <a:latin typeface="Calibri"/>
              </a:rPr>
              <a:t>(EC2, Public Server…)</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525963"/>
          </a:xfrm>
        </p:spPr>
        <p:txBody>
          <a:bodyPr>
            <a:normAutofit/>
          </a:bodyPr>
          <a:lstStyle/>
          <a:p>
            <a:pPr>
              <a:buNone/>
            </a:pPr>
            <a:r>
              <a:rPr lang="en-US" sz="2400" dirty="0" smtClean="0">
                <a:solidFill>
                  <a:srgbClr val="444949"/>
                </a:solidFill>
                <a:latin typeface="ArialMT"/>
              </a:rPr>
              <a:t>• </a:t>
            </a:r>
            <a:r>
              <a:rPr lang="en-US" sz="2400" dirty="0" smtClean="0">
                <a:solidFill>
                  <a:srgbClr val="444949"/>
                </a:solidFill>
                <a:latin typeface="GillSans-Light"/>
              </a:rPr>
              <a:t>Zone of trust = accounts, organizations that you own</a:t>
            </a:r>
          </a:p>
          <a:p>
            <a:pPr>
              <a:buNone/>
            </a:pPr>
            <a:r>
              <a:rPr lang="en-US" sz="2400" dirty="0" smtClean="0">
                <a:solidFill>
                  <a:srgbClr val="444949"/>
                </a:solidFill>
                <a:latin typeface="ArialMT"/>
              </a:rPr>
              <a:t>• </a:t>
            </a:r>
            <a:r>
              <a:rPr lang="en-US" sz="2400" dirty="0" smtClean="0">
                <a:solidFill>
                  <a:srgbClr val="444949"/>
                </a:solidFill>
                <a:latin typeface="GillSans-Light"/>
              </a:rPr>
              <a:t>Outside Zone of Trust = 3</a:t>
            </a:r>
            <a:r>
              <a:rPr lang="en-US" sz="1800" dirty="0" smtClean="0">
                <a:solidFill>
                  <a:srgbClr val="444949"/>
                </a:solidFill>
                <a:latin typeface="GillSans-Light"/>
              </a:rPr>
              <a:t>rd </a:t>
            </a:r>
            <a:r>
              <a:rPr lang="en-US" sz="2400" dirty="0" smtClean="0">
                <a:solidFill>
                  <a:srgbClr val="444949"/>
                </a:solidFill>
                <a:latin typeface="GillSans-Light"/>
              </a:rPr>
              <a:t>parties</a:t>
            </a:r>
          </a:p>
          <a:p>
            <a:pPr>
              <a:buNone/>
            </a:pPr>
            <a:r>
              <a:rPr lang="en-US" sz="2400" dirty="0" smtClean="0">
                <a:solidFill>
                  <a:srgbClr val="444949"/>
                </a:solidFill>
                <a:latin typeface="ArialMT"/>
              </a:rPr>
              <a:t>• </a:t>
            </a:r>
            <a:r>
              <a:rPr lang="en-US" sz="2400" dirty="0" smtClean="0">
                <a:solidFill>
                  <a:srgbClr val="444949"/>
                </a:solidFill>
                <a:latin typeface="GillSans-Light"/>
              </a:rPr>
              <a:t>Use IAM Access Analyzer to find out which resources are exposed</a:t>
            </a:r>
          </a:p>
          <a:p>
            <a:pPr>
              <a:buNone/>
            </a:pPr>
            <a:r>
              <a:rPr lang="en-US" sz="2400" dirty="0" smtClean="0">
                <a:solidFill>
                  <a:srgbClr val="444949"/>
                </a:solidFill>
                <a:latin typeface="ArialMT"/>
              </a:rPr>
              <a:t>• </a:t>
            </a:r>
            <a:r>
              <a:rPr lang="en-US" sz="2400" dirty="0" smtClean="0">
                <a:solidFill>
                  <a:srgbClr val="444949"/>
                </a:solidFill>
                <a:latin typeface="GillSans-Light"/>
              </a:rPr>
              <a:t>For granting access to a 3</a:t>
            </a:r>
            <a:r>
              <a:rPr lang="en-US" sz="1800" dirty="0" smtClean="0">
                <a:solidFill>
                  <a:srgbClr val="444949"/>
                </a:solidFill>
                <a:latin typeface="GillSans-Light"/>
              </a:rPr>
              <a:t>rd </a:t>
            </a:r>
            <a:r>
              <a:rPr lang="en-US" sz="2400" dirty="0" smtClean="0">
                <a:solidFill>
                  <a:srgbClr val="444949"/>
                </a:solidFill>
                <a:latin typeface="GillSans-Light"/>
              </a:rPr>
              <a:t>party:</a:t>
            </a:r>
          </a:p>
          <a:p>
            <a:pPr lvl="1">
              <a:buNone/>
            </a:pPr>
            <a:r>
              <a:rPr lang="en-US" sz="1600" dirty="0" smtClean="0">
                <a:solidFill>
                  <a:srgbClr val="444949"/>
                </a:solidFill>
                <a:latin typeface="ArialMT"/>
              </a:rPr>
              <a:t>• </a:t>
            </a:r>
            <a:r>
              <a:rPr lang="en-US" sz="1600" dirty="0" smtClean="0">
                <a:solidFill>
                  <a:srgbClr val="444949"/>
                </a:solidFill>
                <a:latin typeface="GillSans-Light"/>
              </a:rPr>
              <a:t>The 3</a:t>
            </a:r>
            <a:r>
              <a:rPr lang="en-US" sz="1000" dirty="0" smtClean="0">
                <a:solidFill>
                  <a:srgbClr val="444949"/>
                </a:solidFill>
                <a:latin typeface="GillSans-Light"/>
              </a:rPr>
              <a:t>rd </a:t>
            </a:r>
            <a:r>
              <a:rPr lang="en-US" sz="1600" dirty="0" smtClean="0">
                <a:solidFill>
                  <a:srgbClr val="444949"/>
                </a:solidFill>
                <a:latin typeface="GillSans-Light"/>
              </a:rPr>
              <a:t>party AWS account ID</a:t>
            </a:r>
          </a:p>
          <a:p>
            <a:pPr lvl="1">
              <a:buNone/>
            </a:pPr>
            <a:r>
              <a:rPr lang="en-US" sz="1600" dirty="0" smtClean="0">
                <a:solidFill>
                  <a:srgbClr val="444949"/>
                </a:solidFill>
                <a:latin typeface="ArialMT"/>
              </a:rPr>
              <a:t>• </a:t>
            </a:r>
            <a:r>
              <a:rPr lang="en-US" sz="1600" dirty="0" smtClean="0">
                <a:solidFill>
                  <a:srgbClr val="444949"/>
                </a:solidFill>
                <a:latin typeface="GillSans-Light"/>
              </a:rPr>
              <a:t>An External ID (secret between you and the 3</a:t>
            </a:r>
            <a:r>
              <a:rPr lang="en-US" sz="1000" dirty="0" smtClean="0">
                <a:solidFill>
                  <a:srgbClr val="444949"/>
                </a:solidFill>
                <a:latin typeface="GillSans-Light"/>
              </a:rPr>
              <a:t>rd </a:t>
            </a:r>
            <a:r>
              <a:rPr lang="en-US" sz="1600" dirty="0" smtClean="0">
                <a:solidFill>
                  <a:srgbClr val="444949"/>
                </a:solidFill>
                <a:latin typeface="GillSans-Light"/>
              </a:rPr>
              <a:t>party)</a:t>
            </a:r>
          </a:p>
          <a:p>
            <a:pPr lvl="2">
              <a:buNone/>
            </a:pPr>
            <a:r>
              <a:rPr lang="en-US" sz="1200" dirty="0" smtClean="0">
                <a:solidFill>
                  <a:srgbClr val="444949"/>
                </a:solidFill>
                <a:latin typeface="ArialMT"/>
              </a:rPr>
              <a:t>• </a:t>
            </a:r>
            <a:r>
              <a:rPr lang="en-US" sz="1200" dirty="0" smtClean="0">
                <a:solidFill>
                  <a:srgbClr val="444949"/>
                </a:solidFill>
                <a:latin typeface="GillSans-Light"/>
              </a:rPr>
              <a:t>To uniquely associate with the role between you and 3</a:t>
            </a:r>
            <a:r>
              <a:rPr lang="en-US" sz="600" dirty="0" smtClean="0">
                <a:solidFill>
                  <a:srgbClr val="444949"/>
                </a:solidFill>
                <a:latin typeface="GillSans-Light"/>
              </a:rPr>
              <a:t>rd </a:t>
            </a:r>
            <a:r>
              <a:rPr lang="en-US" sz="1200" dirty="0" smtClean="0">
                <a:solidFill>
                  <a:srgbClr val="444949"/>
                </a:solidFill>
                <a:latin typeface="GillSans-Light"/>
              </a:rPr>
              <a:t>party</a:t>
            </a:r>
          </a:p>
          <a:p>
            <a:pPr lvl="2">
              <a:buNone/>
            </a:pPr>
            <a:r>
              <a:rPr lang="en-US" sz="1200" dirty="0" smtClean="0">
                <a:solidFill>
                  <a:srgbClr val="444949"/>
                </a:solidFill>
                <a:latin typeface="ArialMT"/>
              </a:rPr>
              <a:t>• </a:t>
            </a:r>
            <a:r>
              <a:rPr lang="en-US" sz="1200" dirty="0" smtClean="0">
                <a:solidFill>
                  <a:srgbClr val="444949"/>
                </a:solidFill>
                <a:latin typeface="GillSans-Light"/>
              </a:rPr>
              <a:t>Must be provided when defining the trust and when assuming the role</a:t>
            </a:r>
          </a:p>
          <a:p>
            <a:pPr lvl="2">
              <a:buNone/>
            </a:pPr>
            <a:r>
              <a:rPr lang="en-US" sz="1200" dirty="0" smtClean="0">
                <a:solidFill>
                  <a:srgbClr val="444949"/>
                </a:solidFill>
                <a:latin typeface="ArialMT"/>
              </a:rPr>
              <a:t>• </a:t>
            </a:r>
            <a:r>
              <a:rPr lang="en-US" sz="1200" dirty="0" smtClean="0">
                <a:solidFill>
                  <a:srgbClr val="444949"/>
                </a:solidFill>
                <a:latin typeface="GillSans-Light"/>
              </a:rPr>
              <a:t>Must be chosen by the 3</a:t>
            </a:r>
            <a:r>
              <a:rPr lang="en-US" sz="600" dirty="0" smtClean="0">
                <a:solidFill>
                  <a:srgbClr val="444949"/>
                </a:solidFill>
                <a:latin typeface="GillSans-Light"/>
              </a:rPr>
              <a:t>rd </a:t>
            </a:r>
            <a:r>
              <a:rPr lang="en-US" sz="1200" dirty="0" smtClean="0">
                <a:solidFill>
                  <a:srgbClr val="444949"/>
                </a:solidFill>
                <a:latin typeface="GillSans-Light"/>
              </a:rPr>
              <a:t>party</a:t>
            </a:r>
          </a:p>
          <a:p>
            <a:pPr lvl="1">
              <a:buNone/>
            </a:pPr>
            <a:r>
              <a:rPr lang="en-US" sz="1600" dirty="0" smtClean="0">
                <a:solidFill>
                  <a:srgbClr val="444949"/>
                </a:solidFill>
                <a:latin typeface="ArialMT"/>
              </a:rPr>
              <a:t>• </a:t>
            </a:r>
            <a:r>
              <a:rPr lang="en-US" sz="1600" dirty="0" smtClean="0">
                <a:solidFill>
                  <a:srgbClr val="444949"/>
                </a:solidFill>
                <a:latin typeface="GillSans-Light"/>
              </a:rPr>
              <a:t>Define permissions in the IAM policy</a:t>
            </a:r>
            <a:endParaRPr lang="en-US" dirty="0"/>
          </a:p>
        </p:txBody>
      </p:sp>
      <p:sp>
        <p:nvSpPr>
          <p:cNvPr id="3" name="Title 2"/>
          <p:cNvSpPr>
            <a:spLocks noGrp="1"/>
          </p:cNvSpPr>
          <p:nvPr>
            <p:ph type="title"/>
          </p:nvPr>
        </p:nvSpPr>
        <p:spPr>
          <a:xfrm>
            <a:off x="152400" y="838200"/>
            <a:ext cx="8229600" cy="1143000"/>
          </a:xfrm>
        </p:spPr>
        <p:txBody>
          <a:bodyPr>
            <a:noAutofit/>
          </a:bodyPr>
          <a:lstStyle/>
          <a:p>
            <a:r>
              <a:rPr lang="en-US" sz="3200" dirty="0" smtClean="0">
                <a:solidFill>
                  <a:srgbClr val="444949"/>
                </a:solidFill>
                <a:latin typeface="GillSans-Light"/>
              </a:rPr>
              <a:t>Providing Access to AWS Accounts Owned </a:t>
            </a:r>
            <a:r>
              <a:rPr lang="en-US" sz="3200" dirty="0" err="1" smtClean="0">
                <a:solidFill>
                  <a:srgbClr val="444949"/>
                </a:solidFill>
                <a:latin typeface="GillSans-Light"/>
              </a:rPr>
              <a:t>byThird</a:t>
            </a:r>
            <a:r>
              <a:rPr lang="en-US" sz="3200" dirty="0" smtClean="0">
                <a:solidFill>
                  <a:srgbClr val="444949"/>
                </a:solidFill>
                <a:latin typeface="GillSans-Light"/>
              </a:rPr>
              <a:t> Parties</a:t>
            </a:r>
            <a:endParaRPr lang="en-US" sz="36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4958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Route 53 health checkers are outside</a:t>
            </a:r>
          </a:p>
          <a:p>
            <a:pPr>
              <a:buNone/>
            </a:pPr>
            <a:r>
              <a:rPr lang="en-IN" sz="2800" dirty="0" smtClean="0">
                <a:solidFill>
                  <a:srgbClr val="444949"/>
                </a:solidFill>
                <a:latin typeface="GillSans-Light"/>
              </a:rPr>
              <a:t>the VPC</a:t>
            </a:r>
          </a:p>
          <a:p>
            <a:pPr>
              <a:buNone/>
            </a:pPr>
            <a:r>
              <a:rPr lang="en-IN" sz="2800" dirty="0" smtClean="0">
                <a:solidFill>
                  <a:srgbClr val="444949"/>
                </a:solidFill>
                <a:latin typeface="ArialMT"/>
              </a:rPr>
              <a:t>• </a:t>
            </a:r>
            <a:r>
              <a:rPr lang="en-IN" sz="2800" dirty="0" smtClean="0">
                <a:solidFill>
                  <a:srgbClr val="444949"/>
                </a:solidFill>
                <a:latin typeface="GillSans-Light"/>
              </a:rPr>
              <a:t>They can’t access private endpoints</a:t>
            </a:r>
          </a:p>
          <a:p>
            <a:pPr>
              <a:buNone/>
            </a:pPr>
            <a:r>
              <a:rPr lang="en-IN" sz="2800" dirty="0" smtClean="0">
                <a:solidFill>
                  <a:srgbClr val="444949"/>
                </a:solidFill>
                <a:latin typeface="GillSans-Light"/>
              </a:rPr>
              <a:t>(private VPC or on-premise resource)</a:t>
            </a:r>
          </a:p>
          <a:p>
            <a:pPr>
              <a:buNone/>
            </a:pPr>
            <a:r>
              <a:rPr lang="en-IN" sz="2800" dirty="0" smtClean="0">
                <a:solidFill>
                  <a:srgbClr val="444949"/>
                </a:solidFill>
                <a:latin typeface="GillSans-Light"/>
              </a:rPr>
              <a:t>Options:</a:t>
            </a:r>
          </a:p>
          <a:p>
            <a:pPr>
              <a:buNone/>
            </a:pPr>
            <a:r>
              <a:rPr lang="en-IN" sz="2800" dirty="0" smtClean="0">
                <a:solidFill>
                  <a:srgbClr val="444949"/>
                </a:solidFill>
                <a:latin typeface="ArialMT"/>
              </a:rPr>
              <a:t>• </a:t>
            </a:r>
            <a:r>
              <a:rPr lang="en-IN" sz="2800" dirty="0" smtClean="0">
                <a:solidFill>
                  <a:srgbClr val="444949"/>
                </a:solidFill>
                <a:latin typeface="GillSans-Light"/>
              </a:rPr>
              <a:t>To check a resource within a VPC, you</a:t>
            </a:r>
          </a:p>
          <a:p>
            <a:pPr>
              <a:buNone/>
            </a:pPr>
            <a:r>
              <a:rPr lang="en-IN" sz="2800" dirty="0" smtClean="0">
                <a:solidFill>
                  <a:srgbClr val="444949"/>
                </a:solidFill>
                <a:latin typeface="GillSans-Light"/>
              </a:rPr>
              <a:t>must assign a public IP address</a:t>
            </a:r>
          </a:p>
          <a:p>
            <a:pPr>
              <a:buNone/>
            </a:pPr>
            <a:r>
              <a:rPr lang="en-IN" sz="2800" dirty="0" smtClean="0">
                <a:solidFill>
                  <a:srgbClr val="444949"/>
                </a:solidFill>
                <a:latin typeface="ArialMT"/>
              </a:rPr>
              <a:t>• </a:t>
            </a:r>
            <a:r>
              <a:rPr lang="en-IN" sz="2800" dirty="0" smtClean="0">
                <a:solidFill>
                  <a:srgbClr val="444949"/>
                </a:solidFill>
                <a:latin typeface="GillSans-Light"/>
              </a:rPr>
              <a:t>You can configure the health checker to</a:t>
            </a:r>
          </a:p>
          <a:p>
            <a:pPr>
              <a:buNone/>
            </a:pPr>
            <a:r>
              <a:rPr lang="en-IN" sz="2800" dirty="0" smtClean="0">
                <a:solidFill>
                  <a:srgbClr val="444949"/>
                </a:solidFill>
                <a:latin typeface="GillSans-Light"/>
              </a:rPr>
              <a:t>check the health of an external resource</a:t>
            </a:r>
          </a:p>
          <a:p>
            <a:pPr>
              <a:buNone/>
            </a:pPr>
            <a:r>
              <a:rPr lang="en-IN" sz="2800" dirty="0" smtClean="0">
                <a:solidFill>
                  <a:srgbClr val="444949"/>
                </a:solidFill>
                <a:latin typeface="GillSans-Light"/>
              </a:rPr>
              <a:t>the instance relies on, for example a</a:t>
            </a:r>
          </a:p>
          <a:p>
            <a:pPr>
              <a:buNone/>
            </a:pPr>
            <a:r>
              <a:rPr lang="en-IN" sz="2800" dirty="0" smtClean="0">
                <a:solidFill>
                  <a:srgbClr val="444949"/>
                </a:solidFill>
                <a:latin typeface="GillSans-Light"/>
              </a:rPr>
              <a:t>database server</a:t>
            </a:r>
          </a:p>
          <a:p>
            <a:pPr>
              <a:buNone/>
            </a:pPr>
            <a:r>
              <a:rPr lang="en-IN" sz="2800" dirty="0" smtClean="0">
                <a:solidFill>
                  <a:srgbClr val="444949"/>
                </a:solidFill>
                <a:latin typeface="ArialMT"/>
              </a:rPr>
              <a:t>• </a:t>
            </a:r>
            <a:r>
              <a:rPr lang="en-IN" sz="2800" dirty="0" smtClean="0">
                <a:solidFill>
                  <a:srgbClr val="444949"/>
                </a:solidFill>
                <a:latin typeface="GillSans-Light"/>
              </a:rPr>
              <a:t>You can create a </a:t>
            </a:r>
            <a:r>
              <a:rPr lang="en-IN" sz="2800" dirty="0" err="1" smtClean="0">
                <a:solidFill>
                  <a:srgbClr val="444949"/>
                </a:solidFill>
                <a:latin typeface="GillSans-Light"/>
              </a:rPr>
              <a:t>CloudWatch</a:t>
            </a:r>
            <a:r>
              <a:rPr lang="en-IN" sz="2800" dirty="0" smtClean="0">
                <a:solidFill>
                  <a:srgbClr val="444949"/>
                </a:solidFill>
                <a:latin typeface="GillSans-Light"/>
              </a:rPr>
              <a:t> metric</a:t>
            </a:r>
          </a:p>
          <a:p>
            <a:pPr>
              <a:buNone/>
            </a:pPr>
            <a:r>
              <a:rPr lang="en-IN" sz="2800" dirty="0" smtClean="0">
                <a:solidFill>
                  <a:srgbClr val="444949"/>
                </a:solidFill>
                <a:latin typeface="GillSans-Light"/>
              </a:rPr>
              <a:t>and associate an alarm. You then create</a:t>
            </a:r>
          </a:p>
          <a:p>
            <a:pPr>
              <a:buNone/>
            </a:pPr>
            <a:r>
              <a:rPr lang="en-IN" sz="2800" dirty="0" smtClean="0">
                <a:solidFill>
                  <a:srgbClr val="444949"/>
                </a:solidFill>
                <a:latin typeface="GillSans-Light"/>
              </a:rPr>
              <a:t>a health check that checks the alarm</a:t>
            </a:r>
          </a:p>
          <a:p>
            <a:pPr>
              <a:buNone/>
            </a:pPr>
            <a:r>
              <a:rPr lang="en-IN" sz="2800" dirty="0" smtClean="0">
                <a:solidFill>
                  <a:srgbClr val="444949"/>
                </a:solidFill>
                <a:latin typeface="GillSans-Light"/>
              </a:rPr>
              <a:t>itself</a:t>
            </a:r>
            <a:endParaRPr lang="en-IN" dirty="0"/>
          </a:p>
        </p:txBody>
      </p:sp>
      <p:sp>
        <p:nvSpPr>
          <p:cNvPr id="3" name="Title 2"/>
          <p:cNvSpPr>
            <a:spLocks noGrp="1"/>
          </p:cNvSpPr>
          <p:nvPr>
            <p:ph type="title"/>
          </p:nvPr>
        </p:nvSpPr>
        <p:spPr/>
        <p:txBody>
          <a:bodyPr>
            <a:noAutofit/>
          </a:bodyPr>
          <a:lstStyle/>
          <a:p>
            <a:r>
              <a:rPr lang="en-IN" sz="3600" dirty="0" smtClean="0"/>
              <a:t>Health Checks – Private </a:t>
            </a:r>
            <a:br>
              <a:rPr lang="en-IN" sz="3600" dirty="0" smtClean="0"/>
            </a:br>
            <a:r>
              <a:rPr lang="en-IN" sz="3600" dirty="0" smtClean="0"/>
              <a:t>Hosted Zones</a:t>
            </a:r>
            <a:endParaRPr lang="en-IN" sz="3600" dirty="0"/>
          </a:p>
        </p:txBody>
      </p:sp>
      <p:pic>
        <p:nvPicPr>
          <p:cNvPr id="14338" name="Picture 2"/>
          <p:cNvPicPr>
            <a:picLocks noChangeAspect="1" noChangeArrowheads="1"/>
          </p:cNvPicPr>
          <p:nvPr/>
        </p:nvPicPr>
        <p:blipFill>
          <a:blip r:embed="rId2"/>
          <a:srcRect/>
          <a:stretch>
            <a:fillRect/>
          </a:stretch>
        </p:blipFill>
        <p:spPr bwMode="auto">
          <a:xfrm>
            <a:off x="4876800" y="1295400"/>
            <a:ext cx="4038600" cy="4876800"/>
          </a:xfrm>
          <a:prstGeom prst="rect">
            <a:avLst/>
          </a:prstGeom>
          <a:noFill/>
          <a:ln w="9525">
            <a:noFill/>
            <a:miter lim="800000"/>
            <a:headEnd/>
            <a:tailEnd/>
          </a:ln>
          <a:effec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2800" dirty="0" smtClean="0">
                <a:solidFill>
                  <a:srgbClr val="444949"/>
                </a:solidFill>
                <a:latin typeface="GillSans-Light"/>
              </a:rPr>
              <a:t>Health Checks Solution </a:t>
            </a:r>
            <a:br>
              <a:rPr lang="en-IN" sz="2800" dirty="0" smtClean="0">
                <a:solidFill>
                  <a:srgbClr val="444949"/>
                </a:solidFill>
                <a:latin typeface="GillSans-Light"/>
              </a:rPr>
            </a:br>
            <a:r>
              <a:rPr lang="en-IN" sz="2800" dirty="0" smtClean="0">
                <a:solidFill>
                  <a:srgbClr val="444949"/>
                </a:solidFill>
                <a:latin typeface="GillSans-Light"/>
              </a:rPr>
              <a:t>Architecture</a:t>
            </a:r>
            <a:br>
              <a:rPr lang="en-IN" sz="2800" dirty="0" smtClean="0">
                <a:solidFill>
                  <a:srgbClr val="444949"/>
                </a:solidFill>
                <a:latin typeface="GillSans-Light"/>
              </a:rPr>
            </a:br>
            <a:r>
              <a:rPr lang="en-IN" sz="2800" dirty="0" smtClean="0">
                <a:solidFill>
                  <a:srgbClr val="444949"/>
                </a:solidFill>
                <a:latin typeface="GillSans-Light"/>
              </a:rPr>
              <a:t>RDS multi-region failover</a:t>
            </a:r>
            <a:endParaRPr lang="en-IN" sz="3200" dirty="0"/>
          </a:p>
        </p:txBody>
      </p:sp>
      <p:pic>
        <p:nvPicPr>
          <p:cNvPr id="15362" name="Picture 2"/>
          <p:cNvPicPr>
            <a:picLocks noGrp="1" noChangeAspect="1" noChangeArrowheads="1"/>
          </p:cNvPicPr>
          <p:nvPr>
            <p:ph idx="1"/>
          </p:nvPr>
        </p:nvPicPr>
        <p:blipFill>
          <a:blip r:embed="rId2"/>
          <a:srcRect/>
          <a:stretch>
            <a:fillRect/>
          </a:stretch>
        </p:blipFill>
        <p:spPr bwMode="auto">
          <a:xfrm>
            <a:off x="381000" y="1447800"/>
            <a:ext cx="8458200" cy="4876800"/>
          </a:xfrm>
          <a:prstGeom prst="rect">
            <a:avLst/>
          </a:prstGeom>
          <a:noFill/>
          <a:ln w="9525">
            <a:noFill/>
            <a:miter lim="800000"/>
            <a:headEnd/>
            <a:tailEnd/>
          </a:ln>
          <a:effec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7338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Having a central private</a:t>
            </a:r>
          </a:p>
          <a:p>
            <a:pPr>
              <a:buNone/>
            </a:pPr>
            <a:r>
              <a:rPr lang="en-IN" sz="2800" dirty="0" smtClean="0">
                <a:solidFill>
                  <a:srgbClr val="444949"/>
                </a:solidFill>
                <a:latin typeface="GillSans-Light"/>
              </a:rPr>
              <a:t>“Shared Services” DNS can</a:t>
            </a:r>
          </a:p>
          <a:p>
            <a:pPr>
              <a:buNone/>
            </a:pPr>
            <a:r>
              <a:rPr lang="en-IN" sz="2800" dirty="0" smtClean="0">
                <a:solidFill>
                  <a:srgbClr val="444949"/>
                </a:solidFill>
                <a:latin typeface="GillSans-Light"/>
              </a:rPr>
              <a:t>ease management</a:t>
            </a:r>
          </a:p>
          <a:p>
            <a:pPr>
              <a:buNone/>
            </a:pPr>
            <a:r>
              <a:rPr lang="en-IN" sz="2800" dirty="0" smtClean="0">
                <a:solidFill>
                  <a:srgbClr val="444949"/>
                </a:solidFill>
                <a:latin typeface="ArialMT"/>
              </a:rPr>
              <a:t>• </a:t>
            </a:r>
            <a:r>
              <a:rPr lang="en-IN" sz="2800" dirty="0" err="1" smtClean="0">
                <a:solidFill>
                  <a:srgbClr val="444949"/>
                </a:solidFill>
                <a:latin typeface="GillSans-Light"/>
              </a:rPr>
              <a:t>Oher</a:t>
            </a:r>
            <a:r>
              <a:rPr lang="en-IN" sz="2800" dirty="0" smtClean="0">
                <a:solidFill>
                  <a:srgbClr val="444949"/>
                </a:solidFill>
                <a:latin typeface="GillSans-Light"/>
              </a:rPr>
              <a:t> accounts may want to</a:t>
            </a:r>
          </a:p>
          <a:p>
            <a:pPr>
              <a:buNone/>
            </a:pPr>
            <a:r>
              <a:rPr lang="en-IN" sz="2800" dirty="0" smtClean="0">
                <a:solidFill>
                  <a:srgbClr val="444949"/>
                </a:solidFill>
                <a:latin typeface="GillSans-Light"/>
              </a:rPr>
              <a:t>access the central private DNS</a:t>
            </a:r>
          </a:p>
          <a:p>
            <a:pPr>
              <a:buNone/>
            </a:pPr>
            <a:r>
              <a:rPr lang="en-IN" sz="2800" dirty="0" smtClean="0">
                <a:solidFill>
                  <a:srgbClr val="444949"/>
                </a:solidFill>
                <a:latin typeface="GillSans-Light"/>
              </a:rPr>
              <a:t>records</a:t>
            </a:r>
          </a:p>
          <a:p>
            <a:pPr>
              <a:buNone/>
            </a:pPr>
            <a:r>
              <a:rPr lang="en-IN" sz="2800" dirty="0" smtClean="0">
                <a:solidFill>
                  <a:srgbClr val="444949"/>
                </a:solidFill>
                <a:latin typeface="GillSans-Light"/>
              </a:rPr>
              <a:t>1. Connectivity between VPC</a:t>
            </a:r>
          </a:p>
          <a:p>
            <a:pPr>
              <a:buNone/>
            </a:pPr>
            <a:r>
              <a:rPr lang="en-IN" sz="2800" dirty="0" smtClean="0">
                <a:solidFill>
                  <a:srgbClr val="444949"/>
                </a:solidFill>
                <a:latin typeface="GillSans-Light"/>
              </a:rPr>
              <a:t>must be established (VPC</a:t>
            </a:r>
          </a:p>
          <a:p>
            <a:pPr>
              <a:buNone/>
            </a:pPr>
            <a:r>
              <a:rPr lang="en-IN" sz="2800" dirty="0" smtClean="0">
                <a:solidFill>
                  <a:srgbClr val="444949"/>
                </a:solidFill>
                <a:latin typeface="GillSans-Light"/>
              </a:rPr>
              <a:t>peering)</a:t>
            </a:r>
          </a:p>
          <a:p>
            <a:pPr>
              <a:buNone/>
            </a:pPr>
            <a:r>
              <a:rPr lang="en-IN" sz="2800" dirty="0" smtClean="0">
                <a:solidFill>
                  <a:srgbClr val="444949"/>
                </a:solidFill>
                <a:latin typeface="GillSans-Light"/>
              </a:rPr>
              <a:t>2. Must programmatically (CLI)</a:t>
            </a:r>
          </a:p>
          <a:p>
            <a:pPr>
              <a:buNone/>
            </a:pPr>
            <a:r>
              <a:rPr lang="en-IN" sz="2800" dirty="0" smtClean="0">
                <a:solidFill>
                  <a:srgbClr val="444949"/>
                </a:solidFill>
                <a:latin typeface="GillSans-Light"/>
              </a:rPr>
              <a:t>associate the VPC with the</a:t>
            </a:r>
          </a:p>
          <a:p>
            <a:pPr>
              <a:buNone/>
            </a:pPr>
            <a:r>
              <a:rPr lang="en-IN" sz="2800" dirty="0" smtClean="0">
                <a:solidFill>
                  <a:srgbClr val="444949"/>
                </a:solidFill>
                <a:latin typeface="GillSans-Light"/>
              </a:rPr>
              <a:t>central hosted zone</a:t>
            </a:r>
          </a:p>
          <a:p>
            <a:pPr>
              <a:buNone/>
            </a:pPr>
            <a:r>
              <a:rPr lang="en-IN" sz="2800" dirty="0" smtClean="0">
                <a:solidFill>
                  <a:srgbClr val="444949"/>
                </a:solidFill>
                <a:latin typeface="ArialMT"/>
              </a:rPr>
              <a:t>• </a:t>
            </a:r>
            <a:r>
              <a:rPr lang="en-IN" sz="2800" dirty="0" smtClean="0">
                <a:solidFill>
                  <a:srgbClr val="444949"/>
                </a:solidFill>
                <a:latin typeface="GillSans-Light"/>
              </a:rPr>
              <a:t>One association must be</a:t>
            </a:r>
          </a:p>
          <a:p>
            <a:pPr>
              <a:buNone/>
            </a:pPr>
            <a:r>
              <a:rPr lang="en-IN" sz="2800" dirty="0" smtClean="0">
                <a:solidFill>
                  <a:srgbClr val="444949"/>
                </a:solidFill>
                <a:latin typeface="GillSans-Light"/>
              </a:rPr>
              <a:t>created for each new account</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Route 53 Solution Architecture</a:t>
            </a:r>
            <a:br>
              <a:rPr lang="en-IN" sz="2800" dirty="0" smtClean="0">
                <a:solidFill>
                  <a:srgbClr val="444949"/>
                </a:solidFill>
                <a:latin typeface="GillSans-Light"/>
              </a:rPr>
            </a:br>
            <a:r>
              <a:rPr lang="en-IN" sz="2800" dirty="0" smtClean="0">
                <a:solidFill>
                  <a:srgbClr val="444949"/>
                </a:solidFill>
                <a:latin typeface="GillSans-Light"/>
              </a:rPr>
              <a:t>Sharing a Private Zone across VPC</a:t>
            </a:r>
            <a:endParaRPr lang="en-IN" sz="3200" dirty="0"/>
          </a:p>
        </p:txBody>
      </p:sp>
      <p:pic>
        <p:nvPicPr>
          <p:cNvPr id="16386" name="Picture 2"/>
          <p:cNvPicPr>
            <a:picLocks noChangeAspect="1" noChangeArrowheads="1"/>
          </p:cNvPicPr>
          <p:nvPr/>
        </p:nvPicPr>
        <p:blipFill>
          <a:blip r:embed="rId2"/>
          <a:srcRect/>
          <a:stretch>
            <a:fillRect/>
          </a:stretch>
        </p:blipFill>
        <p:spPr bwMode="auto">
          <a:xfrm>
            <a:off x="4114800" y="1524000"/>
            <a:ext cx="4800600" cy="4114800"/>
          </a:xfrm>
          <a:prstGeom prst="rect">
            <a:avLst/>
          </a:prstGeom>
          <a:noFill/>
          <a:ln w="9525">
            <a:noFill/>
            <a:miter lim="800000"/>
            <a:headEnd/>
            <a:tailEnd/>
          </a:ln>
          <a:effectLst/>
        </p:spPr>
      </p:pic>
      <p:sp>
        <p:nvSpPr>
          <p:cNvPr id="5" name="Rectangle 4"/>
          <p:cNvSpPr/>
          <p:nvPr/>
        </p:nvSpPr>
        <p:spPr>
          <a:xfrm>
            <a:off x="4572000" y="5638800"/>
            <a:ext cx="4572000" cy="461665"/>
          </a:xfrm>
          <a:prstGeom prst="rect">
            <a:avLst/>
          </a:prstGeom>
        </p:spPr>
        <p:txBody>
          <a:bodyPr>
            <a:spAutoFit/>
          </a:bodyPr>
          <a:lstStyle/>
          <a:p>
            <a:r>
              <a:rPr lang="en-IN" sz="1200" dirty="0" smtClean="0">
                <a:solidFill>
                  <a:srgbClr val="0563C2"/>
                </a:solidFill>
                <a:latin typeface="Calibri"/>
              </a:rPr>
              <a:t>https://aws.amazon.com/premiumsupport/knowledgecenter/</a:t>
            </a:r>
          </a:p>
          <a:p>
            <a:r>
              <a:rPr lang="en-IN" sz="1200" dirty="0" smtClean="0">
                <a:solidFill>
                  <a:srgbClr val="0563C2"/>
                </a:solidFill>
                <a:latin typeface="Calibri"/>
              </a:rPr>
              <a:t>private-hosted-zone-different-account/</a:t>
            </a:r>
            <a:endParaRPr lang="en-IN" sz="12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EC2 on its own with Elastic IP</a:t>
            </a:r>
          </a:p>
          <a:p>
            <a:pPr>
              <a:buNone/>
            </a:pPr>
            <a:r>
              <a:rPr lang="en-IN" sz="2400" dirty="0" smtClean="0">
                <a:solidFill>
                  <a:srgbClr val="444949"/>
                </a:solidFill>
                <a:latin typeface="ArialMT"/>
              </a:rPr>
              <a:t>• </a:t>
            </a:r>
            <a:r>
              <a:rPr lang="en-IN" sz="2400" dirty="0" smtClean="0">
                <a:solidFill>
                  <a:srgbClr val="444949"/>
                </a:solidFill>
                <a:latin typeface="GillSans-Light"/>
              </a:rPr>
              <a:t>EC2 with Route53</a:t>
            </a:r>
          </a:p>
          <a:p>
            <a:pPr>
              <a:buNone/>
            </a:pPr>
            <a:r>
              <a:rPr lang="en-IN" sz="2400" dirty="0" smtClean="0">
                <a:solidFill>
                  <a:srgbClr val="444949"/>
                </a:solidFill>
                <a:latin typeface="ArialMT"/>
              </a:rPr>
              <a:t>• </a:t>
            </a:r>
            <a:r>
              <a:rPr lang="en-IN" sz="2400" dirty="0" smtClean="0">
                <a:solidFill>
                  <a:srgbClr val="444949"/>
                </a:solidFill>
                <a:latin typeface="GillSans-Light"/>
              </a:rPr>
              <a:t>ALB + ASG</a:t>
            </a:r>
          </a:p>
          <a:p>
            <a:pPr>
              <a:buNone/>
            </a:pPr>
            <a:r>
              <a:rPr lang="en-IN" sz="2400" dirty="0" smtClean="0">
                <a:solidFill>
                  <a:srgbClr val="444949"/>
                </a:solidFill>
                <a:latin typeface="ArialMT"/>
              </a:rPr>
              <a:t>• </a:t>
            </a:r>
            <a:r>
              <a:rPr lang="en-IN" sz="2400" dirty="0" smtClean="0">
                <a:solidFill>
                  <a:srgbClr val="444949"/>
                </a:solidFill>
                <a:latin typeface="GillSans-Light"/>
              </a:rPr>
              <a:t>ALB + ECS on EC2</a:t>
            </a:r>
          </a:p>
          <a:p>
            <a:pPr>
              <a:buNone/>
            </a:pPr>
            <a:r>
              <a:rPr lang="en-IN" sz="2400" dirty="0" smtClean="0">
                <a:solidFill>
                  <a:srgbClr val="444949"/>
                </a:solidFill>
                <a:latin typeface="ArialMT"/>
              </a:rPr>
              <a:t>• </a:t>
            </a:r>
            <a:r>
              <a:rPr lang="en-IN" sz="2400" dirty="0" smtClean="0">
                <a:solidFill>
                  <a:srgbClr val="444949"/>
                </a:solidFill>
                <a:latin typeface="GillSans-Light"/>
              </a:rPr>
              <a:t>ALB + ECS on </a:t>
            </a:r>
            <a:r>
              <a:rPr lang="en-IN" sz="2400" dirty="0" err="1" smtClean="0">
                <a:solidFill>
                  <a:srgbClr val="444949"/>
                </a:solidFill>
                <a:latin typeface="GillSans-Light"/>
              </a:rPr>
              <a:t>Fargate</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ALB + Lambda</a:t>
            </a:r>
          </a:p>
          <a:p>
            <a:pPr>
              <a:buNone/>
            </a:pPr>
            <a:r>
              <a:rPr lang="en-IN" sz="2400" dirty="0" smtClean="0">
                <a:solidFill>
                  <a:srgbClr val="444949"/>
                </a:solidFill>
                <a:latin typeface="ArialMT"/>
              </a:rPr>
              <a:t>• </a:t>
            </a:r>
            <a:r>
              <a:rPr lang="en-IN" sz="2400" dirty="0" smtClean="0">
                <a:solidFill>
                  <a:srgbClr val="444949"/>
                </a:solidFill>
                <a:latin typeface="GillSans-Light"/>
              </a:rPr>
              <a:t>API Gateway + Lambda</a:t>
            </a:r>
          </a:p>
          <a:p>
            <a:pPr>
              <a:buNone/>
            </a:pPr>
            <a:r>
              <a:rPr lang="en-IN" sz="2400" dirty="0" smtClean="0">
                <a:solidFill>
                  <a:srgbClr val="444949"/>
                </a:solidFill>
                <a:latin typeface="ArialMT"/>
              </a:rPr>
              <a:t>• </a:t>
            </a:r>
            <a:r>
              <a:rPr lang="en-IN" sz="2400" dirty="0" smtClean="0">
                <a:solidFill>
                  <a:srgbClr val="444949"/>
                </a:solidFill>
                <a:latin typeface="GillSans-Light"/>
              </a:rPr>
              <a:t>API Gateway + AWS Service</a:t>
            </a:r>
          </a:p>
          <a:p>
            <a:pPr>
              <a:buNone/>
            </a:pPr>
            <a:r>
              <a:rPr lang="en-IN" sz="2400" dirty="0" smtClean="0">
                <a:solidFill>
                  <a:srgbClr val="444949"/>
                </a:solidFill>
                <a:latin typeface="ArialMT"/>
              </a:rPr>
              <a:t>• </a:t>
            </a:r>
            <a:r>
              <a:rPr lang="en-IN" sz="2400" dirty="0" smtClean="0">
                <a:solidFill>
                  <a:srgbClr val="444949"/>
                </a:solidFill>
                <a:latin typeface="GillSans-Light"/>
              </a:rPr>
              <a:t>API Gateway + HTTP backend (ex: ALB)</a:t>
            </a:r>
            <a:endParaRPr lang="en-IN" dirty="0"/>
          </a:p>
        </p:txBody>
      </p:sp>
      <p:sp>
        <p:nvSpPr>
          <p:cNvPr id="3" name="Title 2"/>
          <p:cNvSpPr>
            <a:spLocks noGrp="1"/>
          </p:cNvSpPr>
          <p:nvPr>
            <p:ph type="title"/>
          </p:nvPr>
        </p:nvSpPr>
        <p:spPr/>
        <p:txBody>
          <a:bodyPr>
            <a:noAutofit/>
          </a:bodyPr>
          <a:lstStyle/>
          <a:p>
            <a:r>
              <a:rPr lang="en-IN" sz="3600" dirty="0" smtClean="0">
                <a:solidFill>
                  <a:srgbClr val="444949"/>
                </a:solidFill>
                <a:latin typeface="GillSans-Light"/>
              </a:rPr>
              <a:t>Solution Architecture </a:t>
            </a:r>
            <a:br>
              <a:rPr lang="en-IN" sz="3600" dirty="0" smtClean="0">
                <a:solidFill>
                  <a:srgbClr val="444949"/>
                </a:solidFill>
                <a:latin typeface="GillSans-Light"/>
              </a:rPr>
            </a:br>
            <a:r>
              <a:rPr lang="en-IN" sz="3600" dirty="0" smtClean="0">
                <a:solidFill>
                  <a:srgbClr val="444949"/>
                </a:solidFill>
                <a:latin typeface="GillSans-Light"/>
              </a:rPr>
              <a:t>Comparisons</a:t>
            </a:r>
            <a:endParaRPr lang="en-IN" sz="40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EC2 with Elastic IP</a:t>
            </a:r>
            <a:endParaRPr lang="en-IN" dirty="0"/>
          </a:p>
        </p:txBody>
      </p:sp>
      <p:pic>
        <p:nvPicPr>
          <p:cNvPr id="17410" name="Picture 2"/>
          <p:cNvPicPr>
            <a:picLocks noGrp="1" noChangeAspect="1" noChangeArrowheads="1"/>
          </p:cNvPicPr>
          <p:nvPr>
            <p:ph idx="1"/>
          </p:nvPr>
        </p:nvPicPr>
        <p:blipFill>
          <a:blip r:embed="rId2"/>
          <a:srcRect/>
          <a:stretch>
            <a:fillRect/>
          </a:stretch>
        </p:blipFill>
        <p:spPr bwMode="auto">
          <a:xfrm>
            <a:off x="228600" y="1524000"/>
            <a:ext cx="6313160" cy="4191000"/>
          </a:xfrm>
          <a:prstGeom prst="rect">
            <a:avLst/>
          </a:prstGeom>
          <a:noFill/>
          <a:ln w="9525">
            <a:noFill/>
            <a:miter lim="800000"/>
            <a:headEnd/>
            <a:tailEnd/>
          </a:ln>
          <a:effectLst/>
        </p:spPr>
      </p:pic>
      <p:sp>
        <p:nvSpPr>
          <p:cNvPr id="5" name="Rectangle 4"/>
          <p:cNvSpPr/>
          <p:nvPr/>
        </p:nvSpPr>
        <p:spPr>
          <a:xfrm>
            <a:off x="6248400" y="1524000"/>
            <a:ext cx="2667000" cy="3170099"/>
          </a:xfrm>
          <a:prstGeom prst="rect">
            <a:avLst/>
          </a:prstGeom>
        </p:spPr>
        <p:txBody>
          <a:bodyPr wrap="square">
            <a:spAutoFit/>
          </a:bodyPr>
          <a:lstStyle/>
          <a:p>
            <a:r>
              <a:rPr lang="en-IN" sz="2000" dirty="0" smtClean="0">
                <a:solidFill>
                  <a:srgbClr val="444949"/>
                </a:solidFill>
                <a:latin typeface="ArialMT"/>
              </a:rPr>
              <a:t>• </a:t>
            </a:r>
            <a:r>
              <a:rPr lang="en-IN" sz="2000" dirty="0" smtClean="0">
                <a:solidFill>
                  <a:srgbClr val="444949"/>
                </a:solidFill>
                <a:latin typeface="GillSans-Light"/>
              </a:rPr>
              <a:t>Quick failover</a:t>
            </a:r>
          </a:p>
          <a:p>
            <a:r>
              <a:rPr lang="en-IN" sz="2000" dirty="0" smtClean="0">
                <a:solidFill>
                  <a:srgbClr val="444949"/>
                </a:solidFill>
                <a:latin typeface="ArialMT"/>
              </a:rPr>
              <a:t>• </a:t>
            </a:r>
            <a:r>
              <a:rPr lang="en-IN" sz="2000" dirty="0" smtClean="0">
                <a:solidFill>
                  <a:srgbClr val="444949"/>
                </a:solidFill>
                <a:latin typeface="GillSans-Light"/>
              </a:rPr>
              <a:t>The client should not see the change</a:t>
            </a:r>
          </a:p>
          <a:p>
            <a:r>
              <a:rPr lang="en-IN" sz="2000" dirty="0" smtClean="0">
                <a:solidFill>
                  <a:srgbClr val="444949"/>
                </a:solidFill>
                <a:latin typeface="GillSans-Light"/>
              </a:rPr>
              <a:t>happen</a:t>
            </a:r>
          </a:p>
          <a:p>
            <a:r>
              <a:rPr lang="en-IN" sz="2000" dirty="0" smtClean="0">
                <a:solidFill>
                  <a:srgbClr val="444949"/>
                </a:solidFill>
                <a:latin typeface="ArialMT"/>
              </a:rPr>
              <a:t>• </a:t>
            </a:r>
            <a:r>
              <a:rPr lang="en-IN" sz="2000" dirty="0" smtClean="0">
                <a:solidFill>
                  <a:srgbClr val="444949"/>
                </a:solidFill>
                <a:latin typeface="GillSans-Light"/>
              </a:rPr>
              <a:t>Helpful if the client</a:t>
            </a:r>
          </a:p>
          <a:p>
            <a:r>
              <a:rPr lang="en-IN" sz="2000" dirty="0" smtClean="0">
                <a:solidFill>
                  <a:srgbClr val="444949"/>
                </a:solidFill>
                <a:latin typeface="GillSans-Light"/>
              </a:rPr>
              <a:t>needs to resolve by</a:t>
            </a:r>
          </a:p>
          <a:p>
            <a:r>
              <a:rPr lang="en-IN" sz="2000" dirty="0" smtClean="0">
                <a:solidFill>
                  <a:srgbClr val="444949"/>
                </a:solidFill>
                <a:latin typeface="GillSans-Light"/>
              </a:rPr>
              <a:t>static Public IP address</a:t>
            </a:r>
          </a:p>
          <a:p>
            <a:r>
              <a:rPr lang="en-IN" sz="2000" dirty="0" smtClean="0">
                <a:solidFill>
                  <a:srgbClr val="444949"/>
                </a:solidFill>
                <a:latin typeface="ArialMT"/>
              </a:rPr>
              <a:t>• </a:t>
            </a:r>
            <a:r>
              <a:rPr lang="en-IN" sz="2000" dirty="0" smtClean="0">
                <a:solidFill>
                  <a:srgbClr val="444949"/>
                </a:solidFill>
                <a:latin typeface="GillSans-Light"/>
              </a:rPr>
              <a:t>Does not scale</a:t>
            </a:r>
          </a:p>
          <a:p>
            <a:r>
              <a:rPr lang="en-IN" sz="2000" dirty="0" smtClean="0">
                <a:solidFill>
                  <a:srgbClr val="444949"/>
                </a:solidFill>
                <a:latin typeface="ArialMT"/>
              </a:rPr>
              <a:t>• </a:t>
            </a:r>
            <a:r>
              <a:rPr lang="en-IN" sz="2000" dirty="0" smtClean="0">
                <a:solidFill>
                  <a:srgbClr val="444949"/>
                </a:solidFill>
                <a:latin typeface="GillSans-Light"/>
              </a:rPr>
              <a:t>Cheap</a:t>
            </a:r>
            <a:endParaRPr lang="en-IN" sz="2000"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Stateless web app –</a:t>
            </a:r>
            <a:br>
              <a:rPr lang="en-IN" sz="4000" dirty="0" smtClean="0">
                <a:solidFill>
                  <a:srgbClr val="444949"/>
                </a:solidFill>
                <a:latin typeface="GillSans-Light"/>
              </a:rPr>
            </a:br>
            <a:r>
              <a:rPr lang="en-IN" sz="4000" dirty="0" smtClean="0">
                <a:solidFill>
                  <a:srgbClr val="444949"/>
                </a:solidFill>
                <a:latin typeface="GillSans-Light"/>
              </a:rPr>
              <a:t> scaling horizontally</a:t>
            </a:r>
            <a:endParaRPr lang="en-IN" dirty="0"/>
          </a:p>
        </p:txBody>
      </p:sp>
      <p:pic>
        <p:nvPicPr>
          <p:cNvPr id="18434" name="Picture 2"/>
          <p:cNvPicPr>
            <a:picLocks noGrp="1" noChangeAspect="1" noChangeArrowheads="1"/>
          </p:cNvPicPr>
          <p:nvPr>
            <p:ph idx="1"/>
          </p:nvPr>
        </p:nvPicPr>
        <p:blipFill>
          <a:blip r:embed="rId2"/>
          <a:srcRect/>
          <a:stretch>
            <a:fillRect/>
          </a:stretch>
        </p:blipFill>
        <p:spPr bwMode="auto">
          <a:xfrm>
            <a:off x="457200" y="1600200"/>
            <a:ext cx="8458200" cy="4267199"/>
          </a:xfrm>
          <a:prstGeom prst="rect">
            <a:avLst/>
          </a:prstGeom>
          <a:noFill/>
          <a:ln w="9525">
            <a:noFill/>
            <a:miter lim="800000"/>
            <a:headEnd/>
            <a:tailEnd/>
          </a:ln>
          <a:effec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05400" y="1447800"/>
            <a:ext cx="37338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“DNS-based load</a:t>
            </a:r>
          </a:p>
          <a:p>
            <a:pPr>
              <a:buNone/>
            </a:pPr>
            <a:r>
              <a:rPr lang="en-IN" sz="2800" dirty="0" smtClean="0">
                <a:solidFill>
                  <a:srgbClr val="444949"/>
                </a:solidFill>
                <a:latin typeface="GillSans-Light"/>
              </a:rPr>
              <a:t>balancing”</a:t>
            </a:r>
          </a:p>
          <a:p>
            <a:pPr>
              <a:buNone/>
            </a:pPr>
            <a:r>
              <a:rPr lang="en-IN" sz="2800" dirty="0" smtClean="0">
                <a:solidFill>
                  <a:srgbClr val="444949"/>
                </a:solidFill>
                <a:latin typeface="ArialMT"/>
              </a:rPr>
              <a:t>• </a:t>
            </a:r>
            <a:r>
              <a:rPr lang="en-IN" sz="2800" dirty="0" smtClean="0">
                <a:solidFill>
                  <a:srgbClr val="444949"/>
                </a:solidFill>
                <a:latin typeface="GillSans-Light"/>
              </a:rPr>
              <a:t>Ability to use multiple</a:t>
            </a:r>
          </a:p>
          <a:p>
            <a:pPr>
              <a:buNone/>
            </a:pPr>
            <a:r>
              <a:rPr lang="en-IN" sz="2800" dirty="0" smtClean="0">
                <a:solidFill>
                  <a:srgbClr val="444949"/>
                </a:solidFill>
                <a:latin typeface="GillSans-Light"/>
              </a:rPr>
              <a:t>instances</a:t>
            </a:r>
          </a:p>
          <a:p>
            <a:pPr>
              <a:buNone/>
            </a:pPr>
            <a:r>
              <a:rPr lang="en-IN" sz="2800" dirty="0" smtClean="0">
                <a:solidFill>
                  <a:srgbClr val="444949"/>
                </a:solidFill>
                <a:latin typeface="ArialMT"/>
              </a:rPr>
              <a:t>• </a:t>
            </a:r>
            <a:r>
              <a:rPr lang="en-IN" sz="2800" dirty="0" smtClean="0">
                <a:solidFill>
                  <a:srgbClr val="444949"/>
                </a:solidFill>
                <a:latin typeface="GillSans-Light"/>
              </a:rPr>
              <a:t>Route53 TTL implies</a:t>
            </a:r>
          </a:p>
          <a:p>
            <a:pPr>
              <a:buNone/>
            </a:pPr>
            <a:r>
              <a:rPr lang="en-IN" sz="2800" dirty="0" smtClean="0">
                <a:solidFill>
                  <a:srgbClr val="444949"/>
                </a:solidFill>
                <a:latin typeface="GillSans-Light"/>
              </a:rPr>
              <a:t>client may get outdated</a:t>
            </a:r>
          </a:p>
          <a:p>
            <a:pPr>
              <a:buNone/>
            </a:pPr>
            <a:r>
              <a:rPr lang="en-IN" sz="2800" dirty="0" smtClean="0">
                <a:solidFill>
                  <a:srgbClr val="444949"/>
                </a:solidFill>
                <a:latin typeface="GillSans-Light"/>
              </a:rPr>
              <a:t>information</a:t>
            </a:r>
          </a:p>
          <a:p>
            <a:pPr>
              <a:buNone/>
            </a:pPr>
            <a:r>
              <a:rPr lang="en-IN" sz="2800" dirty="0" smtClean="0">
                <a:solidFill>
                  <a:srgbClr val="444949"/>
                </a:solidFill>
                <a:latin typeface="ArialMT"/>
              </a:rPr>
              <a:t>• </a:t>
            </a:r>
            <a:r>
              <a:rPr lang="en-IN" sz="2800" dirty="0" smtClean="0">
                <a:solidFill>
                  <a:srgbClr val="444949"/>
                </a:solidFill>
                <a:latin typeface="GillSans-Light"/>
              </a:rPr>
              <a:t>Clients must have logic to</a:t>
            </a:r>
          </a:p>
          <a:p>
            <a:pPr>
              <a:buNone/>
            </a:pPr>
            <a:r>
              <a:rPr lang="en-IN" sz="2800" dirty="0" smtClean="0">
                <a:solidFill>
                  <a:srgbClr val="444949"/>
                </a:solidFill>
                <a:latin typeface="GillSans-Light"/>
              </a:rPr>
              <a:t>deal with hostname</a:t>
            </a:r>
          </a:p>
          <a:p>
            <a:pPr>
              <a:buNone/>
            </a:pPr>
            <a:r>
              <a:rPr lang="en-IN" sz="2800" dirty="0" smtClean="0">
                <a:solidFill>
                  <a:srgbClr val="444949"/>
                </a:solidFill>
                <a:latin typeface="GillSans-Light"/>
              </a:rPr>
              <a:t>resolution failures</a:t>
            </a:r>
          </a:p>
          <a:p>
            <a:pPr>
              <a:buNone/>
            </a:pPr>
            <a:r>
              <a:rPr lang="en-IN" sz="2800" dirty="0" smtClean="0">
                <a:solidFill>
                  <a:srgbClr val="444949"/>
                </a:solidFill>
                <a:latin typeface="ArialMT"/>
              </a:rPr>
              <a:t>• </a:t>
            </a:r>
            <a:r>
              <a:rPr lang="en-IN" sz="2800" dirty="0" smtClean="0">
                <a:solidFill>
                  <a:srgbClr val="444949"/>
                </a:solidFill>
                <a:latin typeface="GillSans-Light"/>
              </a:rPr>
              <a:t>Adding an instance may</a:t>
            </a:r>
          </a:p>
          <a:p>
            <a:pPr>
              <a:buNone/>
            </a:pPr>
            <a:r>
              <a:rPr lang="en-IN" sz="2800" dirty="0" smtClean="0">
                <a:solidFill>
                  <a:srgbClr val="444949"/>
                </a:solidFill>
                <a:latin typeface="GillSans-Light"/>
              </a:rPr>
              <a:t>not receive full traffic</a:t>
            </a:r>
          </a:p>
          <a:p>
            <a:pPr>
              <a:buNone/>
            </a:pPr>
            <a:r>
              <a:rPr lang="en-IN" sz="2800" dirty="0" smtClean="0">
                <a:solidFill>
                  <a:srgbClr val="444949"/>
                </a:solidFill>
                <a:latin typeface="GillSans-Light"/>
              </a:rPr>
              <a:t>right away due to DNS</a:t>
            </a:r>
          </a:p>
          <a:p>
            <a:pPr>
              <a:buNone/>
            </a:pPr>
            <a:r>
              <a:rPr lang="en-IN" sz="2800" dirty="0" smtClean="0">
                <a:solidFill>
                  <a:srgbClr val="444949"/>
                </a:solidFill>
                <a:latin typeface="GillSans-Light"/>
              </a:rPr>
              <a:t>TTL</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Stateless web app – </a:t>
            </a:r>
            <a:br>
              <a:rPr lang="en-IN" sz="4000" dirty="0" smtClean="0">
                <a:solidFill>
                  <a:srgbClr val="444949"/>
                </a:solidFill>
                <a:latin typeface="GillSans-Light"/>
              </a:rPr>
            </a:br>
            <a:r>
              <a:rPr lang="en-IN" sz="4000" dirty="0" smtClean="0">
                <a:solidFill>
                  <a:srgbClr val="444949"/>
                </a:solidFill>
                <a:latin typeface="GillSans-Light"/>
              </a:rPr>
              <a:t>scaling horizontally</a:t>
            </a:r>
            <a:endParaRPr lang="en-IN" dirty="0"/>
          </a:p>
        </p:txBody>
      </p:sp>
      <p:pic>
        <p:nvPicPr>
          <p:cNvPr id="19458" name="Picture 2"/>
          <p:cNvPicPr>
            <a:picLocks noChangeAspect="1" noChangeArrowheads="1"/>
          </p:cNvPicPr>
          <p:nvPr/>
        </p:nvPicPr>
        <p:blipFill>
          <a:blip r:embed="rId2"/>
          <a:srcRect/>
          <a:stretch>
            <a:fillRect/>
          </a:stretch>
        </p:blipFill>
        <p:spPr bwMode="auto">
          <a:xfrm>
            <a:off x="152400" y="1676400"/>
            <a:ext cx="4953000" cy="4191000"/>
          </a:xfrm>
          <a:prstGeom prst="rect">
            <a:avLst/>
          </a:prstGeom>
          <a:noFill/>
          <a:ln w="9525">
            <a:noFill/>
            <a:miter lim="800000"/>
            <a:headEnd/>
            <a:tailEnd/>
          </a:ln>
          <a:effec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05400" y="1447800"/>
            <a:ext cx="3733800" cy="4525963"/>
          </a:xfrm>
        </p:spPr>
        <p:txBody>
          <a:bodyPr>
            <a:normAutofit fontScale="5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Scales well, classic architecture</a:t>
            </a:r>
          </a:p>
          <a:p>
            <a:pPr>
              <a:buNone/>
            </a:pPr>
            <a:r>
              <a:rPr lang="en-IN" sz="2800" dirty="0" smtClean="0">
                <a:solidFill>
                  <a:srgbClr val="444949"/>
                </a:solidFill>
                <a:latin typeface="ArialMT"/>
              </a:rPr>
              <a:t>• </a:t>
            </a:r>
            <a:r>
              <a:rPr lang="en-IN" sz="2800" dirty="0" smtClean="0">
                <a:solidFill>
                  <a:srgbClr val="444949"/>
                </a:solidFill>
                <a:latin typeface="GillSans-Light"/>
              </a:rPr>
              <a:t>New instances are in service right away.</a:t>
            </a:r>
          </a:p>
          <a:p>
            <a:pPr>
              <a:buNone/>
            </a:pPr>
            <a:r>
              <a:rPr lang="en-IN" sz="2800" dirty="0" smtClean="0">
                <a:solidFill>
                  <a:srgbClr val="444949"/>
                </a:solidFill>
                <a:latin typeface="ArialMT"/>
              </a:rPr>
              <a:t>• </a:t>
            </a:r>
            <a:r>
              <a:rPr lang="en-IN" sz="2800" dirty="0" smtClean="0">
                <a:solidFill>
                  <a:srgbClr val="444949"/>
                </a:solidFill>
                <a:latin typeface="GillSans-Light"/>
              </a:rPr>
              <a:t>Users are not sent to instances that are</a:t>
            </a:r>
          </a:p>
          <a:p>
            <a:pPr>
              <a:buNone/>
            </a:pPr>
            <a:r>
              <a:rPr lang="en-IN" sz="2800" dirty="0" smtClean="0">
                <a:solidFill>
                  <a:srgbClr val="444949"/>
                </a:solidFill>
                <a:latin typeface="GillSans-Light"/>
              </a:rPr>
              <a:t>out-of-service</a:t>
            </a:r>
          </a:p>
          <a:p>
            <a:pPr>
              <a:buNone/>
            </a:pPr>
            <a:r>
              <a:rPr lang="en-IN" sz="2800" dirty="0" smtClean="0">
                <a:solidFill>
                  <a:srgbClr val="444949"/>
                </a:solidFill>
                <a:latin typeface="ArialMT"/>
              </a:rPr>
              <a:t>• </a:t>
            </a:r>
            <a:r>
              <a:rPr lang="en-IN" sz="2800" dirty="0" smtClean="0">
                <a:solidFill>
                  <a:srgbClr val="444949"/>
                </a:solidFill>
                <a:latin typeface="GillSans-Light"/>
              </a:rPr>
              <a:t>Time to scale is slow (EC2 instance</a:t>
            </a:r>
          </a:p>
          <a:p>
            <a:pPr>
              <a:buNone/>
            </a:pPr>
            <a:r>
              <a:rPr lang="en-IN" sz="2800" dirty="0" err="1" smtClean="0">
                <a:solidFill>
                  <a:srgbClr val="444949"/>
                </a:solidFill>
                <a:latin typeface="GillSans-Light"/>
              </a:rPr>
              <a:t>startup</a:t>
            </a:r>
            <a:r>
              <a:rPr lang="en-IN" sz="2800" dirty="0" smtClean="0">
                <a:solidFill>
                  <a:srgbClr val="444949"/>
                </a:solidFill>
                <a:latin typeface="GillSans-Light"/>
              </a:rPr>
              <a:t> + bootstrap) – AMI can help</a:t>
            </a:r>
          </a:p>
          <a:p>
            <a:pPr>
              <a:buNone/>
            </a:pPr>
            <a:r>
              <a:rPr lang="en-IN" sz="2800" dirty="0" smtClean="0">
                <a:solidFill>
                  <a:srgbClr val="444949"/>
                </a:solidFill>
                <a:latin typeface="ArialMT"/>
              </a:rPr>
              <a:t>• </a:t>
            </a:r>
            <a:r>
              <a:rPr lang="en-IN" sz="2800" dirty="0" smtClean="0">
                <a:solidFill>
                  <a:srgbClr val="444949"/>
                </a:solidFill>
                <a:latin typeface="GillSans-Light"/>
              </a:rPr>
              <a:t>ALB is elastic but can’t handle sudden,</a:t>
            </a:r>
          </a:p>
          <a:p>
            <a:pPr>
              <a:buNone/>
            </a:pPr>
            <a:r>
              <a:rPr lang="en-IN" sz="2800" dirty="0" smtClean="0">
                <a:solidFill>
                  <a:srgbClr val="444949"/>
                </a:solidFill>
                <a:latin typeface="GillSans-Light"/>
              </a:rPr>
              <a:t>huge peak of demand (pre-warm)</a:t>
            </a:r>
          </a:p>
          <a:p>
            <a:pPr>
              <a:buNone/>
            </a:pPr>
            <a:r>
              <a:rPr lang="en-IN" sz="2800" dirty="0" smtClean="0">
                <a:solidFill>
                  <a:srgbClr val="444949"/>
                </a:solidFill>
                <a:latin typeface="ArialMT"/>
              </a:rPr>
              <a:t>• </a:t>
            </a:r>
            <a:r>
              <a:rPr lang="en-IN" sz="2800" dirty="0" smtClean="0">
                <a:solidFill>
                  <a:srgbClr val="444949"/>
                </a:solidFill>
                <a:latin typeface="GillSans-Light"/>
              </a:rPr>
              <a:t>Could lose a few requests if instances</a:t>
            </a:r>
          </a:p>
          <a:p>
            <a:pPr>
              <a:buNone/>
            </a:pPr>
            <a:r>
              <a:rPr lang="en-IN" sz="2800" dirty="0" smtClean="0">
                <a:solidFill>
                  <a:srgbClr val="444949"/>
                </a:solidFill>
                <a:latin typeface="GillSans-Light"/>
              </a:rPr>
              <a:t>are overloaded</a:t>
            </a:r>
          </a:p>
          <a:p>
            <a:pPr>
              <a:buNone/>
            </a:pPr>
            <a:r>
              <a:rPr lang="en-IN" sz="2800" dirty="0" smtClean="0">
                <a:solidFill>
                  <a:srgbClr val="444949"/>
                </a:solidFill>
                <a:latin typeface="ArialMT"/>
              </a:rPr>
              <a:t>• </a:t>
            </a:r>
            <a:r>
              <a:rPr lang="en-IN" sz="2800" dirty="0" err="1" smtClean="0">
                <a:solidFill>
                  <a:srgbClr val="444949"/>
                </a:solidFill>
                <a:latin typeface="GillSans-Light"/>
              </a:rPr>
              <a:t>CloudWatch</a:t>
            </a:r>
            <a:r>
              <a:rPr lang="en-IN" sz="2800" dirty="0" smtClean="0">
                <a:solidFill>
                  <a:srgbClr val="444949"/>
                </a:solidFill>
                <a:latin typeface="GillSans-Light"/>
              </a:rPr>
              <a:t> used for scaling</a:t>
            </a:r>
          </a:p>
          <a:p>
            <a:pPr>
              <a:buNone/>
            </a:pPr>
            <a:r>
              <a:rPr lang="en-IN" sz="2800" dirty="0" smtClean="0">
                <a:solidFill>
                  <a:srgbClr val="444949"/>
                </a:solidFill>
                <a:latin typeface="ArialMT"/>
              </a:rPr>
              <a:t>• </a:t>
            </a:r>
            <a:r>
              <a:rPr lang="en-IN" sz="2800" dirty="0" smtClean="0">
                <a:solidFill>
                  <a:srgbClr val="444949"/>
                </a:solidFill>
                <a:latin typeface="GillSans-Light"/>
              </a:rPr>
              <a:t>Cross-Zone balancing for even traffic</a:t>
            </a:r>
          </a:p>
          <a:p>
            <a:pPr>
              <a:buNone/>
            </a:pPr>
            <a:r>
              <a:rPr lang="en-IN" sz="2800" dirty="0" smtClean="0">
                <a:solidFill>
                  <a:srgbClr val="444949"/>
                </a:solidFill>
                <a:latin typeface="GillSans-Light"/>
              </a:rPr>
              <a:t>distribution</a:t>
            </a:r>
          </a:p>
          <a:p>
            <a:pPr>
              <a:buNone/>
            </a:pPr>
            <a:r>
              <a:rPr lang="en-IN" sz="2800" dirty="0" smtClean="0">
                <a:solidFill>
                  <a:srgbClr val="444949"/>
                </a:solidFill>
                <a:latin typeface="ArialMT"/>
              </a:rPr>
              <a:t>• </a:t>
            </a:r>
            <a:r>
              <a:rPr lang="en-IN" sz="2800" dirty="0" smtClean="0">
                <a:solidFill>
                  <a:srgbClr val="444949"/>
                </a:solidFill>
                <a:latin typeface="GillSans-Light"/>
              </a:rPr>
              <a:t>Target utilization should be between</a:t>
            </a:r>
          </a:p>
          <a:p>
            <a:pPr>
              <a:buNone/>
            </a:pPr>
            <a:r>
              <a:rPr lang="en-IN" sz="2800" dirty="0" smtClean="0">
                <a:solidFill>
                  <a:srgbClr val="444949"/>
                </a:solidFill>
                <a:latin typeface="GillSans-Light"/>
              </a:rPr>
              <a:t>40% and 70%</a:t>
            </a:r>
            <a:endParaRPr lang="en-IN" dirty="0"/>
          </a:p>
        </p:txBody>
      </p:sp>
      <p:sp>
        <p:nvSpPr>
          <p:cNvPr id="3" name="Title 2"/>
          <p:cNvSpPr>
            <a:spLocks noGrp="1"/>
          </p:cNvSpPr>
          <p:nvPr>
            <p:ph type="title"/>
          </p:nvPr>
        </p:nvSpPr>
        <p:spPr/>
        <p:txBody>
          <a:bodyPr/>
          <a:lstStyle/>
          <a:p>
            <a:r>
              <a:rPr lang="en-IN" dirty="0" smtClean="0"/>
              <a:t>ALB + ASG</a:t>
            </a:r>
            <a:endParaRPr lang="en-IN" dirty="0"/>
          </a:p>
        </p:txBody>
      </p:sp>
      <p:pic>
        <p:nvPicPr>
          <p:cNvPr id="20482" name="Picture 2"/>
          <p:cNvPicPr>
            <a:picLocks noChangeAspect="1" noChangeArrowheads="1"/>
          </p:cNvPicPr>
          <p:nvPr/>
        </p:nvPicPr>
        <p:blipFill>
          <a:blip r:embed="rId2"/>
          <a:srcRect/>
          <a:stretch>
            <a:fillRect/>
          </a:stretch>
        </p:blipFill>
        <p:spPr bwMode="auto">
          <a:xfrm>
            <a:off x="457200" y="1295400"/>
            <a:ext cx="4648200" cy="4648200"/>
          </a:xfrm>
          <a:prstGeom prst="rect">
            <a:avLst/>
          </a:prstGeom>
          <a:noFill/>
          <a:ln w="9525">
            <a:noFill/>
            <a:miter lim="800000"/>
            <a:headEnd/>
            <a:tailEnd/>
          </a:ln>
          <a:effec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05400" y="1371600"/>
            <a:ext cx="3810000" cy="4525963"/>
          </a:xfrm>
        </p:spPr>
        <p:txBody>
          <a:bodyPr>
            <a:normAutofit fontScale="92500"/>
          </a:bodyPr>
          <a:lstStyle/>
          <a:p>
            <a:pPr>
              <a:buNone/>
            </a:pPr>
            <a:r>
              <a:rPr lang="en-IN" sz="2400" dirty="0" smtClean="0">
                <a:solidFill>
                  <a:srgbClr val="444949"/>
                </a:solidFill>
                <a:latin typeface="ArialMT"/>
              </a:rPr>
              <a:t>• </a:t>
            </a:r>
            <a:r>
              <a:rPr lang="en-IN" sz="2400" dirty="0" smtClean="0">
                <a:solidFill>
                  <a:srgbClr val="444949"/>
                </a:solidFill>
                <a:latin typeface="GillSans-Light"/>
              </a:rPr>
              <a:t>Same properties as ALB +</a:t>
            </a:r>
          </a:p>
          <a:p>
            <a:pPr>
              <a:buNone/>
            </a:pPr>
            <a:r>
              <a:rPr lang="en-IN" sz="2400" dirty="0" smtClean="0">
                <a:solidFill>
                  <a:srgbClr val="444949"/>
                </a:solidFill>
                <a:latin typeface="GillSans-Light"/>
              </a:rPr>
              <a:t>ASG</a:t>
            </a:r>
          </a:p>
          <a:p>
            <a:pPr>
              <a:buNone/>
            </a:pPr>
            <a:r>
              <a:rPr lang="en-IN" sz="2400" dirty="0" smtClean="0">
                <a:solidFill>
                  <a:srgbClr val="444949"/>
                </a:solidFill>
                <a:latin typeface="ArialMT"/>
              </a:rPr>
              <a:t>• </a:t>
            </a:r>
            <a:r>
              <a:rPr lang="en-IN" sz="2400" dirty="0" smtClean="0">
                <a:solidFill>
                  <a:srgbClr val="444949"/>
                </a:solidFill>
                <a:latin typeface="GillSans-Light"/>
              </a:rPr>
              <a:t>Application is run on</a:t>
            </a:r>
          </a:p>
          <a:p>
            <a:pPr>
              <a:buNone/>
            </a:pPr>
            <a:r>
              <a:rPr lang="en-IN" sz="2400" dirty="0" err="1" smtClean="0">
                <a:solidFill>
                  <a:srgbClr val="444949"/>
                </a:solidFill>
                <a:latin typeface="GillSans-Light"/>
              </a:rPr>
              <a:t>Docker</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ASG + ECS allows to have</a:t>
            </a:r>
          </a:p>
          <a:p>
            <a:pPr>
              <a:buNone/>
            </a:pPr>
            <a:r>
              <a:rPr lang="en-IN" sz="2400" dirty="0" smtClean="0">
                <a:solidFill>
                  <a:srgbClr val="444949"/>
                </a:solidFill>
                <a:latin typeface="GillSans-Light"/>
              </a:rPr>
              <a:t>dynamic port mappings</a:t>
            </a:r>
          </a:p>
          <a:p>
            <a:pPr>
              <a:buNone/>
            </a:pPr>
            <a:r>
              <a:rPr lang="en-IN" sz="2400" dirty="0" smtClean="0">
                <a:solidFill>
                  <a:srgbClr val="444949"/>
                </a:solidFill>
                <a:latin typeface="ArialMT"/>
              </a:rPr>
              <a:t>• </a:t>
            </a:r>
            <a:r>
              <a:rPr lang="en-IN" sz="2400" dirty="0" smtClean="0">
                <a:solidFill>
                  <a:srgbClr val="444949"/>
                </a:solidFill>
                <a:latin typeface="GillSans-Light"/>
              </a:rPr>
              <a:t>Tough to orchestrate ECS</a:t>
            </a:r>
          </a:p>
          <a:p>
            <a:pPr>
              <a:buNone/>
            </a:pPr>
            <a:r>
              <a:rPr lang="en-IN" sz="2400" dirty="0" smtClean="0">
                <a:solidFill>
                  <a:srgbClr val="444949"/>
                </a:solidFill>
                <a:latin typeface="GillSans-Light"/>
              </a:rPr>
              <a:t>service auto-scaling + ASG</a:t>
            </a:r>
          </a:p>
          <a:p>
            <a:pPr>
              <a:buNone/>
            </a:pPr>
            <a:r>
              <a:rPr lang="en-IN" sz="2400" dirty="0" smtClean="0">
                <a:solidFill>
                  <a:srgbClr val="444949"/>
                </a:solidFill>
                <a:latin typeface="GillSans-Light"/>
              </a:rPr>
              <a:t>auto-scaling</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ALB + ECS on EC2 (backed </a:t>
            </a:r>
            <a:br>
              <a:rPr lang="en-IN" sz="3200" dirty="0" smtClean="0">
                <a:solidFill>
                  <a:srgbClr val="444949"/>
                </a:solidFill>
                <a:latin typeface="GillSans-Light"/>
              </a:rPr>
            </a:br>
            <a:r>
              <a:rPr lang="en-IN" sz="3200" dirty="0" smtClean="0">
                <a:solidFill>
                  <a:srgbClr val="444949"/>
                </a:solidFill>
                <a:latin typeface="GillSans-Light"/>
              </a:rPr>
              <a:t>by ASG)</a:t>
            </a:r>
            <a:endParaRPr lang="en-IN" sz="3600" dirty="0"/>
          </a:p>
        </p:txBody>
      </p:sp>
      <p:pic>
        <p:nvPicPr>
          <p:cNvPr id="21506" name="Picture 2"/>
          <p:cNvPicPr>
            <a:picLocks noChangeAspect="1" noChangeArrowheads="1"/>
          </p:cNvPicPr>
          <p:nvPr/>
        </p:nvPicPr>
        <p:blipFill>
          <a:blip r:embed="rId2"/>
          <a:srcRect/>
          <a:stretch>
            <a:fillRect/>
          </a:stretch>
        </p:blipFill>
        <p:spPr bwMode="auto">
          <a:xfrm>
            <a:off x="228601" y="1524000"/>
            <a:ext cx="4876800" cy="4495800"/>
          </a:xfrm>
          <a:prstGeom prst="rect">
            <a:avLst/>
          </a:prstGeom>
          <a:noFill/>
          <a:ln w="9525">
            <a:noFill/>
            <a:miter lim="800000"/>
            <a:headEnd/>
            <a:tailEnd/>
          </a:ln>
          <a:effectLst/>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86400" y="1524000"/>
            <a:ext cx="3505200" cy="4525963"/>
          </a:xfrm>
        </p:spPr>
        <p:txBody>
          <a:bodyPr>
            <a:normAutofit fontScale="850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Application is run on</a:t>
            </a:r>
          </a:p>
          <a:p>
            <a:pPr>
              <a:buNone/>
            </a:pPr>
            <a:r>
              <a:rPr lang="en-IN" sz="2400" dirty="0" err="1" smtClean="0">
                <a:solidFill>
                  <a:srgbClr val="444949"/>
                </a:solidFill>
                <a:latin typeface="GillSans-Light"/>
              </a:rPr>
              <a:t>Docker</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Service Auto Scaling is easy</a:t>
            </a:r>
          </a:p>
          <a:p>
            <a:pPr>
              <a:buNone/>
            </a:pPr>
            <a:r>
              <a:rPr lang="en-IN" sz="2400" dirty="0" smtClean="0">
                <a:solidFill>
                  <a:srgbClr val="444949"/>
                </a:solidFill>
                <a:latin typeface="ArialMT"/>
              </a:rPr>
              <a:t>• </a:t>
            </a:r>
            <a:r>
              <a:rPr lang="en-IN" sz="2400" dirty="0" smtClean="0">
                <a:solidFill>
                  <a:srgbClr val="444949"/>
                </a:solidFill>
                <a:latin typeface="GillSans-Light"/>
              </a:rPr>
              <a:t>Time to be in-service is</a:t>
            </a:r>
          </a:p>
          <a:p>
            <a:pPr>
              <a:buNone/>
            </a:pPr>
            <a:r>
              <a:rPr lang="en-IN" sz="2400" dirty="0" smtClean="0">
                <a:solidFill>
                  <a:srgbClr val="444949"/>
                </a:solidFill>
                <a:latin typeface="GillSans-Light"/>
              </a:rPr>
              <a:t>quick (no need to launch an</a:t>
            </a:r>
          </a:p>
          <a:p>
            <a:pPr>
              <a:buNone/>
            </a:pPr>
            <a:r>
              <a:rPr lang="en-IN" sz="2400" dirty="0" smtClean="0">
                <a:solidFill>
                  <a:srgbClr val="444949"/>
                </a:solidFill>
                <a:latin typeface="GillSans-Light"/>
              </a:rPr>
              <a:t>EC2 instance in advance)</a:t>
            </a:r>
          </a:p>
          <a:p>
            <a:pPr>
              <a:buNone/>
            </a:pPr>
            <a:r>
              <a:rPr lang="en-IN" sz="2400" dirty="0" smtClean="0">
                <a:solidFill>
                  <a:srgbClr val="444949"/>
                </a:solidFill>
                <a:latin typeface="ArialMT"/>
              </a:rPr>
              <a:t>• </a:t>
            </a:r>
            <a:r>
              <a:rPr lang="en-IN" sz="2400" dirty="0" smtClean="0">
                <a:solidFill>
                  <a:srgbClr val="444949"/>
                </a:solidFill>
                <a:latin typeface="GillSans-Light"/>
              </a:rPr>
              <a:t>Still limited by the ALB in</a:t>
            </a:r>
          </a:p>
          <a:p>
            <a:pPr>
              <a:buNone/>
            </a:pPr>
            <a:r>
              <a:rPr lang="en-IN" sz="2400" dirty="0" smtClean="0">
                <a:solidFill>
                  <a:srgbClr val="444949"/>
                </a:solidFill>
                <a:latin typeface="GillSans-Light"/>
              </a:rPr>
              <a:t>case of sudden peaks</a:t>
            </a:r>
          </a:p>
          <a:p>
            <a:pPr>
              <a:buNone/>
            </a:pPr>
            <a:r>
              <a:rPr lang="en-IN" sz="2400" dirty="0" smtClean="0">
                <a:solidFill>
                  <a:srgbClr val="444949"/>
                </a:solidFill>
                <a:latin typeface="ArialMT"/>
              </a:rPr>
              <a:t>• </a:t>
            </a:r>
            <a:r>
              <a:rPr lang="en-IN" sz="2400" dirty="0" smtClean="0">
                <a:solidFill>
                  <a:srgbClr val="444949"/>
                </a:solidFill>
                <a:latin typeface="GillSans-Light"/>
              </a:rPr>
              <a:t>“</a:t>
            </a:r>
            <a:r>
              <a:rPr lang="en-IN" sz="2400" dirty="0" err="1" smtClean="0">
                <a:solidFill>
                  <a:srgbClr val="444949"/>
                </a:solidFill>
                <a:latin typeface="GillSans-Light"/>
              </a:rPr>
              <a:t>serverless</a:t>
            </a:r>
            <a:r>
              <a:rPr lang="en-IN" sz="2400" dirty="0" smtClean="0">
                <a:solidFill>
                  <a:srgbClr val="444949"/>
                </a:solidFill>
                <a:latin typeface="GillSans-Light"/>
              </a:rPr>
              <a:t>” application tier</a:t>
            </a:r>
          </a:p>
          <a:p>
            <a:pPr>
              <a:buNone/>
            </a:pPr>
            <a:r>
              <a:rPr lang="en-IN" sz="2400" dirty="0" smtClean="0">
                <a:solidFill>
                  <a:srgbClr val="444949"/>
                </a:solidFill>
                <a:latin typeface="ArialMT"/>
              </a:rPr>
              <a:t>• </a:t>
            </a:r>
            <a:r>
              <a:rPr lang="en-IN" sz="2400" dirty="0" smtClean="0">
                <a:solidFill>
                  <a:srgbClr val="444949"/>
                </a:solidFill>
                <a:latin typeface="GillSans-Light"/>
              </a:rPr>
              <a:t>“managed” load balancer</a:t>
            </a:r>
            <a:endParaRPr lang="en-IN" dirty="0"/>
          </a:p>
        </p:txBody>
      </p:sp>
      <p:sp>
        <p:nvSpPr>
          <p:cNvPr id="3" name="Title 2"/>
          <p:cNvSpPr>
            <a:spLocks noGrp="1"/>
          </p:cNvSpPr>
          <p:nvPr>
            <p:ph type="title"/>
          </p:nvPr>
        </p:nvSpPr>
        <p:spPr/>
        <p:txBody>
          <a:bodyPr>
            <a:normAutofit/>
          </a:bodyPr>
          <a:lstStyle/>
          <a:p>
            <a:r>
              <a:rPr lang="en-IN" sz="3600" dirty="0" smtClean="0"/>
              <a:t>ALB + ECS on </a:t>
            </a:r>
            <a:r>
              <a:rPr lang="en-IN" sz="3600" dirty="0" err="1" smtClean="0"/>
              <a:t>Fargate</a:t>
            </a:r>
            <a:endParaRPr lang="en-IN" sz="3600" dirty="0"/>
          </a:p>
        </p:txBody>
      </p:sp>
      <p:pic>
        <p:nvPicPr>
          <p:cNvPr id="22530" name="Picture 2"/>
          <p:cNvPicPr>
            <a:picLocks noChangeAspect="1" noChangeArrowheads="1"/>
          </p:cNvPicPr>
          <p:nvPr/>
        </p:nvPicPr>
        <p:blipFill>
          <a:blip r:embed="rId2"/>
          <a:srcRect/>
          <a:stretch>
            <a:fillRect/>
          </a:stretch>
        </p:blipFill>
        <p:spPr bwMode="auto">
          <a:xfrm>
            <a:off x="228600" y="1295400"/>
            <a:ext cx="5334000" cy="48006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idx="1"/>
          </p:nvPr>
        </p:nvSpPr>
        <p:spPr/>
        <p:txBody>
          <a:bodyPr>
            <a:normAutofit/>
          </a:bodyPr>
          <a:lstStyle/>
          <a:p>
            <a:pPr algn="ctr">
              <a:buNone/>
            </a:pPr>
            <a:endParaRPr lang="en-US" sz="4000" b="1" dirty="0" smtClean="0"/>
          </a:p>
          <a:p>
            <a:pPr algn="ctr">
              <a:buNone/>
            </a:pPr>
            <a:endParaRPr lang="en-US" sz="4000" b="1" dirty="0" smtClean="0"/>
          </a:p>
          <a:p>
            <a:pPr algn="ctr">
              <a:buNone/>
            </a:pPr>
            <a:r>
              <a:rPr lang="en-US" sz="4000" b="1" dirty="0" smtClean="0"/>
              <a:t>AWS Certified Solutions</a:t>
            </a:r>
          </a:p>
          <a:p>
            <a:pPr algn="ctr">
              <a:buNone/>
            </a:pPr>
            <a:r>
              <a:rPr lang="en-US" sz="4000" b="1" dirty="0" smtClean="0"/>
              <a:t>Architect Professional Course</a:t>
            </a:r>
          </a:p>
          <a:p>
            <a:pPr algn="ctr">
              <a:buNone/>
            </a:pPr>
            <a:r>
              <a:rPr lang="en-US" sz="4000" b="1" dirty="0" smtClean="0"/>
              <a:t>SAP-C01</a:t>
            </a:r>
            <a:endParaRPr lang="en-US" sz="4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533400" y="1447800"/>
            <a:ext cx="8229600" cy="2060924"/>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sz="4000" dirty="0" smtClean="0">
                <a:solidFill>
                  <a:srgbClr val="444949"/>
                </a:solidFill>
                <a:latin typeface="GillSans-Light"/>
              </a:rPr>
              <a:t>The confused deputy</a:t>
            </a:r>
            <a:endParaRPr lang="en-US" dirty="0"/>
          </a:p>
        </p:txBody>
      </p:sp>
      <p:pic>
        <p:nvPicPr>
          <p:cNvPr id="6148" name="Picture 4"/>
          <p:cNvPicPr>
            <a:picLocks noChangeAspect="1" noChangeArrowheads="1"/>
          </p:cNvPicPr>
          <p:nvPr/>
        </p:nvPicPr>
        <p:blipFill>
          <a:blip r:embed="rId3" cstate="print"/>
          <a:srcRect/>
          <a:stretch>
            <a:fillRect/>
          </a:stretch>
        </p:blipFill>
        <p:spPr bwMode="auto">
          <a:xfrm>
            <a:off x="609600" y="4038600"/>
            <a:ext cx="8153400" cy="1828800"/>
          </a:xfrm>
          <a:prstGeom prst="rect">
            <a:avLst/>
          </a:prstGeom>
          <a:noFill/>
          <a:ln w="9525">
            <a:noFill/>
            <a:miter lim="800000"/>
            <a:headEnd/>
            <a:tailEnd/>
          </a:ln>
          <a:effec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48200" y="1371600"/>
            <a:ext cx="42672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Limited to Lambda’s runtimes</a:t>
            </a:r>
          </a:p>
          <a:p>
            <a:pPr>
              <a:buNone/>
            </a:pPr>
            <a:r>
              <a:rPr lang="en-IN" sz="2800" dirty="0" smtClean="0">
                <a:solidFill>
                  <a:srgbClr val="444949"/>
                </a:solidFill>
                <a:latin typeface="ArialMT"/>
              </a:rPr>
              <a:t>• </a:t>
            </a:r>
            <a:r>
              <a:rPr lang="en-IN" sz="2800" dirty="0" smtClean="0">
                <a:solidFill>
                  <a:srgbClr val="444949"/>
                </a:solidFill>
                <a:latin typeface="GillSans-Light"/>
              </a:rPr>
              <a:t>Seamless scaling thanks to</a:t>
            </a:r>
          </a:p>
          <a:p>
            <a:pPr>
              <a:buNone/>
            </a:pPr>
            <a:r>
              <a:rPr lang="en-IN" sz="2800" dirty="0" smtClean="0">
                <a:solidFill>
                  <a:srgbClr val="444949"/>
                </a:solidFill>
                <a:latin typeface="GillSans-Light"/>
              </a:rPr>
              <a:t>Lambda</a:t>
            </a:r>
          </a:p>
          <a:p>
            <a:pPr>
              <a:buNone/>
            </a:pPr>
            <a:r>
              <a:rPr lang="en-IN" sz="2800" dirty="0" smtClean="0">
                <a:solidFill>
                  <a:srgbClr val="444949"/>
                </a:solidFill>
                <a:latin typeface="ArialMT"/>
              </a:rPr>
              <a:t>• </a:t>
            </a:r>
            <a:r>
              <a:rPr lang="en-IN" sz="2800" dirty="0" smtClean="0">
                <a:solidFill>
                  <a:srgbClr val="444949"/>
                </a:solidFill>
                <a:latin typeface="GillSans-Light"/>
              </a:rPr>
              <a:t>Simple way to expose</a:t>
            </a:r>
          </a:p>
          <a:p>
            <a:pPr>
              <a:buNone/>
            </a:pPr>
            <a:r>
              <a:rPr lang="en-IN" sz="2800" dirty="0" smtClean="0">
                <a:solidFill>
                  <a:srgbClr val="444949"/>
                </a:solidFill>
                <a:latin typeface="GillSans-Light"/>
              </a:rPr>
              <a:t>Lambda functions as HTTP/S</a:t>
            </a:r>
          </a:p>
          <a:p>
            <a:pPr>
              <a:buNone/>
            </a:pPr>
            <a:r>
              <a:rPr lang="en-IN" sz="2800" dirty="0" smtClean="0">
                <a:solidFill>
                  <a:srgbClr val="444949"/>
                </a:solidFill>
                <a:latin typeface="GillSans-Light"/>
              </a:rPr>
              <a:t>without all the features from</a:t>
            </a:r>
          </a:p>
          <a:p>
            <a:pPr>
              <a:buNone/>
            </a:pPr>
            <a:r>
              <a:rPr lang="en-IN" sz="2800" dirty="0" smtClean="0">
                <a:solidFill>
                  <a:srgbClr val="444949"/>
                </a:solidFill>
                <a:latin typeface="GillSans-Light"/>
              </a:rPr>
              <a:t>API Gateway</a:t>
            </a:r>
          </a:p>
          <a:p>
            <a:pPr>
              <a:buNone/>
            </a:pPr>
            <a:r>
              <a:rPr lang="en-IN" sz="2800" dirty="0" smtClean="0">
                <a:solidFill>
                  <a:srgbClr val="444949"/>
                </a:solidFill>
                <a:latin typeface="ArialMT"/>
              </a:rPr>
              <a:t>• </a:t>
            </a:r>
            <a:r>
              <a:rPr lang="en-IN" sz="2800" dirty="0" smtClean="0">
                <a:solidFill>
                  <a:srgbClr val="444949"/>
                </a:solidFill>
                <a:latin typeface="GillSans-Light"/>
              </a:rPr>
              <a:t>Can combine with WAF</a:t>
            </a:r>
          </a:p>
          <a:p>
            <a:pPr>
              <a:buNone/>
            </a:pPr>
            <a:r>
              <a:rPr lang="en-IN" sz="2800" dirty="0" smtClean="0">
                <a:solidFill>
                  <a:srgbClr val="444949"/>
                </a:solidFill>
                <a:latin typeface="GillSans-Light"/>
              </a:rPr>
              <a:t>(Web Application Firewall)</a:t>
            </a:r>
          </a:p>
          <a:p>
            <a:pPr>
              <a:buNone/>
            </a:pPr>
            <a:r>
              <a:rPr lang="en-IN" sz="2800" dirty="0" smtClean="0">
                <a:solidFill>
                  <a:srgbClr val="444949"/>
                </a:solidFill>
                <a:latin typeface="ArialMT"/>
              </a:rPr>
              <a:t>• </a:t>
            </a:r>
            <a:r>
              <a:rPr lang="en-IN" sz="2800" dirty="0" smtClean="0">
                <a:solidFill>
                  <a:srgbClr val="444949"/>
                </a:solidFill>
                <a:latin typeface="GillSans-Light"/>
              </a:rPr>
              <a:t>Good for hybrid</a:t>
            </a:r>
          </a:p>
          <a:p>
            <a:pPr>
              <a:buNone/>
            </a:pPr>
            <a:r>
              <a:rPr lang="en-IN" sz="2800" dirty="0" err="1" smtClean="0">
                <a:solidFill>
                  <a:srgbClr val="444949"/>
                </a:solidFill>
                <a:latin typeface="GillSans-Light"/>
              </a:rPr>
              <a:t>microservices</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Example: use ECS for some</a:t>
            </a:r>
          </a:p>
          <a:p>
            <a:pPr>
              <a:buNone/>
            </a:pPr>
            <a:r>
              <a:rPr lang="en-IN" sz="2800" dirty="0" smtClean="0">
                <a:solidFill>
                  <a:srgbClr val="444949"/>
                </a:solidFill>
                <a:latin typeface="GillSans-Light"/>
              </a:rPr>
              <a:t>requests, use Lambda for</a:t>
            </a:r>
          </a:p>
          <a:p>
            <a:pPr>
              <a:buNone/>
            </a:pPr>
            <a:r>
              <a:rPr lang="en-IN" sz="2800" dirty="0" smtClean="0">
                <a:solidFill>
                  <a:srgbClr val="444949"/>
                </a:solidFill>
                <a:latin typeface="GillSans-Light"/>
              </a:rPr>
              <a:t>others</a:t>
            </a:r>
            <a:endParaRPr lang="en-IN" dirty="0"/>
          </a:p>
        </p:txBody>
      </p:sp>
      <p:sp>
        <p:nvSpPr>
          <p:cNvPr id="3" name="Title 2"/>
          <p:cNvSpPr>
            <a:spLocks noGrp="1"/>
          </p:cNvSpPr>
          <p:nvPr>
            <p:ph type="title"/>
          </p:nvPr>
        </p:nvSpPr>
        <p:spPr/>
        <p:txBody>
          <a:bodyPr/>
          <a:lstStyle/>
          <a:p>
            <a:r>
              <a:rPr lang="en-IN" dirty="0" smtClean="0"/>
              <a:t>ALB + Lambda</a:t>
            </a:r>
            <a:endParaRPr lang="en-IN" dirty="0"/>
          </a:p>
        </p:txBody>
      </p:sp>
      <p:pic>
        <p:nvPicPr>
          <p:cNvPr id="23554" name="Picture 2"/>
          <p:cNvPicPr>
            <a:picLocks noChangeAspect="1" noChangeArrowheads="1"/>
          </p:cNvPicPr>
          <p:nvPr/>
        </p:nvPicPr>
        <p:blipFill>
          <a:blip r:embed="rId2"/>
          <a:srcRect/>
          <a:stretch>
            <a:fillRect/>
          </a:stretch>
        </p:blipFill>
        <p:spPr bwMode="auto">
          <a:xfrm>
            <a:off x="228600" y="1371600"/>
            <a:ext cx="4467225" cy="4343400"/>
          </a:xfrm>
          <a:prstGeom prst="rect">
            <a:avLst/>
          </a:prstGeom>
          <a:noFill/>
          <a:ln w="9525">
            <a:noFill/>
            <a:miter lim="800000"/>
            <a:headEnd/>
            <a:tailEnd/>
          </a:ln>
          <a:effec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1200" y="1828800"/>
            <a:ext cx="33528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Pay per request, seamless scaling, fully </a:t>
            </a:r>
            <a:r>
              <a:rPr lang="en-IN" sz="2800" dirty="0" err="1" smtClean="0">
                <a:solidFill>
                  <a:srgbClr val="444949"/>
                </a:solidFill>
                <a:latin typeface="GillSans-Light"/>
              </a:rPr>
              <a:t>serverless</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Soft limits: 10000/s API Gateway,</a:t>
            </a:r>
          </a:p>
          <a:p>
            <a:pPr>
              <a:buNone/>
            </a:pPr>
            <a:r>
              <a:rPr lang="en-IN" sz="2800" dirty="0" smtClean="0">
                <a:solidFill>
                  <a:srgbClr val="444949"/>
                </a:solidFill>
                <a:latin typeface="GillSans-Light"/>
              </a:rPr>
              <a:t>1000 concurrent Lambda</a:t>
            </a:r>
          </a:p>
          <a:p>
            <a:pPr>
              <a:buNone/>
            </a:pPr>
            <a:r>
              <a:rPr lang="en-IN" sz="2800" dirty="0" smtClean="0">
                <a:solidFill>
                  <a:srgbClr val="444949"/>
                </a:solidFill>
                <a:latin typeface="ArialMT"/>
              </a:rPr>
              <a:t>• </a:t>
            </a:r>
            <a:r>
              <a:rPr lang="en-IN" sz="2800" dirty="0" smtClean="0">
                <a:solidFill>
                  <a:srgbClr val="444949"/>
                </a:solidFill>
                <a:latin typeface="GillSans-Light"/>
              </a:rPr>
              <a:t>API Gateway features: authentication, rate limiting caching, etc…</a:t>
            </a:r>
          </a:p>
          <a:p>
            <a:pPr>
              <a:buNone/>
            </a:pPr>
            <a:r>
              <a:rPr lang="en-IN" sz="2800" dirty="0" smtClean="0">
                <a:solidFill>
                  <a:srgbClr val="444949"/>
                </a:solidFill>
                <a:latin typeface="ArialMT"/>
              </a:rPr>
              <a:t>• </a:t>
            </a:r>
            <a:r>
              <a:rPr lang="en-IN" sz="2800" dirty="0" smtClean="0">
                <a:solidFill>
                  <a:srgbClr val="444949"/>
                </a:solidFill>
                <a:latin typeface="GillSans-Light"/>
              </a:rPr>
              <a:t>Lambda Cold Start time may increase latency for some requests</a:t>
            </a:r>
          </a:p>
          <a:p>
            <a:pPr>
              <a:buNone/>
            </a:pPr>
            <a:r>
              <a:rPr lang="en-IN" sz="2800" dirty="0" smtClean="0">
                <a:solidFill>
                  <a:srgbClr val="444949"/>
                </a:solidFill>
                <a:latin typeface="ArialMT"/>
              </a:rPr>
              <a:t>• </a:t>
            </a:r>
            <a:r>
              <a:rPr lang="en-IN" sz="2800" dirty="0" smtClean="0">
                <a:solidFill>
                  <a:srgbClr val="444949"/>
                </a:solidFill>
                <a:latin typeface="GillSans-Light"/>
              </a:rPr>
              <a:t>Fully integrated with X-Ray</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API Gateway + Lambda</a:t>
            </a:r>
            <a:endParaRPr lang="en-IN" sz="3600" dirty="0"/>
          </a:p>
        </p:txBody>
      </p:sp>
      <p:pic>
        <p:nvPicPr>
          <p:cNvPr id="1026" name="Picture 2"/>
          <p:cNvPicPr>
            <a:picLocks noChangeAspect="1" noChangeArrowheads="1"/>
          </p:cNvPicPr>
          <p:nvPr/>
        </p:nvPicPr>
        <p:blipFill>
          <a:blip r:embed="rId2"/>
          <a:srcRect/>
          <a:stretch>
            <a:fillRect/>
          </a:stretch>
        </p:blipFill>
        <p:spPr bwMode="auto">
          <a:xfrm>
            <a:off x="1066800" y="2286000"/>
            <a:ext cx="4343400" cy="2819400"/>
          </a:xfrm>
          <a:prstGeom prst="rect">
            <a:avLst/>
          </a:prstGeom>
          <a:noFill/>
          <a:ln w="9525">
            <a:noFill/>
            <a:miter lim="800000"/>
            <a:headEnd/>
            <a:tailEnd/>
          </a:ln>
          <a:effec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24400" y="1481328"/>
            <a:ext cx="3962400" cy="4525963"/>
          </a:xfrm>
        </p:spPr>
        <p:txBody>
          <a:bodyPr>
            <a:normAutofit fontScale="92500"/>
          </a:bodyPr>
          <a:lstStyle/>
          <a:p>
            <a:pPr>
              <a:buNone/>
            </a:pPr>
            <a:r>
              <a:rPr lang="en-IN" sz="2400" dirty="0" smtClean="0">
                <a:solidFill>
                  <a:srgbClr val="444949"/>
                </a:solidFill>
                <a:latin typeface="ArialMT"/>
              </a:rPr>
              <a:t>• </a:t>
            </a:r>
            <a:r>
              <a:rPr lang="en-IN" sz="2400" dirty="0" smtClean="0">
                <a:solidFill>
                  <a:srgbClr val="444949"/>
                </a:solidFill>
                <a:latin typeface="GillSans-Light"/>
              </a:rPr>
              <a:t>Lower latency, cheaper</a:t>
            </a:r>
          </a:p>
          <a:p>
            <a:pPr>
              <a:buNone/>
            </a:pPr>
            <a:r>
              <a:rPr lang="en-IN" sz="2400" dirty="0" smtClean="0">
                <a:solidFill>
                  <a:srgbClr val="444949"/>
                </a:solidFill>
                <a:latin typeface="ArialMT"/>
              </a:rPr>
              <a:t>• </a:t>
            </a:r>
            <a:r>
              <a:rPr lang="en-IN" sz="2400" dirty="0" smtClean="0">
                <a:solidFill>
                  <a:srgbClr val="444949"/>
                </a:solidFill>
                <a:latin typeface="GillSans-Light"/>
              </a:rPr>
              <a:t>Not using Lambda concurrent capacity, no custom code</a:t>
            </a:r>
          </a:p>
          <a:p>
            <a:pPr>
              <a:buNone/>
            </a:pPr>
            <a:r>
              <a:rPr lang="en-IN" sz="2400" dirty="0" smtClean="0">
                <a:solidFill>
                  <a:srgbClr val="444949"/>
                </a:solidFill>
                <a:latin typeface="ArialMT"/>
              </a:rPr>
              <a:t>• </a:t>
            </a:r>
            <a:r>
              <a:rPr lang="en-IN" sz="2400" dirty="0" smtClean="0">
                <a:solidFill>
                  <a:srgbClr val="444949"/>
                </a:solidFill>
                <a:latin typeface="GillSans-Light"/>
              </a:rPr>
              <a:t>Expose AWS APIs securely through API Gateway</a:t>
            </a:r>
          </a:p>
          <a:p>
            <a:pPr>
              <a:buNone/>
            </a:pPr>
            <a:r>
              <a:rPr lang="en-IN" sz="2400" dirty="0" smtClean="0">
                <a:solidFill>
                  <a:srgbClr val="444949"/>
                </a:solidFill>
                <a:latin typeface="ArialMT"/>
              </a:rPr>
              <a:t>• </a:t>
            </a:r>
            <a:r>
              <a:rPr lang="en-IN" sz="2400" dirty="0" smtClean="0">
                <a:solidFill>
                  <a:srgbClr val="444949"/>
                </a:solidFill>
                <a:latin typeface="GillSans-Light"/>
              </a:rPr>
              <a:t>SQS, SNS, Step Functions…</a:t>
            </a:r>
          </a:p>
          <a:p>
            <a:pPr>
              <a:buNone/>
            </a:pPr>
            <a:r>
              <a:rPr lang="en-IN" sz="2400" dirty="0" smtClean="0">
                <a:solidFill>
                  <a:srgbClr val="444949"/>
                </a:solidFill>
                <a:latin typeface="ArialMT"/>
              </a:rPr>
              <a:t>• </a:t>
            </a:r>
            <a:r>
              <a:rPr lang="en-IN" sz="2400" dirty="0" smtClean="0">
                <a:solidFill>
                  <a:srgbClr val="444949"/>
                </a:solidFill>
                <a:latin typeface="GillSans-Light"/>
              </a:rPr>
              <a:t>Remember API Gateway has a payload limit of 10 MB (can be a problem for S3 proxy</a:t>
            </a:r>
            <a:endParaRPr lang="en-IN" dirty="0"/>
          </a:p>
        </p:txBody>
      </p:sp>
      <p:sp>
        <p:nvSpPr>
          <p:cNvPr id="3" name="Title 2"/>
          <p:cNvSpPr>
            <a:spLocks noGrp="1"/>
          </p:cNvSpPr>
          <p:nvPr>
            <p:ph type="title"/>
          </p:nvPr>
        </p:nvSpPr>
        <p:spPr/>
        <p:txBody>
          <a:bodyPr>
            <a:normAutofit/>
          </a:bodyPr>
          <a:lstStyle/>
          <a:p>
            <a:r>
              <a:rPr lang="en-IN" sz="2400" dirty="0" smtClean="0">
                <a:solidFill>
                  <a:srgbClr val="444949"/>
                </a:solidFill>
                <a:latin typeface="GillSans-Light"/>
              </a:rPr>
              <a:t>API Gateway + AWS Service </a:t>
            </a:r>
            <a:br>
              <a:rPr lang="en-IN" sz="2400" dirty="0" smtClean="0">
                <a:solidFill>
                  <a:srgbClr val="444949"/>
                </a:solidFill>
                <a:latin typeface="GillSans-Light"/>
              </a:rPr>
            </a:br>
            <a:r>
              <a:rPr lang="en-IN" sz="2400" dirty="0" smtClean="0">
                <a:solidFill>
                  <a:srgbClr val="444949"/>
                </a:solidFill>
                <a:latin typeface="GillSans-Light"/>
              </a:rPr>
              <a:t>(as a proxy)</a:t>
            </a:r>
            <a:endParaRPr lang="en-IN" sz="2800" dirty="0"/>
          </a:p>
        </p:txBody>
      </p:sp>
      <p:pic>
        <p:nvPicPr>
          <p:cNvPr id="2050" name="Picture 2"/>
          <p:cNvPicPr>
            <a:picLocks noChangeAspect="1" noChangeArrowheads="1"/>
          </p:cNvPicPr>
          <p:nvPr/>
        </p:nvPicPr>
        <p:blipFill>
          <a:blip r:embed="rId2"/>
          <a:srcRect/>
          <a:stretch>
            <a:fillRect/>
          </a:stretch>
        </p:blipFill>
        <p:spPr bwMode="auto">
          <a:xfrm>
            <a:off x="0" y="1447800"/>
            <a:ext cx="4495800" cy="3505200"/>
          </a:xfrm>
          <a:prstGeom prst="rect">
            <a:avLst/>
          </a:prstGeom>
          <a:noFill/>
          <a:ln w="9525">
            <a:noFill/>
            <a:miter lim="800000"/>
            <a:headEnd/>
            <a:tailEnd/>
          </a:ln>
          <a:effec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3000" y="1481328"/>
            <a:ext cx="3733800" cy="4525963"/>
          </a:xfrm>
        </p:spPr>
        <p:txBody>
          <a:bodyPr>
            <a:normAutofit fontScale="92500" lnSpcReduction="20000"/>
          </a:bodyPr>
          <a:lstStyle/>
          <a:p>
            <a:pPr>
              <a:buNone/>
            </a:pPr>
            <a:r>
              <a:rPr lang="en-IN" dirty="0" smtClean="0"/>
              <a:t>• Use API Gateway features on top of custom HTTP backend (authentication, rate control, API keys, caching…)</a:t>
            </a:r>
          </a:p>
          <a:p>
            <a:pPr>
              <a:buNone/>
            </a:pPr>
            <a:r>
              <a:rPr lang="en-IN" dirty="0" smtClean="0"/>
              <a:t>• Can connect to…</a:t>
            </a:r>
          </a:p>
          <a:p>
            <a:pPr>
              <a:buNone/>
            </a:pPr>
            <a:r>
              <a:rPr lang="en-IN" dirty="0" smtClean="0"/>
              <a:t>• On-premise service</a:t>
            </a:r>
          </a:p>
          <a:p>
            <a:pPr>
              <a:buNone/>
            </a:pPr>
            <a:r>
              <a:rPr lang="en-IN" dirty="0" smtClean="0"/>
              <a:t>• Application Load Balancer</a:t>
            </a:r>
          </a:p>
          <a:p>
            <a:pPr>
              <a:buNone/>
            </a:pPr>
            <a:r>
              <a:rPr lang="en-IN" dirty="0" smtClean="0"/>
              <a:t>• 3rd party HTTP service</a:t>
            </a:r>
            <a:endParaRPr lang="en-IN" dirty="0"/>
          </a:p>
        </p:txBody>
      </p:sp>
      <p:sp>
        <p:nvSpPr>
          <p:cNvPr id="3" name="Title 2"/>
          <p:cNvSpPr>
            <a:spLocks noGrp="1"/>
          </p:cNvSpPr>
          <p:nvPr>
            <p:ph type="title"/>
          </p:nvPr>
        </p:nvSpPr>
        <p:spPr/>
        <p:txBody>
          <a:bodyPr>
            <a:normAutofit/>
          </a:bodyPr>
          <a:lstStyle/>
          <a:p>
            <a:r>
              <a:rPr lang="en-IN" sz="2400" dirty="0" smtClean="0">
                <a:solidFill>
                  <a:srgbClr val="444949"/>
                </a:solidFill>
                <a:latin typeface="GillSans-Light"/>
              </a:rPr>
              <a:t>API Gateway + HTTP backend </a:t>
            </a:r>
            <a:br>
              <a:rPr lang="en-IN" sz="2400" dirty="0" smtClean="0">
                <a:solidFill>
                  <a:srgbClr val="444949"/>
                </a:solidFill>
                <a:latin typeface="GillSans-Light"/>
              </a:rPr>
            </a:br>
            <a:r>
              <a:rPr lang="en-IN" sz="2400" dirty="0" smtClean="0">
                <a:solidFill>
                  <a:srgbClr val="444949"/>
                </a:solidFill>
                <a:latin typeface="GillSans-Light"/>
              </a:rPr>
              <a:t>(ex: ALB)</a:t>
            </a:r>
            <a:endParaRPr lang="en-IN" sz="2800" dirty="0"/>
          </a:p>
        </p:txBody>
      </p:sp>
      <p:pic>
        <p:nvPicPr>
          <p:cNvPr id="3074" name="Picture 2"/>
          <p:cNvPicPr>
            <a:picLocks noChangeAspect="1" noChangeArrowheads="1"/>
          </p:cNvPicPr>
          <p:nvPr/>
        </p:nvPicPr>
        <p:blipFill>
          <a:blip r:embed="rId2"/>
          <a:srcRect/>
          <a:stretch>
            <a:fillRect/>
          </a:stretch>
        </p:blipFill>
        <p:spPr bwMode="auto">
          <a:xfrm>
            <a:off x="381000" y="1828800"/>
            <a:ext cx="4295775" cy="3048000"/>
          </a:xfrm>
          <a:prstGeom prst="rect">
            <a:avLst/>
          </a:prstGeom>
          <a:noFill/>
          <a:ln w="9525">
            <a:noFill/>
            <a:miter lim="800000"/>
            <a:headEnd/>
            <a:tailEnd/>
          </a:ln>
          <a:effec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6800" y="3886200"/>
            <a:ext cx="7620000" cy="2121091"/>
          </a:xfrm>
        </p:spPr>
        <p:txBody>
          <a:bodyPr/>
          <a:lstStyle/>
          <a:p>
            <a:pPr>
              <a:buNone/>
            </a:pPr>
            <a:r>
              <a:rPr lang="en-IN" sz="2800" dirty="0" smtClean="0">
                <a:solidFill>
                  <a:srgbClr val="444949"/>
                </a:solidFill>
                <a:latin typeface="GillSans-Light"/>
              </a:rPr>
              <a:t>Storage</a:t>
            </a:r>
            <a:endParaRPr lang="en-IN"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962400" cy="4538471"/>
          </a:xfrm>
        </p:spPr>
        <p:txBody>
          <a:bodyPr>
            <a:normAutofit fontScale="85000" lnSpcReduction="1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Network drive you attach to ONE instance only</a:t>
            </a:r>
          </a:p>
          <a:p>
            <a:pPr>
              <a:buNone/>
            </a:pPr>
            <a:r>
              <a:rPr lang="en-IN" sz="2800" dirty="0" smtClean="0">
                <a:solidFill>
                  <a:srgbClr val="444949"/>
                </a:solidFill>
                <a:latin typeface="ArialMT"/>
              </a:rPr>
              <a:t>• </a:t>
            </a:r>
            <a:r>
              <a:rPr lang="en-IN" sz="2800" dirty="0" smtClean="0">
                <a:solidFill>
                  <a:srgbClr val="444949"/>
                </a:solidFill>
                <a:latin typeface="GillSans-Light"/>
              </a:rPr>
              <a:t>Linked to a specific availability zone (transfer: snapshot =&gt; WC .restore)</a:t>
            </a:r>
          </a:p>
          <a:p>
            <a:pPr>
              <a:buNone/>
            </a:pPr>
            <a:r>
              <a:rPr lang="en-IN" sz="2800" dirty="0" smtClean="0">
                <a:solidFill>
                  <a:srgbClr val="444949"/>
                </a:solidFill>
                <a:latin typeface="ArialMT"/>
              </a:rPr>
              <a:t>• </a:t>
            </a:r>
            <a:r>
              <a:rPr lang="en-IN" sz="2800" dirty="0" smtClean="0">
                <a:solidFill>
                  <a:srgbClr val="444949"/>
                </a:solidFill>
                <a:latin typeface="GillSans-Light"/>
              </a:rPr>
              <a:t>Volumes can be resized</a:t>
            </a:r>
          </a:p>
          <a:p>
            <a:pPr>
              <a:buNone/>
            </a:pPr>
            <a:r>
              <a:rPr lang="en-IN" sz="2800" dirty="0" smtClean="0">
                <a:solidFill>
                  <a:srgbClr val="444949"/>
                </a:solidFill>
                <a:latin typeface="ArialMT"/>
              </a:rPr>
              <a:t>• </a:t>
            </a:r>
            <a:r>
              <a:rPr lang="en-IN" sz="2800" dirty="0" smtClean="0">
                <a:solidFill>
                  <a:srgbClr val="444949"/>
                </a:solidFill>
                <a:latin typeface="GillSans-Light"/>
              </a:rPr>
              <a:t>Make sure you choose an instance type that is EBS optimized to enjoy maximum throughput</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EBS</a:t>
            </a:r>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4876800" y="533400"/>
            <a:ext cx="857250" cy="785812"/>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495800" y="1524000"/>
            <a:ext cx="4648200" cy="3962400"/>
          </a:xfrm>
          <a:prstGeom prst="rect">
            <a:avLst/>
          </a:prstGeom>
          <a:noFill/>
          <a:ln w="9525">
            <a:noFill/>
            <a:miter lim="800000"/>
            <a:headEnd/>
            <a:tailEnd/>
          </a:ln>
          <a:effec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gp2: General Purpose Volumes (cheap)</a:t>
            </a:r>
          </a:p>
          <a:p>
            <a:pPr lvl="1">
              <a:buNone/>
            </a:pPr>
            <a:r>
              <a:rPr lang="en-IN" sz="2400" dirty="0" smtClean="0">
                <a:solidFill>
                  <a:srgbClr val="444949"/>
                </a:solidFill>
                <a:latin typeface="ArialMT"/>
              </a:rPr>
              <a:t>• </a:t>
            </a:r>
            <a:r>
              <a:rPr lang="en-IN" sz="2400" dirty="0" smtClean="0">
                <a:solidFill>
                  <a:srgbClr val="444949"/>
                </a:solidFill>
                <a:latin typeface="GillSans-Light"/>
              </a:rPr>
              <a:t>3 IOPS / </a:t>
            </a:r>
            <a:r>
              <a:rPr lang="en-IN" sz="2400" dirty="0" err="1" smtClean="0">
                <a:solidFill>
                  <a:srgbClr val="444949"/>
                </a:solidFill>
                <a:latin typeface="GillSans-Light"/>
              </a:rPr>
              <a:t>GiB</a:t>
            </a:r>
            <a:r>
              <a:rPr lang="en-IN" sz="2400" dirty="0" smtClean="0">
                <a:solidFill>
                  <a:srgbClr val="444949"/>
                </a:solidFill>
                <a:latin typeface="GillSans-Light"/>
              </a:rPr>
              <a:t>, minimum 100 IOPS, burst to 3000 IOPS, max 16000 IOPS</a:t>
            </a:r>
          </a:p>
          <a:p>
            <a:pPr lvl="1">
              <a:buNone/>
            </a:pPr>
            <a:r>
              <a:rPr lang="en-IN" sz="2400" dirty="0" smtClean="0">
                <a:solidFill>
                  <a:srgbClr val="444949"/>
                </a:solidFill>
                <a:latin typeface="ArialMT"/>
              </a:rPr>
              <a:t>• </a:t>
            </a:r>
            <a:r>
              <a:rPr lang="en-IN" sz="2400" dirty="0" smtClean="0">
                <a:solidFill>
                  <a:srgbClr val="444949"/>
                </a:solidFill>
                <a:latin typeface="GillSans-Light"/>
              </a:rPr>
              <a:t>1 </a:t>
            </a:r>
            <a:r>
              <a:rPr lang="en-IN" sz="2400" dirty="0" err="1" smtClean="0">
                <a:solidFill>
                  <a:srgbClr val="444949"/>
                </a:solidFill>
                <a:latin typeface="GillSans-Light"/>
              </a:rPr>
              <a:t>GiB</a:t>
            </a:r>
            <a:r>
              <a:rPr lang="en-IN" sz="2400" dirty="0" smtClean="0">
                <a:solidFill>
                  <a:srgbClr val="444949"/>
                </a:solidFill>
                <a:latin typeface="GillSans-Light"/>
              </a:rPr>
              <a:t> – 16 </a:t>
            </a:r>
            <a:r>
              <a:rPr lang="en-IN" sz="2400" dirty="0" err="1" smtClean="0">
                <a:solidFill>
                  <a:srgbClr val="444949"/>
                </a:solidFill>
                <a:latin typeface="GillSans-Light"/>
              </a:rPr>
              <a:t>TiB</a:t>
            </a:r>
            <a:r>
              <a:rPr lang="en-IN" sz="2400" dirty="0" smtClean="0">
                <a:solidFill>
                  <a:srgbClr val="444949"/>
                </a:solidFill>
                <a:latin typeface="GillSans-Light"/>
              </a:rPr>
              <a:t> , +1 TB = +3000 IOPS</a:t>
            </a:r>
          </a:p>
          <a:p>
            <a:pPr>
              <a:buNone/>
            </a:pPr>
            <a:r>
              <a:rPr lang="en-IN" sz="3200" dirty="0" smtClean="0">
                <a:solidFill>
                  <a:srgbClr val="444949"/>
                </a:solidFill>
                <a:latin typeface="ArialMT"/>
              </a:rPr>
              <a:t>• </a:t>
            </a:r>
            <a:r>
              <a:rPr lang="en-IN" sz="3200" dirty="0" smtClean="0">
                <a:solidFill>
                  <a:srgbClr val="444949"/>
                </a:solidFill>
                <a:latin typeface="GillSans-Light"/>
              </a:rPr>
              <a:t>io1: Provisioned IOPS (expensive)</a:t>
            </a:r>
          </a:p>
          <a:p>
            <a:pPr lvl="1">
              <a:buNone/>
            </a:pPr>
            <a:r>
              <a:rPr lang="en-IN" sz="2400" dirty="0" smtClean="0">
                <a:solidFill>
                  <a:srgbClr val="444949"/>
                </a:solidFill>
                <a:latin typeface="ArialMT"/>
              </a:rPr>
              <a:t>• </a:t>
            </a:r>
            <a:r>
              <a:rPr lang="en-IN" sz="2400" dirty="0" smtClean="0">
                <a:solidFill>
                  <a:srgbClr val="444949"/>
                </a:solidFill>
                <a:latin typeface="GillSans-Light"/>
              </a:rPr>
              <a:t>Min 100 IOPS, Max 64000 IOPS (Nitro) or 32000 (other)</a:t>
            </a:r>
          </a:p>
          <a:p>
            <a:pPr lvl="1">
              <a:buNone/>
            </a:pPr>
            <a:r>
              <a:rPr lang="en-IN" sz="2400" dirty="0" smtClean="0">
                <a:solidFill>
                  <a:srgbClr val="444949"/>
                </a:solidFill>
                <a:latin typeface="ArialMT"/>
              </a:rPr>
              <a:t>• </a:t>
            </a:r>
            <a:r>
              <a:rPr lang="en-IN" sz="2400" dirty="0" smtClean="0">
                <a:solidFill>
                  <a:srgbClr val="444949"/>
                </a:solidFill>
                <a:latin typeface="GillSans-Light"/>
              </a:rPr>
              <a:t>4 </a:t>
            </a:r>
            <a:r>
              <a:rPr lang="en-IN" sz="2400" dirty="0" err="1" smtClean="0">
                <a:solidFill>
                  <a:srgbClr val="444949"/>
                </a:solidFill>
                <a:latin typeface="GillSans-Light"/>
              </a:rPr>
              <a:t>GiB</a:t>
            </a:r>
            <a:r>
              <a:rPr lang="en-IN" sz="2400" dirty="0" smtClean="0">
                <a:solidFill>
                  <a:srgbClr val="444949"/>
                </a:solidFill>
                <a:latin typeface="GillSans-Light"/>
              </a:rPr>
              <a:t> - 16 </a:t>
            </a:r>
            <a:r>
              <a:rPr lang="en-IN" sz="2400" dirty="0" err="1" smtClean="0">
                <a:solidFill>
                  <a:srgbClr val="444949"/>
                </a:solidFill>
                <a:latin typeface="GillSans-Light"/>
              </a:rPr>
              <a:t>TiB</a:t>
            </a:r>
            <a:r>
              <a:rPr lang="en-IN" sz="2400" dirty="0" smtClean="0">
                <a:solidFill>
                  <a:srgbClr val="444949"/>
                </a:solidFill>
                <a:latin typeface="GillSans-Light"/>
              </a:rPr>
              <a:t>. Size of volume and IOPS are independent</a:t>
            </a:r>
          </a:p>
          <a:p>
            <a:pPr>
              <a:buNone/>
            </a:pPr>
            <a:r>
              <a:rPr lang="en-IN" sz="3200" dirty="0" smtClean="0">
                <a:solidFill>
                  <a:srgbClr val="444949"/>
                </a:solidFill>
                <a:latin typeface="ArialMT"/>
              </a:rPr>
              <a:t>• </a:t>
            </a:r>
            <a:r>
              <a:rPr lang="en-IN" sz="3200" dirty="0" smtClean="0">
                <a:solidFill>
                  <a:srgbClr val="444949"/>
                </a:solidFill>
                <a:latin typeface="GillSans-Light"/>
              </a:rPr>
              <a:t>st1: Throughput Optimized HDD</a:t>
            </a:r>
          </a:p>
          <a:p>
            <a:pPr lvl="1">
              <a:buNone/>
            </a:pPr>
            <a:r>
              <a:rPr lang="en-IN" sz="2400" dirty="0" smtClean="0">
                <a:solidFill>
                  <a:srgbClr val="444949"/>
                </a:solidFill>
                <a:latin typeface="ArialMT"/>
              </a:rPr>
              <a:t>• </a:t>
            </a:r>
            <a:r>
              <a:rPr lang="en-IN" sz="2400" dirty="0" smtClean="0">
                <a:solidFill>
                  <a:srgbClr val="444949"/>
                </a:solidFill>
                <a:latin typeface="GillSans-Light"/>
              </a:rPr>
              <a:t>500 </a:t>
            </a:r>
            <a:r>
              <a:rPr lang="en-IN" sz="2400" dirty="0" err="1" smtClean="0">
                <a:solidFill>
                  <a:srgbClr val="444949"/>
                </a:solidFill>
                <a:latin typeface="GillSans-Light"/>
              </a:rPr>
              <a:t>GiB</a:t>
            </a:r>
            <a:r>
              <a:rPr lang="en-IN" sz="2400" dirty="0" smtClean="0">
                <a:solidFill>
                  <a:srgbClr val="444949"/>
                </a:solidFill>
                <a:latin typeface="GillSans-Light"/>
              </a:rPr>
              <a:t> – 16 </a:t>
            </a:r>
            <a:r>
              <a:rPr lang="en-IN" sz="2400" dirty="0" err="1" smtClean="0">
                <a:solidFill>
                  <a:srgbClr val="444949"/>
                </a:solidFill>
                <a:latin typeface="GillSans-Light"/>
              </a:rPr>
              <a:t>TiB</a:t>
            </a:r>
            <a:r>
              <a:rPr lang="en-IN" sz="2400" dirty="0" smtClean="0">
                <a:solidFill>
                  <a:srgbClr val="444949"/>
                </a:solidFill>
                <a:latin typeface="GillSans-Light"/>
              </a:rPr>
              <a:t> , 500 </a:t>
            </a:r>
            <a:r>
              <a:rPr lang="en-IN" sz="2400" dirty="0" err="1" smtClean="0">
                <a:solidFill>
                  <a:srgbClr val="444949"/>
                </a:solidFill>
                <a:latin typeface="GillSans-Light"/>
              </a:rPr>
              <a:t>MiB</a:t>
            </a:r>
            <a:r>
              <a:rPr lang="en-IN" sz="2400" dirty="0" smtClean="0">
                <a:solidFill>
                  <a:srgbClr val="444949"/>
                </a:solidFill>
                <a:latin typeface="GillSans-Light"/>
              </a:rPr>
              <a:t> /s throughput</a:t>
            </a:r>
          </a:p>
          <a:p>
            <a:pPr>
              <a:buNone/>
            </a:pPr>
            <a:r>
              <a:rPr lang="en-IN" sz="3200" dirty="0" smtClean="0">
                <a:solidFill>
                  <a:srgbClr val="444949"/>
                </a:solidFill>
                <a:latin typeface="ArialMT"/>
              </a:rPr>
              <a:t>• </a:t>
            </a:r>
            <a:r>
              <a:rPr lang="en-IN" sz="3200" dirty="0" smtClean="0">
                <a:solidFill>
                  <a:srgbClr val="444949"/>
                </a:solidFill>
                <a:latin typeface="GillSans-Light"/>
              </a:rPr>
              <a:t>sc1: Cold HDD, Infrequently accessed data</a:t>
            </a:r>
          </a:p>
          <a:p>
            <a:pPr lvl="1">
              <a:buNone/>
            </a:pPr>
            <a:r>
              <a:rPr lang="en-IN" sz="2400" dirty="0" smtClean="0">
                <a:solidFill>
                  <a:srgbClr val="444949"/>
                </a:solidFill>
                <a:latin typeface="ArialMT"/>
              </a:rPr>
              <a:t>• </a:t>
            </a:r>
            <a:r>
              <a:rPr lang="en-IN" sz="2400" dirty="0" smtClean="0">
                <a:solidFill>
                  <a:srgbClr val="444949"/>
                </a:solidFill>
                <a:latin typeface="GillSans-Light"/>
              </a:rPr>
              <a:t>250 </a:t>
            </a:r>
            <a:r>
              <a:rPr lang="en-IN" sz="2400" dirty="0" err="1" smtClean="0">
                <a:solidFill>
                  <a:srgbClr val="444949"/>
                </a:solidFill>
                <a:latin typeface="GillSans-Light"/>
              </a:rPr>
              <a:t>GiB</a:t>
            </a:r>
            <a:r>
              <a:rPr lang="en-IN" sz="2400" dirty="0" smtClean="0">
                <a:solidFill>
                  <a:srgbClr val="444949"/>
                </a:solidFill>
                <a:latin typeface="GillSans-Light"/>
              </a:rPr>
              <a:t> – 16 </a:t>
            </a:r>
            <a:r>
              <a:rPr lang="en-IN" sz="2400" dirty="0" err="1" smtClean="0">
                <a:solidFill>
                  <a:srgbClr val="444949"/>
                </a:solidFill>
                <a:latin typeface="GillSans-Light"/>
              </a:rPr>
              <a:t>TiB</a:t>
            </a:r>
            <a:r>
              <a:rPr lang="en-IN" sz="2400" dirty="0" smtClean="0">
                <a:solidFill>
                  <a:srgbClr val="444949"/>
                </a:solidFill>
                <a:latin typeface="GillSans-Light"/>
              </a:rPr>
              <a:t> , 250 </a:t>
            </a:r>
            <a:r>
              <a:rPr lang="en-IN" sz="2400" dirty="0" err="1" smtClean="0">
                <a:solidFill>
                  <a:srgbClr val="444949"/>
                </a:solidFill>
                <a:latin typeface="GillSans-Light"/>
              </a:rPr>
              <a:t>MiB</a:t>
            </a:r>
            <a:r>
              <a:rPr lang="en-IN" sz="2400" dirty="0" smtClean="0">
                <a:solidFill>
                  <a:srgbClr val="444949"/>
                </a:solidFill>
                <a:latin typeface="GillSans-Light"/>
              </a:rPr>
              <a:t> /s throughput</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EBS –Volume Types</a:t>
            </a:r>
            <a:endParaRPr lang="en-IN"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EBS – RAID Configurations</a:t>
            </a:r>
            <a:endParaRPr lang="en-IN" sz="3600" dirty="0"/>
          </a:p>
        </p:txBody>
      </p:sp>
      <p:pic>
        <p:nvPicPr>
          <p:cNvPr id="5122" name="Picture 2"/>
          <p:cNvPicPr>
            <a:picLocks noGrp="1" noChangeAspect="1" noChangeArrowheads="1"/>
          </p:cNvPicPr>
          <p:nvPr>
            <p:ph idx="1"/>
          </p:nvPr>
        </p:nvPicPr>
        <p:blipFill>
          <a:blip r:embed="rId2"/>
          <a:srcRect/>
          <a:stretch>
            <a:fillRect/>
          </a:stretch>
        </p:blipFill>
        <p:spPr bwMode="auto">
          <a:xfrm>
            <a:off x="685800" y="1371600"/>
            <a:ext cx="7924800" cy="4495800"/>
          </a:xfrm>
          <a:prstGeom prst="rect">
            <a:avLst/>
          </a:prstGeom>
          <a:noFill/>
          <a:ln w="9525">
            <a:noFill/>
            <a:miter lim="800000"/>
            <a:headEnd/>
            <a:tailEnd/>
          </a:ln>
          <a:effec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Incremental – only backup changed blocks</a:t>
            </a:r>
          </a:p>
          <a:p>
            <a:pPr>
              <a:buNone/>
            </a:pPr>
            <a:r>
              <a:rPr lang="en-IN" sz="2800" dirty="0" smtClean="0">
                <a:solidFill>
                  <a:srgbClr val="444949"/>
                </a:solidFill>
                <a:latin typeface="ArialMT"/>
              </a:rPr>
              <a:t>• </a:t>
            </a:r>
            <a:r>
              <a:rPr lang="en-IN" sz="2800" dirty="0" smtClean="0">
                <a:solidFill>
                  <a:srgbClr val="444949"/>
                </a:solidFill>
                <a:latin typeface="GillSans-Light"/>
              </a:rPr>
              <a:t>EBS backups use IO and you shouldn’t run them while your application is handling a lot of traffic</a:t>
            </a:r>
          </a:p>
          <a:p>
            <a:pPr>
              <a:buNone/>
            </a:pPr>
            <a:r>
              <a:rPr lang="en-IN" sz="2800" dirty="0" smtClean="0">
                <a:solidFill>
                  <a:srgbClr val="444949"/>
                </a:solidFill>
                <a:latin typeface="ArialMT"/>
              </a:rPr>
              <a:t>• </a:t>
            </a:r>
            <a:r>
              <a:rPr lang="en-IN" sz="2800" dirty="0" smtClean="0">
                <a:solidFill>
                  <a:srgbClr val="444949"/>
                </a:solidFill>
                <a:latin typeface="GillSans-Light"/>
              </a:rPr>
              <a:t>Snapshots will be stored in S3 (but you won’t directly see them)</a:t>
            </a:r>
          </a:p>
          <a:p>
            <a:pPr>
              <a:buNone/>
            </a:pPr>
            <a:r>
              <a:rPr lang="en-IN" sz="2800" dirty="0" smtClean="0">
                <a:solidFill>
                  <a:srgbClr val="444949"/>
                </a:solidFill>
                <a:latin typeface="ArialMT"/>
              </a:rPr>
              <a:t>• </a:t>
            </a:r>
            <a:r>
              <a:rPr lang="en-IN" sz="2800" dirty="0" smtClean="0">
                <a:solidFill>
                  <a:srgbClr val="444949"/>
                </a:solidFill>
                <a:latin typeface="GillSans-Light"/>
              </a:rPr>
              <a:t>Not necessary to detach volume to do snapshot, but recommended</a:t>
            </a:r>
          </a:p>
          <a:p>
            <a:pPr>
              <a:buNone/>
            </a:pPr>
            <a:r>
              <a:rPr lang="en-IN" sz="2800" dirty="0" smtClean="0">
                <a:solidFill>
                  <a:srgbClr val="444949"/>
                </a:solidFill>
                <a:latin typeface="ArialMT"/>
              </a:rPr>
              <a:t>• </a:t>
            </a:r>
            <a:r>
              <a:rPr lang="en-IN" sz="2800" dirty="0" smtClean="0">
                <a:solidFill>
                  <a:srgbClr val="444949"/>
                </a:solidFill>
                <a:latin typeface="GillSans-Light"/>
              </a:rPr>
              <a:t>Can copy snapshots across region (for DR)</a:t>
            </a:r>
          </a:p>
          <a:p>
            <a:pPr>
              <a:buNone/>
            </a:pPr>
            <a:r>
              <a:rPr lang="en-IN" sz="2800" dirty="0" smtClean="0">
                <a:solidFill>
                  <a:srgbClr val="444949"/>
                </a:solidFill>
                <a:latin typeface="ArialMT"/>
              </a:rPr>
              <a:t>• </a:t>
            </a:r>
            <a:r>
              <a:rPr lang="en-IN" sz="2800" dirty="0" smtClean="0">
                <a:solidFill>
                  <a:srgbClr val="444949"/>
                </a:solidFill>
                <a:latin typeface="GillSans-Light"/>
              </a:rPr>
              <a:t>Can make Image (AMI) from Snapshot</a:t>
            </a:r>
          </a:p>
          <a:p>
            <a:pPr>
              <a:buNone/>
            </a:pPr>
            <a:r>
              <a:rPr lang="en-IN" sz="2800" dirty="0" smtClean="0">
                <a:solidFill>
                  <a:srgbClr val="444949"/>
                </a:solidFill>
                <a:latin typeface="ArialMT"/>
              </a:rPr>
              <a:t>• </a:t>
            </a:r>
            <a:r>
              <a:rPr lang="en-IN" sz="2800" dirty="0" smtClean="0">
                <a:solidFill>
                  <a:srgbClr val="444949"/>
                </a:solidFill>
                <a:latin typeface="GillSans-Light"/>
              </a:rPr>
              <a:t>EBS volumes restored by snapshots need to be pre-warmed (using </a:t>
            </a:r>
            <a:r>
              <a:rPr lang="en-IN" sz="2800" dirty="0" err="1" smtClean="0">
                <a:solidFill>
                  <a:srgbClr val="444949"/>
                </a:solidFill>
                <a:latin typeface="GillSans-Light"/>
              </a:rPr>
              <a:t>fio</a:t>
            </a:r>
            <a:r>
              <a:rPr lang="en-IN" sz="2800" dirty="0" smtClean="0">
                <a:solidFill>
                  <a:srgbClr val="444949"/>
                </a:solidFill>
                <a:latin typeface="GillSans-Light"/>
              </a:rPr>
              <a:t> or </a:t>
            </a:r>
            <a:r>
              <a:rPr lang="en-IN" sz="2800" dirty="0" err="1" smtClean="0">
                <a:solidFill>
                  <a:srgbClr val="444949"/>
                </a:solidFill>
                <a:latin typeface="GillSans-Light"/>
              </a:rPr>
              <a:t>dd</a:t>
            </a:r>
            <a:r>
              <a:rPr lang="en-IN" sz="2800" dirty="0" smtClean="0">
                <a:solidFill>
                  <a:srgbClr val="444949"/>
                </a:solidFill>
                <a:latin typeface="GillSans-Light"/>
              </a:rPr>
              <a:t> 	</a:t>
            </a:r>
            <a:r>
              <a:rPr lang="en-IN" sz="2800" dirty="0" err="1" smtClean="0">
                <a:solidFill>
                  <a:srgbClr val="444949"/>
                </a:solidFill>
                <a:latin typeface="GillSans-Light"/>
              </a:rPr>
              <a:t>ehp</a:t>
            </a:r>
            <a:r>
              <a:rPr lang="en-IN" sz="2800" dirty="0" smtClean="0">
                <a:solidFill>
                  <a:srgbClr val="444949"/>
                </a:solidFill>
                <a:latin typeface="GillSans-Light"/>
              </a:rPr>
              <a:t>[command to read the entire volume)</a:t>
            </a:r>
          </a:p>
          <a:p>
            <a:pPr>
              <a:buNone/>
            </a:pPr>
            <a:r>
              <a:rPr lang="en-IN" sz="2800" dirty="0" smtClean="0">
                <a:solidFill>
                  <a:srgbClr val="444949"/>
                </a:solidFill>
                <a:latin typeface="ArialMT"/>
              </a:rPr>
              <a:t>• </a:t>
            </a:r>
            <a:r>
              <a:rPr lang="en-IN" sz="2800" dirty="0" smtClean="0">
                <a:solidFill>
                  <a:srgbClr val="444949"/>
                </a:solidFill>
                <a:latin typeface="GillSans-Light"/>
              </a:rPr>
              <a:t>Snapshots can be automated using Amazon Data Lifecycle Manager</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EBS Snapshots</a:t>
            </a:r>
            <a:endParaRPr lang="en-IN"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3429000" cy="4005072"/>
          </a:xfrm>
        </p:spPr>
        <p:txBody>
          <a:bodyPr>
            <a:normAutofit fontScale="85000" lnSpcReduction="2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Physical disk attached to the physical server where your EC2 is</a:t>
            </a:r>
          </a:p>
          <a:p>
            <a:pPr>
              <a:buNone/>
            </a:pPr>
            <a:r>
              <a:rPr lang="en-IN" sz="2400" dirty="0" smtClean="0">
                <a:solidFill>
                  <a:srgbClr val="444949"/>
                </a:solidFill>
                <a:latin typeface="ArialMT"/>
              </a:rPr>
              <a:t>• </a:t>
            </a:r>
            <a:r>
              <a:rPr lang="en-IN" sz="2400" dirty="0" smtClean="0">
                <a:solidFill>
                  <a:srgbClr val="444949"/>
                </a:solidFill>
                <a:latin typeface="GillSans-Light"/>
              </a:rPr>
              <a:t>Very High IOPS (because physical)</a:t>
            </a:r>
          </a:p>
          <a:p>
            <a:pPr>
              <a:buNone/>
            </a:pPr>
            <a:r>
              <a:rPr lang="en-IN" sz="2400" dirty="0" smtClean="0">
                <a:solidFill>
                  <a:srgbClr val="444949"/>
                </a:solidFill>
                <a:latin typeface="ArialMT"/>
              </a:rPr>
              <a:t>• </a:t>
            </a:r>
            <a:r>
              <a:rPr lang="en-IN" sz="2400" dirty="0" smtClean="0">
                <a:solidFill>
                  <a:srgbClr val="444949"/>
                </a:solidFill>
                <a:latin typeface="GillSans-Light"/>
              </a:rPr>
              <a:t>Disks up to 7.5 </a:t>
            </a:r>
            <a:r>
              <a:rPr lang="en-IN" sz="2400" dirty="0" err="1" smtClean="0">
                <a:solidFill>
                  <a:srgbClr val="444949"/>
                </a:solidFill>
                <a:latin typeface="GillSans-Light"/>
              </a:rPr>
              <a:t>TiB</a:t>
            </a:r>
            <a:r>
              <a:rPr lang="en-IN" sz="2400" dirty="0" smtClean="0">
                <a:solidFill>
                  <a:srgbClr val="444949"/>
                </a:solidFill>
                <a:latin typeface="GillSans-Light"/>
              </a:rPr>
              <a:t> (can change over time), stripped to reach 30 </a:t>
            </a:r>
            <a:r>
              <a:rPr lang="en-IN" sz="2400" dirty="0" err="1" smtClean="0">
                <a:solidFill>
                  <a:srgbClr val="444949"/>
                </a:solidFill>
                <a:latin typeface="GillSans-Light"/>
              </a:rPr>
              <a:t>TiB</a:t>
            </a:r>
            <a:r>
              <a:rPr lang="en-IN" sz="2400" dirty="0" smtClean="0">
                <a:solidFill>
                  <a:srgbClr val="444949"/>
                </a:solidFill>
                <a:latin typeface="GillSans-Light"/>
              </a:rPr>
              <a:t> (can change over time…)</a:t>
            </a:r>
          </a:p>
          <a:p>
            <a:pPr>
              <a:buNone/>
            </a:pPr>
            <a:r>
              <a:rPr lang="en-IN" sz="2400" dirty="0" smtClean="0">
                <a:solidFill>
                  <a:srgbClr val="444949"/>
                </a:solidFill>
                <a:latin typeface="ArialMT"/>
              </a:rPr>
              <a:t>• </a:t>
            </a:r>
            <a:r>
              <a:rPr lang="en-IN" sz="2400" dirty="0" smtClean="0">
                <a:solidFill>
                  <a:srgbClr val="444949"/>
                </a:solidFill>
                <a:latin typeface="GillSans-Light"/>
              </a:rPr>
              <a:t>Block Storage (just like EBS)</a:t>
            </a:r>
          </a:p>
          <a:p>
            <a:pPr>
              <a:buNone/>
            </a:pPr>
            <a:r>
              <a:rPr lang="en-IN" sz="2400" dirty="0" smtClean="0">
                <a:solidFill>
                  <a:srgbClr val="444949"/>
                </a:solidFill>
                <a:latin typeface="ArialMT"/>
              </a:rPr>
              <a:t>• </a:t>
            </a:r>
            <a:r>
              <a:rPr lang="en-IN" sz="2400" dirty="0" smtClean="0">
                <a:solidFill>
                  <a:srgbClr val="444949"/>
                </a:solidFill>
                <a:latin typeface="GillSans-Light"/>
              </a:rPr>
              <a:t>Cannot be increased in size</a:t>
            </a:r>
          </a:p>
          <a:p>
            <a:pPr>
              <a:buNone/>
            </a:pPr>
            <a:r>
              <a:rPr lang="en-IN" sz="2400" dirty="0" smtClean="0">
                <a:solidFill>
                  <a:srgbClr val="444949"/>
                </a:solidFill>
                <a:latin typeface="ArialMT"/>
              </a:rPr>
              <a:t>• </a:t>
            </a:r>
            <a:r>
              <a:rPr lang="en-IN" sz="2400" dirty="0" smtClean="0">
                <a:solidFill>
                  <a:srgbClr val="444949"/>
                </a:solidFill>
                <a:latin typeface="GillSans-Light"/>
              </a:rPr>
              <a:t>Risk of data loss if hardware fails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Local EC2 Instance </a:t>
            </a:r>
            <a:br>
              <a:rPr lang="en-IN" sz="4000" dirty="0" smtClean="0">
                <a:solidFill>
                  <a:srgbClr val="444949"/>
                </a:solidFill>
                <a:latin typeface="GillSans-Light"/>
              </a:rPr>
            </a:br>
            <a:r>
              <a:rPr lang="en-IN" sz="4000" dirty="0" smtClean="0">
                <a:solidFill>
                  <a:srgbClr val="444949"/>
                </a:solidFill>
                <a:latin typeface="GillSans-Light"/>
              </a:rPr>
              <a:t>Store</a:t>
            </a:r>
            <a:endParaRPr lang="en-IN" dirty="0"/>
          </a:p>
        </p:txBody>
      </p:sp>
      <p:sp>
        <p:nvSpPr>
          <p:cNvPr id="7" name="Rectangle 6"/>
          <p:cNvSpPr/>
          <p:nvPr/>
        </p:nvSpPr>
        <p:spPr>
          <a:xfrm>
            <a:off x="6477000" y="1524000"/>
            <a:ext cx="1839030" cy="369332"/>
          </a:xfrm>
          <a:prstGeom prst="rect">
            <a:avLst/>
          </a:prstGeom>
        </p:spPr>
        <p:txBody>
          <a:bodyPr wrap="none">
            <a:spAutoFit/>
          </a:bodyPr>
          <a:lstStyle/>
          <a:p>
            <a:r>
              <a:rPr lang="en-IN" b="1" dirty="0" smtClean="0">
                <a:solidFill>
                  <a:srgbClr val="444949"/>
                </a:solidFill>
                <a:latin typeface="Calibri-Bold"/>
              </a:rPr>
              <a:t>Very high IOPS</a:t>
            </a:r>
            <a:endParaRPr lang="en-IN" dirty="0"/>
          </a:p>
        </p:txBody>
      </p:sp>
      <p:pic>
        <p:nvPicPr>
          <p:cNvPr id="1028" name="Picture 4"/>
          <p:cNvPicPr>
            <a:picLocks noChangeAspect="1" noChangeArrowheads="1"/>
          </p:cNvPicPr>
          <p:nvPr/>
        </p:nvPicPr>
        <p:blipFill>
          <a:blip r:embed="rId2" cstate="print"/>
          <a:srcRect/>
          <a:stretch>
            <a:fillRect/>
          </a:stretch>
        </p:blipFill>
        <p:spPr bwMode="auto">
          <a:xfrm>
            <a:off x="4038600" y="1905000"/>
            <a:ext cx="4406076" cy="46482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US" sz="2400" dirty="0" smtClean="0">
                <a:solidFill>
                  <a:srgbClr val="444949"/>
                </a:solidFill>
                <a:latin typeface="ArialMT"/>
              </a:rPr>
              <a:t>• </a:t>
            </a:r>
            <a:r>
              <a:rPr lang="en-US" sz="2400" dirty="0" err="1" smtClean="0">
                <a:solidFill>
                  <a:srgbClr val="444949"/>
                </a:solidFill>
                <a:latin typeface="GillSans-Light"/>
              </a:rPr>
              <a:t>AssumeRole</a:t>
            </a:r>
            <a:r>
              <a:rPr lang="en-US" sz="2400" dirty="0" smtClean="0">
                <a:solidFill>
                  <a:srgbClr val="444949"/>
                </a:solidFill>
                <a:latin typeface="GillSans-Light"/>
              </a:rPr>
              <a:t>: access a role within your account or cross-account</a:t>
            </a:r>
          </a:p>
          <a:p>
            <a:pPr>
              <a:buNone/>
            </a:pPr>
            <a:r>
              <a:rPr lang="en-US" sz="2400" dirty="0" smtClean="0">
                <a:solidFill>
                  <a:srgbClr val="444949"/>
                </a:solidFill>
                <a:latin typeface="ArialMT"/>
              </a:rPr>
              <a:t>• </a:t>
            </a:r>
            <a:r>
              <a:rPr lang="en-US" sz="2400" dirty="0" err="1" smtClean="0">
                <a:solidFill>
                  <a:srgbClr val="444949"/>
                </a:solidFill>
                <a:latin typeface="GillSans-Light"/>
              </a:rPr>
              <a:t>AssumeRoleWithSAML</a:t>
            </a:r>
            <a:r>
              <a:rPr lang="en-US" sz="2400" dirty="0" smtClean="0">
                <a:solidFill>
                  <a:srgbClr val="444949"/>
                </a:solidFill>
                <a:latin typeface="GillSans-Light"/>
              </a:rPr>
              <a:t>: return credentials for users logged with SAML</a:t>
            </a:r>
          </a:p>
          <a:p>
            <a:pPr>
              <a:buNone/>
            </a:pPr>
            <a:r>
              <a:rPr lang="en-US" sz="2400" dirty="0" smtClean="0">
                <a:solidFill>
                  <a:srgbClr val="444949"/>
                </a:solidFill>
                <a:latin typeface="ArialMT"/>
              </a:rPr>
              <a:t>• </a:t>
            </a:r>
            <a:r>
              <a:rPr lang="en-US" sz="2400" dirty="0" err="1" smtClean="0">
                <a:solidFill>
                  <a:srgbClr val="444949"/>
                </a:solidFill>
                <a:latin typeface="GillSans-Light"/>
              </a:rPr>
              <a:t>AssumeRoleWithWebIdentity</a:t>
            </a:r>
            <a:r>
              <a:rPr lang="en-US" sz="2400" dirty="0" smtClean="0">
                <a:solidFill>
                  <a:srgbClr val="444949"/>
                </a:solidFill>
                <a:latin typeface="GillSans-Light"/>
              </a:rPr>
              <a:t>: return </a:t>
            </a:r>
            <a:r>
              <a:rPr lang="en-US" sz="2400" dirty="0" err="1" smtClean="0">
                <a:solidFill>
                  <a:srgbClr val="444949"/>
                </a:solidFill>
                <a:latin typeface="GillSans-Light"/>
              </a:rPr>
              <a:t>creds</a:t>
            </a:r>
            <a:r>
              <a:rPr lang="en-US" sz="2400" dirty="0" smtClean="0">
                <a:solidFill>
                  <a:srgbClr val="444949"/>
                </a:solidFill>
                <a:latin typeface="GillSans-Light"/>
              </a:rPr>
              <a:t> for users logged with an </a:t>
            </a:r>
            <a:r>
              <a:rPr lang="en-US" sz="2400" dirty="0" err="1" smtClean="0">
                <a:solidFill>
                  <a:srgbClr val="444949"/>
                </a:solidFill>
                <a:latin typeface="GillSans-Light"/>
              </a:rPr>
              <a:t>IdP</a:t>
            </a:r>
            <a:endParaRPr lang="en-US" sz="2400" dirty="0" smtClean="0">
              <a:solidFill>
                <a:srgbClr val="444949"/>
              </a:solidFill>
              <a:latin typeface="GillSans-Light"/>
            </a:endParaRPr>
          </a:p>
          <a:p>
            <a:pPr>
              <a:buNone/>
            </a:pPr>
            <a:r>
              <a:rPr lang="en-US" sz="2000" dirty="0" smtClean="0">
                <a:solidFill>
                  <a:srgbClr val="444949"/>
                </a:solidFill>
                <a:latin typeface="ArialMT"/>
              </a:rPr>
              <a:t>• </a:t>
            </a:r>
            <a:r>
              <a:rPr lang="en-US" sz="2000" dirty="0" smtClean="0">
                <a:solidFill>
                  <a:srgbClr val="444949"/>
                </a:solidFill>
                <a:latin typeface="GillSans-Light"/>
              </a:rPr>
              <a:t>Example providers include Amazon </a:t>
            </a:r>
            <a:r>
              <a:rPr lang="en-US" sz="2000" dirty="0" err="1" smtClean="0">
                <a:solidFill>
                  <a:srgbClr val="444949"/>
                </a:solidFill>
                <a:latin typeface="GillSans-Light"/>
              </a:rPr>
              <a:t>Cognito</a:t>
            </a:r>
            <a:r>
              <a:rPr lang="en-US" sz="2000" dirty="0" smtClean="0">
                <a:solidFill>
                  <a:srgbClr val="444949"/>
                </a:solidFill>
                <a:latin typeface="GillSans-Light"/>
              </a:rPr>
              <a:t>, Login with Amazon, </a:t>
            </a:r>
            <a:r>
              <a:rPr lang="en-US" sz="2000" dirty="0" err="1" smtClean="0">
                <a:solidFill>
                  <a:srgbClr val="444949"/>
                </a:solidFill>
                <a:latin typeface="GillSans-Light"/>
              </a:rPr>
              <a:t>Facebook</a:t>
            </a:r>
            <a:r>
              <a:rPr lang="en-US" sz="2000" dirty="0" smtClean="0">
                <a:solidFill>
                  <a:srgbClr val="444949"/>
                </a:solidFill>
                <a:latin typeface="GillSans-Light"/>
              </a:rPr>
              <a:t>,</a:t>
            </a:r>
          </a:p>
          <a:p>
            <a:pPr>
              <a:buNone/>
            </a:pPr>
            <a:r>
              <a:rPr lang="en-US" sz="2000" dirty="0" smtClean="0">
                <a:solidFill>
                  <a:srgbClr val="444949"/>
                </a:solidFill>
                <a:latin typeface="GillSans-Light"/>
              </a:rPr>
              <a:t>Google, or any </a:t>
            </a:r>
            <a:r>
              <a:rPr lang="en-US" sz="2000" dirty="0" err="1" smtClean="0">
                <a:solidFill>
                  <a:srgbClr val="444949"/>
                </a:solidFill>
                <a:latin typeface="GillSans-Light"/>
              </a:rPr>
              <a:t>OpenID</a:t>
            </a:r>
            <a:r>
              <a:rPr lang="en-US" sz="2000" dirty="0" smtClean="0">
                <a:solidFill>
                  <a:srgbClr val="444949"/>
                </a:solidFill>
                <a:latin typeface="GillSans-Light"/>
              </a:rPr>
              <a:t> Connect-compatible identity provider</a:t>
            </a:r>
          </a:p>
          <a:p>
            <a:pPr>
              <a:buNone/>
            </a:pPr>
            <a:r>
              <a:rPr lang="en-US" sz="2000" dirty="0" smtClean="0">
                <a:solidFill>
                  <a:srgbClr val="444949"/>
                </a:solidFill>
                <a:latin typeface="ArialMT"/>
              </a:rPr>
              <a:t>• </a:t>
            </a:r>
            <a:r>
              <a:rPr lang="en-US" sz="2000" dirty="0" smtClean="0">
                <a:solidFill>
                  <a:srgbClr val="444949"/>
                </a:solidFill>
                <a:latin typeface="GillSans-Light"/>
              </a:rPr>
              <a:t>AWS recommends using </a:t>
            </a:r>
            <a:r>
              <a:rPr lang="en-US" sz="2000" dirty="0" err="1" smtClean="0">
                <a:solidFill>
                  <a:srgbClr val="444949"/>
                </a:solidFill>
                <a:latin typeface="GillSans-Light"/>
              </a:rPr>
              <a:t>Cognito</a:t>
            </a:r>
            <a:r>
              <a:rPr lang="en-US" sz="2000" dirty="0" smtClean="0">
                <a:solidFill>
                  <a:srgbClr val="444949"/>
                </a:solidFill>
                <a:latin typeface="GillSans-Light"/>
              </a:rPr>
              <a:t> instead</a:t>
            </a:r>
          </a:p>
          <a:p>
            <a:pPr>
              <a:buNone/>
            </a:pPr>
            <a:r>
              <a:rPr lang="en-US" sz="2400" dirty="0" smtClean="0">
                <a:solidFill>
                  <a:srgbClr val="444949"/>
                </a:solidFill>
                <a:latin typeface="ArialMT"/>
              </a:rPr>
              <a:t>• </a:t>
            </a:r>
            <a:r>
              <a:rPr lang="en-US" sz="2400" dirty="0" err="1" smtClean="0">
                <a:solidFill>
                  <a:srgbClr val="444949"/>
                </a:solidFill>
                <a:latin typeface="GillSans-Light"/>
              </a:rPr>
              <a:t>GetSessionToken</a:t>
            </a:r>
            <a:r>
              <a:rPr lang="en-US" sz="2400" dirty="0" smtClean="0">
                <a:solidFill>
                  <a:srgbClr val="444949"/>
                </a:solidFill>
                <a:latin typeface="GillSans-Light"/>
              </a:rPr>
              <a:t>: for MFA, from a user or AWS account root user</a:t>
            </a:r>
          </a:p>
          <a:p>
            <a:pPr>
              <a:buNone/>
            </a:pPr>
            <a:r>
              <a:rPr lang="en-US" sz="2400" dirty="0" smtClean="0">
                <a:solidFill>
                  <a:srgbClr val="444949"/>
                </a:solidFill>
                <a:latin typeface="ArialMT"/>
              </a:rPr>
              <a:t>• </a:t>
            </a:r>
            <a:r>
              <a:rPr lang="en-US" sz="2400" dirty="0" err="1" smtClean="0">
                <a:solidFill>
                  <a:srgbClr val="444949"/>
                </a:solidFill>
                <a:latin typeface="GillSans-Light"/>
              </a:rPr>
              <a:t>GetFederationToken</a:t>
            </a:r>
            <a:r>
              <a:rPr lang="en-US" sz="2400" dirty="0" smtClean="0">
                <a:solidFill>
                  <a:srgbClr val="444949"/>
                </a:solidFill>
                <a:latin typeface="GillSans-Light"/>
              </a:rPr>
              <a:t>: obtain temporary </a:t>
            </a:r>
            <a:r>
              <a:rPr lang="en-US" sz="2400" dirty="0" err="1" smtClean="0">
                <a:solidFill>
                  <a:srgbClr val="444949"/>
                </a:solidFill>
                <a:latin typeface="GillSans-Light"/>
              </a:rPr>
              <a:t>creds</a:t>
            </a:r>
            <a:r>
              <a:rPr lang="en-US" sz="2400" dirty="0" smtClean="0">
                <a:solidFill>
                  <a:srgbClr val="444949"/>
                </a:solidFill>
                <a:latin typeface="GillSans-Light"/>
              </a:rPr>
              <a:t> for a federated user,</a:t>
            </a:r>
          </a:p>
          <a:p>
            <a:pPr>
              <a:buNone/>
            </a:pPr>
            <a:r>
              <a:rPr lang="en-US" sz="2400" dirty="0" smtClean="0">
                <a:solidFill>
                  <a:srgbClr val="444949"/>
                </a:solidFill>
                <a:latin typeface="GillSans-Light"/>
              </a:rPr>
              <a:t>usually a proxy app that will give the </a:t>
            </a:r>
            <a:r>
              <a:rPr lang="en-US" sz="2400" dirty="0" err="1" smtClean="0">
                <a:solidFill>
                  <a:srgbClr val="444949"/>
                </a:solidFill>
                <a:latin typeface="GillSans-Light"/>
              </a:rPr>
              <a:t>creds</a:t>
            </a:r>
            <a:r>
              <a:rPr lang="en-US" sz="2400" dirty="0" smtClean="0">
                <a:solidFill>
                  <a:srgbClr val="444949"/>
                </a:solidFill>
                <a:latin typeface="GillSans-Light"/>
              </a:rPr>
              <a:t> to a distributed app inside a</a:t>
            </a:r>
          </a:p>
          <a:p>
            <a:pPr>
              <a:buNone/>
            </a:pPr>
            <a:r>
              <a:rPr lang="en-US" sz="2400" dirty="0" smtClean="0">
                <a:solidFill>
                  <a:srgbClr val="444949"/>
                </a:solidFill>
                <a:latin typeface="GillSans-Light"/>
              </a:rPr>
              <a:t>corporate network</a:t>
            </a:r>
            <a:endParaRPr lang="en-US" dirty="0"/>
          </a:p>
        </p:txBody>
      </p:sp>
      <p:sp>
        <p:nvSpPr>
          <p:cNvPr id="3" name="Title 2"/>
          <p:cNvSpPr>
            <a:spLocks noGrp="1"/>
          </p:cNvSpPr>
          <p:nvPr>
            <p:ph type="title"/>
          </p:nvPr>
        </p:nvSpPr>
        <p:spPr/>
        <p:txBody>
          <a:bodyPr/>
          <a:lstStyle/>
          <a:p>
            <a:r>
              <a:rPr lang="en-US" sz="4000" dirty="0" smtClean="0">
                <a:solidFill>
                  <a:srgbClr val="444949"/>
                </a:solidFill>
                <a:latin typeface="GillSans-Light"/>
              </a:rPr>
              <a:t>STS Important APIs</a:t>
            </a: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0" y="1481328"/>
            <a:ext cx="7924800" cy="4525963"/>
          </a:xfrm>
        </p:spPr>
        <p:txBody>
          <a:bodyPr>
            <a:normAutofit fontScale="77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Some instance do not come with Root EBS volumes</a:t>
            </a:r>
          </a:p>
          <a:p>
            <a:pPr>
              <a:buNone/>
            </a:pPr>
            <a:r>
              <a:rPr lang="en-IN" sz="3200" dirty="0" smtClean="0">
                <a:solidFill>
                  <a:srgbClr val="444949"/>
                </a:solidFill>
                <a:latin typeface="ArialMT"/>
              </a:rPr>
              <a:t>• </a:t>
            </a:r>
            <a:r>
              <a:rPr lang="en-IN" sz="3200" dirty="0" smtClean="0">
                <a:solidFill>
                  <a:srgbClr val="444949"/>
                </a:solidFill>
                <a:latin typeface="GillSans-Light"/>
              </a:rPr>
              <a:t>Instead, they come with “Instance Store” (= ephemeral storage)</a:t>
            </a:r>
          </a:p>
          <a:p>
            <a:pPr>
              <a:buNone/>
            </a:pPr>
            <a:r>
              <a:rPr lang="en-IN" sz="3200" dirty="0" smtClean="0">
                <a:solidFill>
                  <a:srgbClr val="444949"/>
                </a:solidFill>
                <a:latin typeface="ArialMT"/>
              </a:rPr>
              <a:t>• </a:t>
            </a:r>
            <a:r>
              <a:rPr lang="en-IN" sz="3200" dirty="0" smtClean="0">
                <a:solidFill>
                  <a:srgbClr val="444949"/>
                </a:solidFill>
                <a:latin typeface="GillSans-Light"/>
              </a:rPr>
              <a:t>Instance store is physically attached to the machine (EBS is a network drive)</a:t>
            </a:r>
          </a:p>
          <a:p>
            <a:pPr>
              <a:buNone/>
            </a:pPr>
            <a:r>
              <a:rPr lang="en-IN" sz="3200" dirty="0" smtClean="0">
                <a:solidFill>
                  <a:srgbClr val="444949"/>
                </a:solidFill>
                <a:latin typeface="ArialMT"/>
              </a:rPr>
              <a:t>• </a:t>
            </a:r>
            <a:r>
              <a:rPr lang="en-IN" sz="3200" dirty="0" smtClean="0">
                <a:solidFill>
                  <a:srgbClr val="444949"/>
                </a:solidFill>
                <a:latin typeface="GillSans-Light"/>
              </a:rPr>
              <a:t>Pros:</a:t>
            </a:r>
          </a:p>
          <a:p>
            <a:pPr lvl="1">
              <a:buNone/>
            </a:pPr>
            <a:r>
              <a:rPr lang="en-IN" sz="2400" dirty="0" smtClean="0">
                <a:solidFill>
                  <a:srgbClr val="444949"/>
                </a:solidFill>
                <a:latin typeface="ArialMT"/>
              </a:rPr>
              <a:t>• </a:t>
            </a:r>
            <a:r>
              <a:rPr lang="en-IN" sz="2400" dirty="0" smtClean="0">
                <a:solidFill>
                  <a:srgbClr val="444949"/>
                </a:solidFill>
                <a:latin typeface="GillSans-Light"/>
              </a:rPr>
              <a:t>Better I/O performance (EBS gp2 has an max IOPS of 16000, io1 of 64000)</a:t>
            </a:r>
          </a:p>
          <a:p>
            <a:pPr lvl="1">
              <a:buNone/>
            </a:pPr>
            <a:r>
              <a:rPr lang="en-IN" sz="2400" dirty="0" smtClean="0">
                <a:solidFill>
                  <a:srgbClr val="444949"/>
                </a:solidFill>
                <a:latin typeface="ArialMT"/>
              </a:rPr>
              <a:t>• </a:t>
            </a:r>
            <a:r>
              <a:rPr lang="en-IN" sz="2400" dirty="0" smtClean="0">
                <a:solidFill>
                  <a:srgbClr val="444949"/>
                </a:solidFill>
                <a:latin typeface="GillSans-Light"/>
              </a:rPr>
              <a:t>Good for buffer / cache / scratch data / temporary content</a:t>
            </a:r>
          </a:p>
          <a:p>
            <a:pPr lvl="1">
              <a:buNone/>
            </a:pPr>
            <a:r>
              <a:rPr lang="en-IN" sz="2400" dirty="0" smtClean="0">
                <a:solidFill>
                  <a:srgbClr val="444949"/>
                </a:solidFill>
                <a:latin typeface="ArialMT"/>
              </a:rPr>
              <a:t>• </a:t>
            </a:r>
            <a:r>
              <a:rPr lang="en-IN" sz="2400" dirty="0" smtClean="0">
                <a:solidFill>
                  <a:srgbClr val="444949"/>
                </a:solidFill>
                <a:latin typeface="GillSans-Light"/>
              </a:rPr>
              <a:t>Data survives reboots</a:t>
            </a:r>
          </a:p>
          <a:p>
            <a:pPr>
              <a:buNone/>
            </a:pPr>
            <a:r>
              <a:rPr lang="en-IN" sz="3200" dirty="0" smtClean="0">
                <a:solidFill>
                  <a:srgbClr val="444949"/>
                </a:solidFill>
                <a:latin typeface="ArialMT"/>
              </a:rPr>
              <a:t>• </a:t>
            </a:r>
            <a:r>
              <a:rPr lang="en-IN" sz="3200" dirty="0" smtClean="0">
                <a:solidFill>
                  <a:srgbClr val="444949"/>
                </a:solidFill>
                <a:latin typeface="GillSans-Light"/>
              </a:rPr>
              <a:t>Cons:</a:t>
            </a:r>
          </a:p>
          <a:p>
            <a:pPr lvl="1">
              <a:buNone/>
            </a:pPr>
            <a:r>
              <a:rPr lang="en-IN" sz="2400" dirty="0" smtClean="0">
                <a:solidFill>
                  <a:srgbClr val="444949"/>
                </a:solidFill>
                <a:latin typeface="ArialMT"/>
              </a:rPr>
              <a:t>• </a:t>
            </a:r>
            <a:r>
              <a:rPr lang="en-IN" sz="2400" dirty="0" smtClean="0">
                <a:solidFill>
                  <a:srgbClr val="444949"/>
                </a:solidFill>
                <a:latin typeface="GillSans-Light"/>
              </a:rPr>
              <a:t>On stop or termination, the instance store is lost</a:t>
            </a:r>
          </a:p>
          <a:p>
            <a:pPr lvl="1">
              <a:buNone/>
            </a:pPr>
            <a:r>
              <a:rPr lang="en-IN" sz="2400" dirty="0" smtClean="0">
                <a:solidFill>
                  <a:srgbClr val="444949"/>
                </a:solidFill>
                <a:latin typeface="ArialMT"/>
              </a:rPr>
              <a:t>• </a:t>
            </a:r>
            <a:r>
              <a:rPr lang="en-IN" sz="2400" dirty="0" smtClean="0">
                <a:solidFill>
                  <a:srgbClr val="444949"/>
                </a:solidFill>
                <a:latin typeface="GillSans-Light"/>
              </a:rPr>
              <a:t>You can’t resize the instance store</a:t>
            </a:r>
          </a:p>
          <a:p>
            <a:pPr lvl="1">
              <a:buNone/>
            </a:pPr>
            <a:r>
              <a:rPr lang="en-IN" sz="2400" dirty="0" smtClean="0">
                <a:solidFill>
                  <a:srgbClr val="444949"/>
                </a:solidFill>
                <a:latin typeface="ArialMT"/>
              </a:rPr>
              <a:t>• </a:t>
            </a:r>
            <a:r>
              <a:rPr lang="en-IN" sz="2400" dirty="0" smtClean="0">
                <a:solidFill>
                  <a:srgbClr val="444949"/>
                </a:solidFill>
                <a:latin typeface="GillSans-Light"/>
              </a:rPr>
              <a:t>Backups must be operated by the user</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EBS </a:t>
            </a:r>
            <a:r>
              <a:rPr lang="en-IN" sz="3600" dirty="0" err="1" smtClean="0">
                <a:solidFill>
                  <a:srgbClr val="444949"/>
                </a:solidFill>
                <a:latin typeface="GillSans-Light"/>
              </a:rPr>
              <a:t>vs</a:t>
            </a:r>
            <a:r>
              <a:rPr lang="en-IN" sz="3600" dirty="0" smtClean="0">
                <a:solidFill>
                  <a:srgbClr val="444949"/>
                </a:solidFill>
                <a:latin typeface="GillSans-Light"/>
              </a:rPr>
              <a:t> Instance Store</a:t>
            </a:r>
            <a:endParaRPr lang="en-IN" sz="40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dirty="0" smtClean="0">
                <a:solidFill>
                  <a:srgbClr val="444949"/>
                </a:solidFill>
                <a:latin typeface="GillSans-Light"/>
              </a:rPr>
              <a:t>EFS – Elastic File System</a:t>
            </a:r>
            <a:endParaRPr lang="en-IN" sz="3200"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8001000" y="2286000"/>
            <a:ext cx="885825" cy="727869"/>
          </a:xfrm>
          <a:prstGeom prst="rect">
            <a:avLst/>
          </a:prstGeom>
          <a:noFill/>
          <a:ln w="9525">
            <a:noFill/>
            <a:miter lim="800000"/>
            <a:headEnd/>
            <a:tailEnd/>
          </a:ln>
          <a:effectLst/>
        </p:spPr>
      </p:pic>
      <p:sp>
        <p:nvSpPr>
          <p:cNvPr id="6" name="Rectangle 5"/>
          <p:cNvSpPr/>
          <p:nvPr/>
        </p:nvSpPr>
        <p:spPr>
          <a:xfrm>
            <a:off x="762000" y="1524000"/>
            <a:ext cx="8001000" cy="923330"/>
          </a:xfrm>
          <a:prstGeom prst="rect">
            <a:avLst/>
          </a:prstGeom>
        </p:spPr>
        <p:txBody>
          <a:bodyPr wrap="square">
            <a:spAutoFit/>
          </a:bodyPr>
          <a:lstStyle/>
          <a:p>
            <a:r>
              <a:rPr lang="en-IN" dirty="0" smtClean="0">
                <a:solidFill>
                  <a:srgbClr val="444949"/>
                </a:solidFill>
                <a:latin typeface="ArialMT"/>
              </a:rPr>
              <a:t>• </a:t>
            </a:r>
            <a:r>
              <a:rPr lang="en-IN" dirty="0" smtClean="0">
                <a:solidFill>
                  <a:srgbClr val="444949"/>
                </a:solidFill>
                <a:latin typeface="GillSans-Light"/>
              </a:rPr>
              <a:t>Managed NFS (network file system) that can be mounted on many EC2</a:t>
            </a:r>
          </a:p>
          <a:p>
            <a:r>
              <a:rPr lang="en-IN" dirty="0" smtClean="0">
                <a:solidFill>
                  <a:srgbClr val="444949"/>
                </a:solidFill>
                <a:latin typeface="ArialMT"/>
              </a:rPr>
              <a:t>• </a:t>
            </a:r>
            <a:r>
              <a:rPr lang="en-IN" dirty="0" smtClean="0">
                <a:solidFill>
                  <a:srgbClr val="444949"/>
                </a:solidFill>
                <a:latin typeface="GillSans-Light"/>
              </a:rPr>
              <a:t>EFS works with EC2 instances in multi-AZ, &amp; on–premise (DX &amp; VPN)</a:t>
            </a:r>
          </a:p>
          <a:p>
            <a:r>
              <a:rPr lang="en-IN" dirty="0" smtClean="0">
                <a:solidFill>
                  <a:srgbClr val="444949"/>
                </a:solidFill>
                <a:latin typeface="ArialMT"/>
              </a:rPr>
              <a:t>• </a:t>
            </a:r>
            <a:r>
              <a:rPr lang="en-IN" dirty="0" smtClean="0">
                <a:solidFill>
                  <a:srgbClr val="444949"/>
                </a:solidFill>
                <a:latin typeface="GillSans-Light"/>
              </a:rPr>
              <a:t>Highly available, scalable, expensive (3x gp2), pay per GB used</a:t>
            </a:r>
            <a:endParaRPr lang="en-IN" dirty="0"/>
          </a:p>
        </p:txBody>
      </p:sp>
      <p:pic>
        <p:nvPicPr>
          <p:cNvPr id="2052" name="Picture 4"/>
          <p:cNvPicPr>
            <a:picLocks noChangeAspect="1" noChangeArrowheads="1"/>
          </p:cNvPicPr>
          <p:nvPr/>
        </p:nvPicPr>
        <p:blipFill>
          <a:blip r:embed="rId3"/>
          <a:srcRect/>
          <a:stretch>
            <a:fillRect/>
          </a:stretch>
        </p:blipFill>
        <p:spPr bwMode="auto">
          <a:xfrm>
            <a:off x="1295400" y="3048000"/>
            <a:ext cx="7315200" cy="2895600"/>
          </a:xfrm>
          <a:prstGeom prst="rect">
            <a:avLst/>
          </a:prstGeom>
          <a:noFill/>
          <a:ln w="9525">
            <a:noFill/>
            <a:miter lim="800000"/>
            <a:headEnd/>
            <a:tailEnd/>
          </a:ln>
          <a:effec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609600"/>
            <a:ext cx="8229600" cy="1143000"/>
          </a:xfrm>
        </p:spPr>
        <p:txBody>
          <a:bodyPr>
            <a:normAutofit/>
          </a:bodyPr>
          <a:lstStyle/>
          <a:p>
            <a:r>
              <a:rPr lang="en-IN" sz="2800" dirty="0" smtClean="0">
                <a:solidFill>
                  <a:srgbClr val="444949"/>
                </a:solidFill>
                <a:latin typeface="GillSans-Light"/>
              </a:rPr>
              <a:t>EFS – Elastic File </a:t>
            </a:r>
            <a:r>
              <a:rPr lang="en-IN" sz="2800" dirty="0" err="1" smtClean="0">
                <a:solidFill>
                  <a:srgbClr val="444949"/>
                </a:solidFill>
                <a:latin typeface="GillSans-Light"/>
              </a:rPr>
              <a:t>Systemeh</a:t>
            </a:r>
            <a:endParaRPr lang="en-IN" sz="3200"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7924800" y="1066800"/>
            <a:ext cx="814388" cy="570706"/>
          </a:xfrm>
          <a:prstGeom prst="rect">
            <a:avLst/>
          </a:prstGeom>
          <a:noFill/>
          <a:ln w="9525">
            <a:noFill/>
            <a:miter lim="800000"/>
            <a:headEnd/>
            <a:tailEnd/>
          </a:ln>
          <a:effectLst/>
        </p:spPr>
      </p:pic>
      <p:sp>
        <p:nvSpPr>
          <p:cNvPr id="7" name="Rectangle 6"/>
          <p:cNvSpPr/>
          <p:nvPr/>
        </p:nvSpPr>
        <p:spPr>
          <a:xfrm>
            <a:off x="1219200" y="1828801"/>
            <a:ext cx="7620000" cy="2031325"/>
          </a:xfrm>
          <a:prstGeom prst="rect">
            <a:avLst/>
          </a:prstGeom>
        </p:spPr>
        <p:txBody>
          <a:bodyPr wrap="square">
            <a:spAutoFit/>
          </a:bodyPr>
          <a:lstStyle/>
          <a:p>
            <a:r>
              <a:rPr lang="en-IN" dirty="0" smtClean="0">
                <a:solidFill>
                  <a:srgbClr val="444949"/>
                </a:solidFill>
                <a:latin typeface="ArialMT"/>
              </a:rPr>
              <a:t>• </a:t>
            </a:r>
            <a:r>
              <a:rPr lang="en-IN" dirty="0" smtClean="0">
                <a:solidFill>
                  <a:srgbClr val="444949"/>
                </a:solidFill>
                <a:latin typeface="GillSans-Light"/>
              </a:rPr>
              <a:t>Use cases: content management, web serving, data sharing, </a:t>
            </a:r>
            <a:r>
              <a:rPr lang="en-IN" dirty="0" err="1" smtClean="0">
                <a:solidFill>
                  <a:srgbClr val="444949"/>
                </a:solidFill>
                <a:latin typeface="GillSans-Light"/>
              </a:rPr>
              <a:t>Wordpress</a:t>
            </a:r>
            <a:endParaRPr lang="en-IN" dirty="0" smtClean="0">
              <a:solidFill>
                <a:srgbClr val="444949"/>
              </a:solidFill>
              <a:latin typeface="GillSans-Light"/>
            </a:endParaRPr>
          </a:p>
          <a:p>
            <a:r>
              <a:rPr lang="en-IN" dirty="0" smtClean="0">
                <a:solidFill>
                  <a:srgbClr val="444949"/>
                </a:solidFill>
                <a:latin typeface="ArialMT"/>
              </a:rPr>
              <a:t>• </a:t>
            </a:r>
            <a:r>
              <a:rPr lang="en-IN" dirty="0" smtClean="0">
                <a:solidFill>
                  <a:srgbClr val="444949"/>
                </a:solidFill>
                <a:latin typeface="GillSans-Light"/>
              </a:rPr>
              <a:t>Compatible with Linux based AMI (not Windows), POSIX-compliant</a:t>
            </a:r>
          </a:p>
          <a:p>
            <a:r>
              <a:rPr lang="en-IN" dirty="0" smtClean="0">
                <a:solidFill>
                  <a:srgbClr val="444949"/>
                </a:solidFill>
                <a:latin typeface="ArialMT"/>
              </a:rPr>
              <a:t>• </a:t>
            </a:r>
            <a:r>
              <a:rPr lang="en-IN" dirty="0" smtClean="0">
                <a:solidFill>
                  <a:srgbClr val="444949"/>
                </a:solidFill>
                <a:latin typeface="GillSans-Light"/>
              </a:rPr>
              <a:t>Uses NFSv4.1 protocol</a:t>
            </a:r>
          </a:p>
          <a:p>
            <a:r>
              <a:rPr lang="en-IN" dirty="0" smtClean="0">
                <a:solidFill>
                  <a:srgbClr val="444949"/>
                </a:solidFill>
                <a:latin typeface="ArialMT"/>
              </a:rPr>
              <a:t>• </a:t>
            </a:r>
            <a:r>
              <a:rPr lang="en-IN" dirty="0" smtClean="0">
                <a:solidFill>
                  <a:srgbClr val="444949"/>
                </a:solidFill>
                <a:latin typeface="GillSans-Light"/>
              </a:rPr>
              <a:t>Uses security group to control access to EFS</a:t>
            </a:r>
          </a:p>
          <a:p>
            <a:r>
              <a:rPr lang="en-IN" dirty="0" smtClean="0">
                <a:solidFill>
                  <a:srgbClr val="444949"/>
                </a:solidFill>
                <a:latin typeface="ArialMT"/>
              </a:rPr>
              <a:t>• </a:t>
            </a:r>
            <a:r>
              <a:rPr lang="en-IN" dirty="0" smtClean="0">
                <a:solidFill>
                  <a:srgbClr val="444949"/>
                </a:solidFill>
                <a:latin typeface="GillSans-Light"/>
              </a:rPr>
              <a:t>Encryption at rest using KMS</a:t>
            </a:r>
          </a:p>
          <a:p>
            <a:r>
              <a:rPr lang="en-IN" dirty="0" smtClean="0">
                <a:solidFill>
                  <a:srgbClr val="444949"/>
                </a:solidFill>
                <a:latin typeface="ArialMT"/>
              </a:rPr>
              <a:t>• </a:t>
            </a:r>
            <a:r>
              <a:rPr lang="en-IN" dirty="0" smtClean="0">
                <a:solidFill>
                  <a:srgbClr val="444949"/>
                </a:solidFill>
                <a:latin typeface="GillSans-Light"/>
              </a:rPr>
              <a:t>Can only attach to one VPC, create one ENI (mount target) per </a:t>
            </a:r>
            <a:r>
              <a:rPr lang="en-IN" dirty="0" err="1" smtClean="0">
                <a:solidFill>
                  <a:srgbClr val="444949"/>
                </a:solidFill>
                <a:latin typeface="GillSans-Light"/>
              </a:rPr>
              <a:t>AZaz</a:t>
            </a:r>
            <a:endParaRPr lang="en-IN"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905000"/>
            <a:ext cx="8763000" cy="4191000"/>
          </a:xfrm>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EFS Scale</a:t>
            </a:r>
          </a:p>
          <a:p>
            <a:pPr lvl="1">
              <a:buNone/>
            </a:pPr>
            <a:r>
              <a:rPr lang="en-IN" sz="2400" dirty="0" smtClean="0">
                <a:solidFill>
                  <a:srgbClr val="444949"/>
                </a:solidFill>
                <a:latin typeface="ArialMT"/>
              </a:rPr>
              <a:t>• </a:t>
            </a:r>
            <a:r>
              <a:rPr lang="en-IN" sz="2400" dirty="0" smtClean="0">
                <a:solidFill>
                  <a:srgbClr val="444949"/>
                </a:solidFill>
                <a:latin typeface="GillSans-Light"/>
              </a:rPr>
              <a:t>1000s of concurrent NFS clients, 10 GB+ /s throughput</a:t>
            </a:r>
          </a:p>
          <a:p>
            <a:pPr lvl="1">
              <a:buNone/>
            </a:pPr>
            <a:r>
              <a:rPr lang="en-IN" sz="2400" dirty="0" smtClean="0">
                <a:solidFill>
                  <a:srgbClr val="444949"/>
                </a:solidFill>
                <a:latin typeface="ArialMT"/>
              </a:rPr>
              <a:t>• </a:t>
            </a:r>
            <a:r>
              <a:rPr lang="en-IN" sz="2400" dirty="0" smtClean="0">
                <a:solidFill>
                  <a:srgbClr val="444949"/>
                </a:solidFill>
                <a:latin typeface="GillSans-Light"/>
              </a:rPr>
              <a:t>Grow to </a:t>
            </a:r>
            <a:r>
              <a:rPr lang="en-IN" sz="2400" dirty="0" err="1" smtClean="0">
                <a:solidFill>
                  <a:srgbClr val="444949"/>
                </a:solidFill>
                <a:latin typeface="GillSans-Light"/>
              </a:rPr>
              <a:t>Petabyte</a:t>
            </a:r>
            <a:r>
              <a:rPr lang="en-IN" sz="2400" dirty="0" smtClean="0">
                <a:solidFill>
                  <a:srgbClr val="444949"/>
                </a:solidFill>
                <a:latin typeface="GillSans-Light"/>
              </a:rPr>
              <a:t>-scale network file system</a:t>
            </a:r>
          </a:p>
          <a:p>
            <a:pPr>
              <a:buNone/>
            </a:pPr>
            <a:r>
              <a:rPr lang="en-IN" sz="3200" dirty="0" smtClean="0">
                <a:solidFill>
                  <a:srgbClr val="444949"/>
                </a:solidFill>
                <a:latin typeface="ArialMT"/>
              </a:rPr>
              <a:t>• </a:t>
            </a:r>
            <a:r>
              <a:rPr lang="en-IN" sz="3200" dirty="0" smtClean="0">
                <a:solidFill>
                  <a:srgbClr val="444949"/>
                </a:solidFill>
                <a:latin typeface="GillSans-Light"/>
              </a:rPr>
              <a:t>Performance mode (set at EFS creation time)</a:t>
            </a:r>
          </a:p>
          <a:p>
            <a:pPr lvl="1">
              <a:buNone/>
            </a:pPr>
            <a:r>
              <a:rPr lang="en-IN" sz="2400" dirty="0" smtClean="0">
                <a:solidFill>
                  <a:srgbClr val="444949"/>
                </a:solidFill>
                <a:latin typeface="ArialMT"/>
              </a:rPr>
              <a:t>• </a:t>
            </a:r>
            <a:r>
              <a:rPr lang="en-IN" sz="2400" dirty="0" smtClean="0">
                <a:solidFill>
                  <a:srgbClr val="444949"/>
                </a:solidFill>
                <a:latin typeface="GillSans-Light"/>
              </a:rPr>
              <a:t>General purpose (default): latency-sensitive use cases (web server, CMS, etc…)</a:t>
            </a:r>
          </a:p>
          <a:p>
            <a:pPr lvl="1">
              <a:buNone/>
            </a:pPr>
            <a:r>
              <a:rPr lang="en-IN" sz="2400" dirty="0" smtClean="0">
                <a:solidFill>
                  <a:srgbClr val="444949"/>
                </a:solidFill>
                <a:latin typeface="ArialMT"/>
              </a:rPr>
              <a:t>• </a:t>
            </a:r>
            <a:r>
              <a:rPr lang="en-IN" sz="2400" dirty="0" smtClean="0">
                <a:solidFill>
                  <a:srgbClr val="444949"/>
                </a:solidFill>
                <a:latin typeface="GillSans-Light"/>
              </a:rPr>
              <a:t>Max I/O – higher latency, higher throughput, highly parallel (big data, media processing)</a:t>
            </a:r>
          </a:p>
          <a:p>
            <a:pPr>
              <a:buNone/>
            </a:pPr>
            <a:r>
              <a:rPr lang="en-IN" sz="3200" dirty="0" smtClean="0">
                <a:solidFill>
                  <a:srgbClr val="444949"/>
                </a:solidFill>
                <a:latin typeface="ArialMT"/>
              </a:rPr>
              <a:t>• </a:t>
            </a:r>
            <a:r>
              <a:rPr lang="en-IN" sz="3200" dirty="0" smtClean="0">
                <a:solidFill>
                  <a:srgbClr val="444949"/>
                </a:solidFill>
                <a:latin typeface="GillSans-Light"/>
              </a:rPr>
              <a:t>Throughput Mode</a:t>
            </a:r>
          </a:p>
          <a:p>
            <a:pPr lvl="1">
              <a:buNone/>
            </a:pPr>
            <a:r>
              <a:rPr lang="en-IN" sz="2400" dirty="0" smtClean="0">
                <a:solidFill>
                  <a:srgbClr val="444949"/>
                </a:solidFill>
                <a:latin typeface="ArialMT"/>
              </a:rPr>
              <a:t>• </a:t>
            </a:r>
            <a:r>
              <a:rPr lang="en-IN" sz="2400" dirty="0" smtClean="0">
                <a:solidFill>
                  <a:srgbClr val="444949"/>
                </a:solidFill>
                <a:latin typeface="GillSans-Light"/>
              </a:rPr>
              <a:t>Bursting Mode: common for </a:t>
            </a:r>
            <a:r>
              <a:rPr lang="en-IN" sz="2400" dirty="0" err="1" smtClean="0">
                <a:solidFill>
                  <a:srgbClr val="444949"/>
                </a:solidFill>
                <a:latin typeface="GillSans-Light"/>
              </a:rPr>
              <a:t>filesystems</a:t>
            </a:r>
            <a:r>
              <a:rPr lang="en-IN" sz="2400" dirty="0" smtClean="0">
                <a:solidFill>
                  <a:srgbClr val="444949"/>
                </a:solidFill>
                <a:latin typeface="GillSans-Light"/>
              </a:rPr>
              <a:t> (intensive work, then almost nothing), linked to FS size</a:t>
            </a:r>
          </a:p>
          <a:p>
            <a:pPr lvl="1">
              <a:buNone/>
            </a:pPr>
            <a:r>
              <a:rPr lang="en-IN" sz="2400" dirty="0" smtClean="0">
                <a:solidFill>
                  <a:srgbClr val="444949"/>
                </a:solidFill>
                <a:latin typeface="ArialMT"/>
              </a:rPr>
              <a:t>• </a:t>
            </a:r>
            <a:r>
              <a:rPr lang="en-IN" sz="2400" dirty="0" smtClean="0">
                <a:solidFill>
                  <a:srgbClr val="444949"/>
                </a:solidFill>
                <a:latin typeface="GillSans-Light"/>
              </a:rPr>
              <a:t>Provisioned IO Mode: high throughput to storage ratio (if burst is not enough) – expensive</a:t>
            </a:r>
          </a:p>
          <a:p>
            <a:pPr>
              <a:buNone/>
            </a:pPr>
            <a:r>
              <a:rPr lang="en-IN" sz="3200" dirty="0" smtClean="0">
                <a:solidFill>
                  <a:srgbClr val="444949"/>
                </a:solidFill>
                <a:latin typeface="ArialMT"/>
              </a:rPr>
              <a:t>• </a:t>
            </a:r>
            <a:r>
              <a:rPr lang="en-IN" sz="3200" dirty="0" smtClean="0">
                <a:solidFill>
                  <a:srgbClr val="444949"/>
                </a:solidFill>
                <a:latin typeface="GillSans-Light"/>
              </a:rPr>
              <a:t>Storage Tiers (lifecycle management feature – move file after N days)</a:t>
            </a:r>
          </a:p>
          <a:p>
            <a:pPr lvl="1">
              <a:buNone/>
            </a:pPr>
            <a:r>
              <a:rPr lang="en-IN" sz="2400" dirty="0" smtClean="0">
                <a:solidFill>
                  <a:srgbClr val="444949"/>
                </a:solidFill>
                <a:latin typeface="ArialMT"/>
              </a:rPr>
              <a:t>• </a:t>
            </a:r>
            <a:r>
              <a:rPr lang="en-IN" sz="2400" dirty="0" smtClean="0">
                <a:solidFill>
                  <a:srgbClr val="444949"/>
                </a:solidFill>
                <a:latin typeface="GillSans-Light"/>
              </a:rPr>
              <a:t>Standard: for frequently accessed file</a:t>
            </a:r>
          </a:p>
          <a:p>
            <a:pPr lvl="1">
              <a:buNone/>
            </a:pPr>
            <a:r>
              <a:rPr lang="en-IN" sz="2400" dirty="0" smtClean="0">
                <a:solidFill>
                  <a:srgbClr val="444949"/>
                </a:solidFill>
                <a:latin typeface="ArialMT"/>
              </a:rPr>
              <a:t>• </a:t>
            </a:r>
            <a:r>
              <a:rPr lang="en-IN" sz="2400" dirty="0" smtClean="0">
                <a:solidFill>
                  <a:srgbClr val="444949"/>
                </a:solidFill>
                <a:latin typeface="GillSans-Light"/>
              </a:rPr>
              <a:t>Infrequent access: higher cost to retrieve the file, lower price point to store the file</a:t>
            </a:r>
            <a:endParaRPr lang="en-IN" dirty="0"/>
          </a:p>
        </p:txBody>
      </p:sp>
      <p:sp>
        <p:nvSpPr>
          <p:cNvPr id="3" name="Title 2"/>
          <p:cNvSpPr>
            <a:spLocks noGrp="1"/>
          </p:cNvSpPr>
          <p:nvPr>
            <p:ph type="title"/>
          </p:nvPr>
        </p:nvSpPr>
        <p:spPr>
          <a:xfrm>
            <a:off x="533400" y="762000"/>
            <a:ext cx="8229600" cy="1143000"/>
          </a:xfrm>
        </p:spPr>
        <p:txBody>
          <a:bodyPr>
            <a:normAutofit fontScale="90000"/>
          </a:bodyPr>
          <a:lstStyle/>
          <a:p>
            <a:r>
              <a:rPr lang="en-IN" sz="4000" dirty="0" smtClean="0">
                <a:solidFill>
                  <a:srgbClr val="444949"/>
                </a:solidFill>
                <a:latin typeface="GillSans-Light"/>
              </a:rPr>
              <a:t>EFS – Performance &amp; Storage Classes</a:t>
            </a:r>
            <a:endParaRPr lang="en-IN"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0"/>
            <a:ext cx="8229600" cy="1143000"/>
          </a:xfrm>
        </p:spPr>
        <p:txBody>
          <a:bodyPr>
            <a:normAutofit fontScale="90000"/>
          </a:bodyPr>
          <a:lstStyle/>
          <a:p>
            <a:r>
              <a:rPr lang="en-IN" sz="3600" dirty="0" smtClean="0">
                <a:solidFill>
                  <a:srgbClr val="444949"/>
                </a:solidFill>
                <a:latin typeface="GillSans-Light"/>
              </a:rPr>
              <a:t>EFS - On-Premise &amp; </a:t>
            </a:r>
            <a:br>
              <a:rPr lang="en-IN" sz="3600" dirty="0" smtClean="0">
                <a:solidFill>
                  <a:srgbClr val="444949"/>
                </a:solidFill>
                <a:latin typeface="GillSans-Light"/>
              </a:rPr>
            </a:br>
            <a:r>
              <a:rPr lang="en-IN" sz="3600" dirty="0" smtClean="0">
                <a:solidFill>
                  <a:srgbClr val="444949"/>
                </a:solidFill>
                <a:latin typeface="GillSans-Light"/>
              </a:rPr>
              <a:t>VPC Peering</a:t>
            </a:r>
            <a:endParaRPr lang="en-IN" sz="4000" dirty="0"/>
          </a:p>
        </p:txBody>
      </p:sp>
      <p:pic>
        <p:nvPicPr>
          <p:cNvPr id="4098" name="Picture 2"/>
          <p:cNvPicPr>
            <a:picLocks noGrp="1" noChangeAspect="1" noChangeArrowheads="1"/>
          </p:cNvPicPr>
          <p:nvPr>
            <p:ph idx="1"/>
          </p:nvPr>
        </p:nvPicPr>
        <p:blipFill>
          <a:blip r:embed="rId2"/>
          <a:srcRect/>
          <a:stretch>
            <a:fillRect/>
          </a:stretch>
        </p:blipFill>
        <p:spPr bwMode="auto">
          <a:xfrm>
            <a:off x="762000" y="1143000"/>
            <a:ext cx="8382000" cy="4495800"/>
          </a:xfrm>
          <a:prstGeom prst="rect">
            <a:avLst/>
          </a:prstGeom>
          <a:noFill/>
          <a:ln w="9525">
            <a:noFill/>
            <a:miter lim="800000"/>
            <a:headEnd/>
            <a:tailEnd/>
          </a:ln>
          <a:effectLst/>
        </p:spPr>
      </p:pic>
      <p:cxnSp>
        <p:nvCxnSpPr>
          <p:cNvPr id="11" name="Straight Connector 10"/>
          <p:cNvCxnSpPr/>
          <p:nvPr/>
        </p:nvCxnSpPr>
        <p:spPr>
          <a:xfrm rot="5400000">
            <a:off x="4077097" y="5828903"/>
            <a:ext cx="533400" cy="79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rot="5400000">
            <a:off x="7048500" y="5753100"/>
            <a:ext cx="685800" cy="158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4343400" y="6096000"/>
            <a:ext cx="3048000" cy="1588"/>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5376672"/>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Object storage, </a:t>
            </a:r>
            <a:r>
              <a:rPr lang="en-IN" sz="2400" dirty="0" err="1" smtClean="0">
                <a:solidFill>
                  <a:srgbClr val="444949"/>
                </a:solidFill>
                <a:latin typeface="GillSans-Light"/>
              </a:rPr>
              <a:t>serverless</a:t>
            </a:r>
            <a:r>
              <a:rPr lang="en-IN" sz="2400" dirty="0" smtClean="0">
                <a:solidFill>
                  <a:srgbClr val="444949"/>
                </a:solidFill>
                <a:latin typeface="GillSans-Light"/>
              </a:rPr>
              <a:t>, unlimited storage, pay-as-you-go</a:t>
            </a:r>
          </a:p>
          <a:p>
            <a:pPr>
              <a:buNone/>
            </a:pPr>
            <a:r>
              <a:rPr lang="en-IN" sz="2400" dirty="0" smtClean="0">
                <a:solidFill>
                  <a:srgbClr val="444949"/>
                </a:solidFill>
                <a:latin typeface="ArialMT"/>
              </a:rPr>
              <a:t>• </a:t>
            </a:r>
            <a:r>
              <a:rPr lang="en-IN" sz="2400" dirty="0" smtClean="0">
                <a:solidFill>
                  <a:srgbClr val="444949"/>
                </a:solidFill>
                <a:latin typeface="GillSans-Light"/>
              </a:rPr>
              <a:t>Good to store static content (image, video files)</a:t>
            </a:r>
          </a:p>
          <a:p>
            <a:pPr>
              <a:buNone/>
            </a:pPr>
            <a:r>
              <a:rPr lang="en-IN" sz="2400" dirty="0" smtClean="0">
                <a:solidFill>
                  <a:srgbClr val="444949"/>
                </a:solidFill>
                <a:latin typeface="ArialMT"/>
              </a:rPr>
              <a:t>• </a:t>
            </a:r>
            <a:r>
              <a:rPr lang="en-IN" sz="2400" dirty="0" smtClean="0">
                <a:solidFill>
                  <a:srgbClr val="444949"/>
                </a:solidFill>
                <a:latin typeface="GillSans-Light"/>
              </a:rPr>
              <a:t>Access objects by key, no indexing facility</a:t>
            </a:r>
          </a:p>
          <a:p>
            <a:pPr>
              <a:buNone/>
            </a:pPr>
            <a:r>
              <a:rPr lang="en-IN" sz="2400" dirty="0" smtClean="0">
                <a:solidFill>
                  <a:srgbClr val="444949"/>
                </a:solidFill>
                <a:latin typeface="ArialMT"/>
              </a:rPr>
              <a:t>• </a:t>
            </a:r>
            <a:r>
              <a:rPr lang="en-IN" sz="2400" dirty="0" smtClean="0">
                <a:solidFill>
                  <a:srgbClr val="444949"/>
                </a:solidFill>
                <a:latin typeface="GillSans-Light"/>
              </a:rPr>
              <a:t>Not a </a:t>
            </a:r>
            <a:r>
              <a:rPr lang="en-IN" sz="2400" dirty="0" err="1" smtClean="0">
                <a:solidFill>
                  <a:srgbClr val="444949"/>
                </a:solidFill>
                <a:latin typeface="GillSans-Light"/>
              </a:rPr>
              <a:t>filesystem</a:t>
            </a:r>
            <a:r>
              <a:rPr lang="en-IN" sz="2400" dirty="0" smtClean="0">
                <a:solidFill>
                  <a:srgbClr val="444949"/>
                </a:solidFill>
                <a:latin typeface="GillSans-Light"/>
              </a:rPr>
              <a:t>, cannot be mounted natively on EC2</a:t>
            </a:r>
          </a:p>
          <a:p>
            <a:pPr>
              <a:buNone/>
            </a:pPr>
            <a:r>
              <a:rPr lang="en-IN" sz="2400" dirty="0" smtClean="0">
                <a:solidFill>
                  <a:srgbClr val="444949"/>
                </a:solidFill>
                <a:latin typeface="ArialMT"/>
              </a:rPr>
              <a:t>• </a:t>
            </a:r>
            <a:r>
              <a:rPr lang="en-IN" sz="2400" dirty="0" smtClean="0">
                <a:solidFill>
                  <a:srgbClr val="444949"/>
                </a:solidFill>
                <a:latin typeface="GillSans-Light"/>
              </a:rPr>
              <a:t>Anti patterns:</a:t>
            </a:r>
          </a:p>
          <a:p>
            <a:pPr lvl="1">
              <a:buNone/>
            </a:pPr>
            <a:r>
              <a:rPr lang="en-IN" sz="1600" dirty="0" smtClean="0">
                <a:solidFill>
                  <a:srgbClr val="444949"/>
                </a:solidFill>
                <a:latin typeface="ArialMT"/>
              </a:rPr>
              <a:t>• </a:t>
            </a:r>
            <a:r>
              <a:rPr lang="en-IN" sz="1600" dirty="0" smtClean="0">
                <a:solidFill>
                  <a:srgbClr val="444949"/>
                </a:solidFill>
                <a:latin typeface="GillSans-Light"/>
              </a:rPr>
              <a:t>Lots of small files</a:t>
            </a:r>
          </a:p>
          <a:p>
            <a:pPr lvl="1">
              <a:buNone/>
            </a:pPr>
            <a:r>
              <a:rPr lang="en-IN" sz="1600" dirty="0" smtClean="0">
                <a:solidFill>
                  <a:srgbClr val="444949"/>
                </a:solidFill>
                <a:latin typeface="ArialMT"/>
              </a:rPr>
              <a:t>• </a:t>
            </a:r>
            <a:r>
              <a:rPr lang="en-IN" sz="1600" dirty="0" smtClean="0">
                <a:solidFill>
                  <a:srgbClr val="444949"/>
                </a:solidFill>
                <a:latin typeface="GillSans-Light"/>
              </a:rPr>
              <a:t>POSIX file system (use EFS instead), file locks</a:t>
            </a:r>
          </a:p>
          <a:p>
            <a:pPr lvl="1">
              <a:buNone/>
            </a:pPr>
            <a:r>
              <a:rPr lang="en-IN" sz="1600" dirty="0" smtClean="0">
                <a:solidFill>
                  <a:srgbClr val="444949"/>
                </a:solidFill>
                <a:latin typeface="ArialMT"/>
              </a:rPr>
              <a:t>• </a:t>
            </a:r>
            <a:r>
              <a:rPr lang="en-IN" sz="1600" dirty="0" smtClean="0">
                <a:solidFill>
                  <a:srgbClr val="444949"/>
                </a:solidFill>
                <a:latin typeface="GillSans-Light"/>
              </a:rPr>
              <a:t>Search features, queries, rapidly changing data</a:t>
            </a:r>
          </a:p>
          <a:p>
            <a:pPr lvl="1">
              <a:buNone/>
            </a:pPr>
            <a:r>
              <a:rPr lang="en-IN" sz="1600" dirty="0" smtClean="0">
                <a:solidFill>
                  <a:srgbClr val="444949"/>
                </a:solidFill>
                <a:latin typeface="ArialMT"/>
              </a:rPr>
              <a:t>• </a:t>
            </a:r>
            <a:r>
              <a:rPr lang="en-IN" sz="1600" dirty="0" smtClean="0">
                <a:solidFill>
                  <a:srgbClr val="444949"/>
                </a:solidFill>
                <a:latin typeface="GillSans-Light"/>
              </a:rPr>
              <a:t>Website with dynamic content</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S3 – Overview</a:t>
            </a:r>
            <a:endParaRPr lang="en-IN"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S3 Storage Classes</a:t>
            </a:r>
            <a:br>
              <a:rPr lang="en-IN" sz="4000" dirty="0" smtClean="0">
                <a:solidFill>
                  <a:srgbClr val="444949"/>
                </a:solidFill>
                <a:latin typeface="GillSans-Light"/>
              </a:rPr>
            </a:br>
            <a:r>
              <a:rPr lang="en-IN" sz="4000" dirty="0" smtClean="0">
                <a:solidFill>
                  <a:srgbClr val="444949"/>
                </a:solidFill>
                <a:latin typeface="GillSans-Light"/>
              </a:rPr>
              <a:t> Comparison</a:t>
            </a:r>
            <a:endParaRPr lang="en-IN" dirty="0"/>
          </a:p>
        </p:txBody>
      </p:sp>
      <p:pic>
        <p:nvPicPr>
          <p:cNvPr id="5122" name="Picture 2"/>
          <p:cNvPicPr>
            <a:picLocks noGrp="1" noChangeAspect="1" noChangeArrowheads="1"/>
          </p:cNvPicPr>
          <p:nvPr>
            <p:ph idx="1"/>
          </p:nvPr>
        </p:nvPicPr>
        <p:blipFill>
          <a:blip r:embed="rId2"/>
          <a:srcRect/>
          <a:stretch>
            <a:fillRect/>
          </a:stretch>
        </p:blipFill>
        <p:spPr bwMode="auto">
          <a:xfrm>
            <a:off x="457200" y="1524000"/>
            <a:ext cx="8458199" cy="4191000"/>
          </a:xfrm>
          <a:prstGeom prst="rect">
            <a:avLst/>
          </a:prstGeom>
          <a:noFill/>
          <a:ln w="9525">
            <a:noFill/>
            <a:miter lim="800000"/>
            <a:headEnd/>
            <a:tailEnd/>
          </a:ln>
          <a:effectLst/>
        </p:spPr>
      </p:pic>
      <p:sp>
        <p:nvSpPr>
          <p:cNvPr id="6" name="Rectangle 5"/>
          <p:cNvSpPr/>
          <p:nvPr/>
        </p:nvSpPr>
        <p:spPr>
          <a:xfrm>
            <a:off x="4267200" y="5638800"/>
            <a:ext cx="4572000" cy="369332"/>
          </a:xfrm>
          <a:prstGeom prst="rect">
            <a:avLst/>
          </a:prstGeom>
        </p:spPr>
        <p:txBody>
          <a:bodyPr>
            <a:spAutoFit/>
          </a:bodyPr>
          <a:lstStyle/>
          <a:p>
            <a:r>
              <a:rPr lang="en-IN" dirty="0" smtClean="0">
                <a:solidFill>
                  <a:srgbClr val="0563C2"/>
                </a:solidFill>
                <a:latin typeface="Calibri"/>
              </a:rPr>
              <a:t>https://aws.amazon.com/s3/storage-classes/</a:t>
            </a:r>
            <a:endParaRPr lang="en-IN"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800600" cy="4525963"/>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Cross Region Replication (CRR)</a:t>
            </a:r>
          </a:p>
          <a:p>
            <a:pPr>
              <a:buNone/>
            </a:pPr>
            <a:r>
              <a:rPr lang="en-IN" sz="2400" dirty="0" smtClean="0">
                <a:solidFill>
                  <a:srgbClr val="444949"/>
                </a:solidFill>
                <a:latin typeface="ArialMT"/>
              </a:rPr>
              <a:t>• </a:t>
            </a:r>
            <a:r>
              <a:rPr lang="en-IN" sz="2400" dirty="0" smtClean="0">
                <a:solidFill>
                  <a:srgbClr val="444949"/>
                </a:solidFill>
                <a:latin typeface="GillSans-Light"/>
              </a:rPr>
              <a:t>Same Region Replication (SRR)</a:t>
            </a:r>
          </a:p>
          <a:p>
            <a:pPr>
              <a:buNone/>
            </a:pPr>
            <a:r>
              <a:rPr lang="en-IN" sz="2400" dirty="0" smtClean="0">
                <a:solidFill>
                  <a:srgbClr val="444949"/>
                </a:solidFill>
                <a:latin typeface="ArialMT"/>
              </a:rPr>
              <a:t>• </a:t>
            </a:r>
            <a:r>
              <a:rPr lang="en-IN" sz="2400" dirty="0" smtClean="0">
                <a:solidFill>
                  <a:srgbClr val="444949"/>
                </a:solidFill>
                <a:latin typeface="GillSans-Light"/>
              </a:rPr>
              <a:t>Combine with Lifecycle Policies</a:t>
            </a:r>
          </a:p>
          <a:p>
            <a:pPr>
              <a:buNone/>
            </a:pPr>
            <a:r>
              <a:rPr lang="en-IN" sz="2400" dirty="0" smtClean="0">
                <a:solidFill>
                  <a:srgbClr val="444949"/>
                </a:solidFill>
                <a:latin typeface="ArialMT"/>
              </a:rPr>
              <a:t>• </a:t>
            </a:r>
            <a:r>
              <a:rPr lang="en-IN" sz="2400" dirty="0" smtClean="0">
                <a:solidFill>
                  <a:srgbClr val="444949"/>
                </a:solidFill>
                <a:latin typeface="GillSans-Light"/>
              </a:rPr>
              <a:t>Helpful to reduce latency</a:t>
            </a:r>
          </a:p>
          <a:p>
            <a:pPr>
              <a:buNone/>
            </a:pPr>
            <a:r>
              <a:rPr lang="en-IN" sz="2400" dirty="0" smtClean="0">
                <a:solidFill>
                  <a:srgbClr val="444949"/>
                </a:solidFill>
                <a:latin typeface="ArialMT"/>
              </a:rPr>
              <a:t>• </a:t>
            </a:r>
            <a:r>
              <a:rPr lang="en-IN" sz="2400" dirty="0" smtClean="0">
                <a:solidFill>
                  <a:srgbClr val="444949"/>
                </a:solidFill>
                <a:latin typeface="GillSans-Light"/>
              </a:rPr>
              <a:t>Helpful for disaster recovery</a:t>
            </a:r>
          </a:p>
          <a:p>
            <a:pPr>
              <a:buNone/>
            </a:pPr>
            <a:r>
              <a:rPr lang="en-IN" sz="2400" dirty="0" smtClean="0">
                <a:solidFill>
                  <a:srgbClr val="444949"/>
                </a:solidFill>
                <a:latin typeface="ArialMT"/>
              </a:rPr>
              <a:t>• </a:t>
            </a:r>
            <a:r>
              <a:rPr lang="en-IN" sz="2400" dirty="0" smtClean="0">
                <a:solidFill>
                  <a:srgbClr val="444949"/>
                </a:solidFill>
                <a:latin typeface="GillSans-Light"/>
              </a:rPr>
              <a:t>Helpful for security</a:t>
            </a:r>
          </a:p>
          <a:p>
            <a:pPr>
              <a:buNone/>
            </a:pPr>
            <a:r>
              <a:rPr lang="en-IN" sz="2400" dirty="0" smtClean="0">
                <a:solidFill>
                  <a:srgbClr val="444949"/>
                </a:solidFill>
                <a:latin typeface="ArialMT"/>
              </a:rPr>
              <a:t>• </a:t>
            </a:r>
            <a:r>
              <a:rPr lang="en-IN" sz="2400" dirty="0" smtClean="0">
                <a:solidFill>
                  <a:srgbClr val="444949"/>
                </a:solidFill>
                <a:latin typeface="GillSans-Light"/>
              </a:rPr>
              <a:t>S3 bucket versioning must be enabled</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S3 – Replication</a:t>
            </a:r>
            <a:endParaRPr lang="en-IN" dirty="0"/>
          </a:p>
        </p:txBody>
      </p:sp>
      <p:pic>
        <p:nvPicPr>
          <p:cNvPr id="6147" name="Picture 3"/>
          <p:cNvPicPr>
            <a:picLocks noChangeAspect="1" noChangeArrowheads="1"/>
          </p:cNvPicPr>
          <p:nvPr/>
        </p:nvPicPr>
        <p:blipFill>
          <a:blip r:embed="rId2"/>
          <a:srcRect/>
          <a:stretch>
            <a:fillRect/>
          </a:stretch>
        </p:blipFill>
        <p:spPr bwMode="auto">
          <a:xfrm>
            <a:off x="6019800" y="1524000"/>
            <a:ext cx="3124200" cy="4267200"/>
          </a:xfrm>
          <a:prstGeom prst="rect">
            <a:avLst/>
          </a:prstGeom>
          <a:noFill/>
          <a:ln w="9525">
            <a:noFill/>
            <a:miter lim="800000"/>
            <a:headEnd/>
            <a:tailEnd/>
          </a:ln>
          <a:effec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47800"/>
            <a:ext cx="48768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S3:ObjectCreated, S3:ObjectRemoved, S3:ObjectRestore, S3:Replication…</a:t>
            </a:r>
          </a:p>
          <a:p>
            <a:pPr>
              <a:buNone/>
            </a:pPr>
            <a:r>
              <a:rPr lang="en-IN" sz="2800" dirty="0" smtClean="0">
                <a:solidFill>
                  <a:srgbClr val="444949"/>
                </a:solidFill>
                <a:latin typeface="ArialMT"/>
              </a:rPr>
              <a:t>• </a:t>
            </a:r>
            <a:r>
              <a:rPr lang="en-IN" sz="2800" dirty="0" smtClean="0">
                <a:solidFill>
                  <a:srgbClr val="444949"/>
                </a:solidFill>
                <a:latin typeface="GillSans-Light"/>
              </a:rPr>
              <a:t>Object name filtering possible (*.jpg)</a:t>
            </a:r>
          </a:p>
          <a:p>
            <a:pPr>
              <a:buNone/>
            </a:pPr>
            <a:r>
              <a:rPr lang="en-IN" sz="2800" dirty="0" smtClean="0">
                <a:solidFill>
                  <a:srgbClr val="444949"/>
                </a:solidFill>
                <a:latin typeface="ArialMT"/>
              </a:rPr>
              <a:t>• </a:t>
            </a:r>
            <a:r>
              <a:rPr lang="en-IN" sz="2800" dirty="0" smtClean="0">
                <a:solidFill>
                  <a:srgbClr val="444949"/>
                </a:solidFill>
                <a:latin typeface="GillSans-Light"/>
              </a:rPr>
              <a:t>Use case: generate thumbnails of images uploaded to S3</a:t>
            </a:r>
          </a:p>
          <a:p>
            <a:pPr>
              <a:buNone/>
            </a:pPr>
            <a:r>
              <a:rPr lang="en-IN" sz="2800" dirty="0" smtClean="0">
                <a:solidFill>
                  <a:srgbClr val="444949"/>
                </a:solidFill>
                <a:latin typeface="ArialMT"/>
              </a:rPr>
              <a:t>• </a:t>
            </a:r>
            <a:r>
              <a:rPr lang="en-IN" sz="2800" dirty="0" smtClean="0">
                <a:solidFill>
                  <a:srgbClr val="444949"/>
                </a:solidFill>
                <a:latin typeface="GillSans-Light"/>
              </a:rPr>
              <a:t>S3 event notifications typically deliver events in seconds but can sometimes take a minute or longer</a:t>
            </a:r>
          </a:p>
          <a:p>
            <a:pPr>
              <a:buNone/>
            </a:pPr>
            <a:r>
              <a:rPr lang="en-IN" sz="2800" dirty="0" smtClean="0">
                <a:solidFill>
                  <a:srgbClr val="444949"/>
                </a:solidFill>
                <a:latin typeface="ArialMT"/>
              </a:rPr>
              <a:t>• </a:t>
            </a:r>
            <a:r>
              <a:rPr lang="en-IN" sz="2800" dirty="0" smtClean="0">
                <a:solidFill>
                  <a:srgbClr val="444949"/>
                </a:solidFill>
                <a:latin typeface="GillSans-Light"/>
              </a:rPr>
              <a:t>If two writes are made to a single </a:t>
            </a:r>
            <a:r>
              <a:rPr lang="en-IN" sz="2800" dirty="0" err="1" smtClean="0">
                <a:solidFill>
                  <a:srgbClr val="444949"/>
                </a:solidFill>
                <a:latin typeface="GillSans-Light"/>
              </a:rPr>
              <a:t>nonversioned</a:t>
            </a:r>
            <a:r>
              <a:rPr lang="en-IN" sz="2800" dirty="0" smtClean="0">
                <a:solidFill>
                  <a:srgbClr val="444949"/>
                </a:solidFill>
                <a:latin typeface="GillSans-Light"/>
              </a:rPr>
              <a:t> object at the same time, it is possible that only a single event notification will be sent</a:t>
            </a:r>
          </a:p>
          <a:p>
            <a:pPr>
              <a:buNone/>
            </a:pPr>
            <a:r>
              <a:rPr lang="en-IN" sz="2800" dirty="0" smtClean="0">
                <a:solidFill>
                  <a:srgbClr val="444949"/>
                </a:solidFill>
                <a:latin typeface="ArialMT"/>
              </a:rPr>
              <a:t>• </a:t>
            </a:r>
            <a:r>
              <a:rPr lang="en-IN" sz="2800" dirty="0" smtClean="0">
                <a:solidFill>
                  <a:srgbClr val="444949"/>
                </a:solidFill>
                <a:latin typeface="GillSans-Light"/>
              </a:rPr>
              <a:t>If you want to ensure that an event notification is sent for every successful write, you can enable versioning on your bucket.</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S3 Events Notifications</a:t>
            </a:r>
            <a:endParaRPr lang="en-IN" sz="4000" dirty="0"/>
          </a:p>
        </p:txBody>
      </p:sp>
      <p:pic>
        <p:nvPicPr>
          <p:cNvPr id="7170" name="Picture 2"/>
          <p:cNvPicPr>
            <a:picLocks noChangeAspect="1" noChangeArrowheads="1"/>
          </p:cNvPicPr>
          <p:nvPr/>
        </p:nvPicPr>
        <p:blipFill>
          <a:blip r:embed="rId2"/>
          <a:srcRect/>
          <a:stretch>
            <a:fillRect/>
          </a:stretch>
        </p:blipFill>
        <p:spPr bwMode="auto">
          <a:xfrm>
            <a:off x="5486400" y="1371600"/>
            <a:ext cx="3657600" cy="4648200"/>
          </a:xfrm>
          <a:prstGeom prst="rect">
            <a:avLst/>
          </a:prstGeom>
          <a:noFill/>
          <a:ln w="9525">
            <a:noFill/>
            <a:miter lim="800000"/>
            <a:headEnd/>
            <a:tailEnd/>
          </a:ln>
          <a:effectLst/>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0386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By default, </a:t>
            </a:r>
            <a:r>
              <a:rPr lang="en-IN" sz="2800" dirty="0" err="1" smtClean="0">
                <a:solidFill>
                  <a:srgbClr val="444949"/>
                </a:solidFill>
                <a:latin typeface="GillSans-Light"/>
              </a:rPr>
              <a:t>CloudTrail</a:t>
            </a:r>
            <a:r>
              <a:rPr lang="en-IN" sz="2800" dirty="0" smtClean="0">
                <a:solidFill>
                  <a:srgbClr val="444949"/>
                </a:solidFill>
                <a:latin typeface="GillSans-Light"/>
              </a:rPr>
              <a:t> records S3</a:t>
            </a:r>
          </a:p>
          <a:p>
            <a:pPr>
              <a:buNone/>
            </a:pPr>
            <a:r>
              <a:rPr lang="en-IN" sz="2800" dirty="0" smtClean="0">
                <a:solidFill>
                  <a:srgbClr val="444949"/>
                </a:solidFill>
                <a:latin typeface="GillSans-Light"/>
              </a:rPr>
              <a:t>bucket-level API calls</a:t>
            </a:r>
          </a:p>
          <a:p>
            <a:pPr>
              <a:buNone/>
            </a:pPr>
            <a:r>
              <a:rPr lang="en-IN" sz="2800" dirty="0" smtClean="0">
                <a:solidFill>
                  <a:srgbClr val="444949"/>
                </a:solidFill>
                <a:latin typeface="ArialMT"/>
              </a:rPr>
              <a:t>• </a:t>
            </a:r>
            <a:r>
              <a:rPr lang="en-IN" sz="2800" dirty="0" err="1" smtClean="0">
                <a:solidFill>
                  <a:srgbClr val="444949"/>
                </a:solidFill>
                <a:latin typeface="GillSans-Light"/>
              </a:rPr>
              <a:t>CloudTrail</a:t>
            </a:r>
            <a:r>
              <a:rPr lang="en-IN" sz="2800" dirty="0" smtClean="0">
                <a:solidFill>
                  <a:srgbClr val="444949"/>
                </a:solidFill>
                <a:latin typeface="GillSans-Light"/>
              </a:rPr>
              <a:t> logs for object-level</a:t>
            </a:r>
          </a:p>
          <a:p>
            <a:pPr>
              <a:buNone/>
            </a:pPr>
            <a:r>
              <a:rPr lang="en-IN" sz="2800" dirty="0" smtClean="0">
                <a:solidFill>
                  <a:srgbClr val="444949"/>
                </a:solidFill>
                <a:latin typeface="GillSans-Light"/>
              </a:rPr>
              <a:t>Amazon S3 actions can be enabled</a:t>
            </a:r>
          </a:p>
          <a:p>
            <a:pPr>
              <a:buNone/>
            </a:pPr>
            <a:r>
              <a:rPr lang="en-IN" sz="2800" dirty="0" smtClean="0">
                <a:solidFill>
                  <a:srgbClr val="444949"/>
                </a:solidFill>
                <a:latin typeface="ArialMT"/>
              </a:rPr>
              <a:t>• </a:t>
            </a:r>
            <a:r>
              <a:rPr lang="en-IN" sz="2800" dirty="0" smtClean="0">
                <a:solidFill>
                  <a:srgbClr val="444949"/>
                </a:solidFill>
                <a:latin typeface="GillSans-Light"/>
              </a:rPr>
              <a:t>This helps us generate events for</a:t>
            </a:r>
          </a:p>
          <a:p>
            <a:pPr>
              <a:buNone/>
            </a:pPr>
            <a:r>
              <a:rPr lang="en-IN" sz="2800" dirty="0" smtClean="0">
                <a:solidFill>
                  <a:srgbClr val="444949"/>
                </a:solidFill>
                <a:latin typeface="GillSans-Light"/>
              </a:rPr>
              <a:t>object-level API (</a:t>
            </a:r>
            <a:r>
              <a:rPr lang="en-IN" sz="2800" dirty="0" err="1" smtClean="0">
                <a:solidFill>
                  <a:srgbClr val="444949"/>
                </a:solidFill>
                <a:latin typeface="GillSans-Light"/>
              </a:rPr>
              <a:t>GetObject</a:t>
            </a:r>
            <a:r>
              <a:rPr lang="en-IN" sz="2800" dirty="0" smtClean="0">
                <a:solidFill>
                  <a:srgbClr val="444949"/>
                </a:solidFill>
                <a:latin typeface="GillSans-Light"/>
              </a:rPr>
              <a:t>,</a:t>
            </a:r>
          </a:p>
          <a:p>
            <a:pPr>
              <a:buNone/>
            </a:pPr>
            <a:r>
              <a:rPr lang="en-IN" sz="2800" dirty="0" err="1" smtClean="0">
                <a:solidFill>
                  <a:srgbClr val="444949"/>
                </a:solidFill>
                <a:latin typeface="GillSans-Light"/>
              </a:rPr>
              <a:t>PutObject</a:t>
            </a:r>
            <a:r>
              <a:rPr lang="en-IN" sz="2800" dirty="0" smtClean="0">
                <a:solidFill>
                  <a:srgbClr val="444949"/>
                </a:solidFill>
                <a:latin typeface="GillSans-Light"/>
              </a:rPr>
              <a:t>, </a:t>
            </a:r>
            <a:r>
              <a:rPr lang="en-IN" sz="2800" dirty="0" err="1" smtClean="0">
                <a:solidFill>
                  <a:srgbClr val="444949"/>
                </a:solidFill>
                <a:latin typeface="GillSans-Light"/>
              </a:rPr>
              <a:t>DeleteObject</a:t>
            </a:r>
            <a:r>
              <a:rPr lang="en-IN" sz="2800" dirty="0" smtClean="0">
                <a:solidFill>
                  <a:srgbClr val="444949"/>
                </a:solidFill>
                <a:latin typeface="GillSans-Light"/>
              </a:rPr>
              <a:t>,</a:t>
            </a:r>
          </a:p>
          <a:p>
            <a:pPr>
              <a:buNone/>
            </a:pPr>
            <a:r>
              <a:rPr lang="en-IN" sz="2800" dirty="0" err="1" smtClean="0">
                <a:solidFill>
                  <a:srgbClr val="444949"/>
                </a:solidFill>
                <a:latin typeface="GillSans-Light"/>
              </a:rPr>
              <a:t>PutObjectAcl</a:t>
            </a:r>
            <a:r>
              <a:rPr lang="en-IN" sz="2800" dirty="0" smtClean="0">
                <a:solidFill>
                  <a:srgbClr val="444949"/>
                </a:solidFill>
                <a:latin typeface="GillSans-Light"/>
              </a:rPr>
              <a:t>, etc… )</a:t>
            </a:r>
          </a:p>
          <a:p>
            <a:pPr>
              <a:buNone/>
            </a:pPr>
            <a:r>
              <a:rPr lang="en-IN" sz="2800" dirty="0" smtClean="0">
                <a:solidFill>
                  <a:srgbClr val="444949"/>
                </a:solidFill>
                <a:latin typeface="ArialMT"/>
              </a:rPr>
              <a:t>• </a:t>
            </a:r>
            <a:r>
              <a:rPr lang="en-IN" sz="2800" dirty="0" smtClean="0">
                <a:solidFill>
                  <a:srgbClr val="444949"/>
                </a:solidFill>
                <a:latin typeface="GillSans-Light"/>
              </a:rPr>
              <a:t>Full list here:</a:t>
            </a:r>
          </a:p>
          <a:p>
            <a:pPr>
              <a:buNone/>
            </a:pPr>
            <a:r>
              <a:rPr lang="en-IN" sz="2800" dirty="0" smtClean="0">
                <a:solidFill>
                  <a:srgbClr val="0563C2"/>
                </a:solidFill>
                <a:latin typeface="GillSans-Light"/>
              </a:rPr>
              <a:t>https://docs.aws.amazon.com/Amazo</a:t>
            </a:r>
          </a:p>
          <a:p>
            <a:pPr>
              <a:buNone/>
            </a:pPr>
            <a:r>
              <a:rPr lang="en-IN" sz="2800" dirty="0" smtClean="0">
                <a:solidFill>
                  <a:srgbClr val="0563C2"/>
                </a:solidFill>
                <a:latin typeface="GillSans-Light"/>
              </a:rPr>
              <a:t>nS3/latest/dev/cloudtrail-logging.html</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S3 – </a:t>
            </a:r>
            <a:r>
              <a:rPr lang="en-IN" sz="4000" dirty="0" err="1" smtClean="0">
                <a:solidFill>
                  <a:srgbClr val="444949"/>
                </a:solidFill>
                <a:latin typeface="GillSans-Light"/>
              </a:rPr>
              <a:t>CloudWatch</a:t>
            </a:r>
            <a:r>
              <a:rPr lang="en-IN" sz="4000" dirty="0" smtClean="0">
                <a:solidFill>
                  <a:srgbClr val="444949"/>
                </a:solidFill>
                <a:latin typeface="GillSans-Light"/>
              </a:rPr>
              <a:t> </a:t>
            </a:r>
            <a:br>
              <a:rPr lang="en-IN" sz="4000" dirty="0" smtClean="0">
                <a:solidFill>
                  <a:srgbClr val="444949"/>
                </a:solidFill>
                <a:latin typeface="GillSans-Light"/>
              </a:rPr>
            </a:br>
            <a:r>
              <a:rPr lang="en-IN" sz="4000" dirty="0" smtClean="0">
                <a:solidFill>
                  <a:srgbClr val="444949"/>
                </a:solidFill>
                <a:latin typeface="GillSans-Light"/>
              </a:rPr>
              <a:t>Events</a:t>
            </a:r>
            <a:endParaRPr lang="en-IN" dirty="0"/>
          </a:p>
        </p:txBody>
      </p:sp>
      <p:pic>
        <p:nvPicPr>
          <p:cNvPr id="8194" name="Picture 2"/>
          <p:cNvPicPr>
            <a:picLocks noChangeAspect="1" noChangeArrowheads="1"/>
          </p:cNvPicPr>
          <p:nvPr/>
        </p:nvPicPr>
        <p:blipFill>
          <a:blip r:embed="rId2"/>
          <a:srcRect/>
          <a:stretch>
            <a:fillRect/>
          </a:stretch>
        </p:blipFill>
        <p:spPr bwMode="auto">
          <a:xfrm>
            <a:off x="4572000" y="1066800"/>
            <a:ext cx="4572000" cy="530352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905000"/>
            <a:ext cx="5562600" cy="4525963"/>
          </a:xfrm>
        </p:spPr>
        <p:txBody>
          <a:bodyPr>
            <a:normAutofit fontScale="70000" lnSpcReduction="20000"/>
          </a:bodyPr>
          <a:lstStyle/>
          <a:p>
            <a:pPr>
              <a:buNone/>
            </a:pPr>
            <a:r>
              <a:rPr lang="en-US" sz="2800" dirty="0" smtClean="0">
                <a:solidFill>
                  <a:srgbClr val="444949"/>
                </a:solidFill>
                <a:latin typeface="ArialMT"/>
              </a:rPr>
              <a:t>• </a:t>
            </a:r>
            <a:r>
              <a:rPr lang="en-US" sz="2800" dirty="0" smtClean="0">
                <a:solidFill>
                  <a:srgbClr val="444949"/>
                </a:solidFill>
                <a:latin typeface="GillSans-Light"/>
              </a:rPr>
              <a:t>Federation lets users outside of AWS to assume</a:t>
            </a:r>
          </a:p>
          <a:p>
            <a:pPr>
              <a:buNone/>
            </a:pPr>
            <a:r>
              <a:rPr lang="en-US" sz="2800" dirty="0" smtClean="0">
                <a:solidFill>
                  <a:srgbClr val="444949"/>
                </a:solidFill>
                <a:latin typeface="GillSans-Light"/>
              </a:rPr>
              <a:t>temporary role for accessing AWS resources.</a:t>
            </a:r>
          </a:p>
          <a:p>
            <a:pPr>
              <a:buNone/>
            </a:pPr>
            <a:r>
              <a:rPr lang="en-US" sz="2800" dirty="0" smtClean="0">
                <a:solidFill>
                  <a:srgbClr val="444949"/>
                </a:solidFill>
                <a:latin typeface="ArialMT"/>
              </a:rPr>
              <a:t>• </a:t>
            </a:r>
            <a:r>
              <a:rPr lang="en-US" sz="2800" dirty="0" smtClean="0">
                <a:solidFill>
                  <a:srgbClr val="444949"/>
                </a:solidFill>
                <a:latin typeface="GillSans-Light"/>
              </a:rPr>
              <a:t>These users assume identity provided access role.</a:t>
            </a:r>
          </a:p>
          <a:p>
            <a:pPr>
              <a:buNone/>
            </a:pPr>
            <a:r>
              <a:rPr lang="en-US" sz="2800" dirty="0" smtClean="0">
                <a:solidFill>
                  <a:srgbClr val="444949"/>
                </a:solidFill>
                <a:latin typeface="ArialMT"/>
              </a:rPr>
              <a:t>• </a:t>
            </a:r>
            <a:r>
              <a:rPr lang="en-US" sz="2800" dirty="0" smtClean="0">
                <a:solidFill>
                  <a:srgbClr val="444949"/>
                </a:solidFill>
                <a:latin typeface="GillSans-Light"/>
              </a:rPr>
              <a:t>Federations can have many flavors:</a:t>
            </a:r>
          </a:p>
          <a:p>
            <a:pPr>
              <a:buNone/>
            </a:pPr>
            <a:r>
              <a:rPr lang="en-US" sz="2400" dirty="0" smtClean="0">
                <a:solidFill>
                  <a:srgbClr val="444949"/>
                </a:solidFill>
                <a:latin typeface="ArialMT"/>
              </a:rPr>
              <a:t>• </a:t>
            </a:r>
            <a:r>
              <a:rPr lang="en-US" sz="2400" dirty="0" smtClean="0">
                <a:solidFill>
                  <a:srgbClr val="444949"/>
                </a:solidFill>
                <a:latin typeface="GillSans-Light"/>
              </a:rPr>
              <a:t>SAML 2.0</a:t>
            </a:r>
          </a:p>
          <a:p>
            <a:pPr>
              <a:buNone/>
            </a:pPr>
            <a:r>
              <a:rPr lang="en-US" sz="2400" dirty="0" smtClean="0">
                <a:solidFill>
                  <a:srgbClr val="444949"/>
                </a:solidFill>
                <a:latin typeface="ArialMT"/>
              </a:rPr>
              <a:t>• </a:t>
            </a:r>
            <a:r>
              <a:rPr lang="en-US" sz="2400" dirty="0" smtClean="0">
                <a:solidFill>
                  <a:srgbClr val="444949"/>
                </a:solidFill>
                <a:latin typeface="GillSans-Light"/>
              </a:rPr>
              <a:t>Custom Identity Broker</a:t>
            </a:r>
          </a:p>
          <a:p>
            <a:pPr>
              <a:buNone/>
            </a:pPr>
            <a:r>
              <a:rPr lang="en-US" sz="2400" dirty="0" smtClean="0">
                <a:solidFill>
                  <a:srgbClr val="444949"/>
                </a:solidFill>
                <a:latin typeface="ArialMT"/>
              </a:rPr>
              <a:t>• </a:t>
            </a:r>
            <a:r>
              <a:rPr lang="en-US" sz="2400" dirty="0" smtClean="0">
                <a:solidFill>
                  <a:srgbClr val="444949"/>
                </a:solidFill>
                <a:latin typeface="GillSans-Light"/>
              </a:rPr>
              <a:t>Web Identity Federation with Amazon </a:t>
            </a:r>
            <a:r>
              <a:rPr lang="en-US" sz="2400" dirty="0" err="1" smtClean="0">
                <a:solidFill>
                  <a:srgbClr val="444949"/>
                </a:solidFill>
                <a:latin typeface="GillSans-Light"/>
              </a:rPr>
              <a:t>Cognito</a:t>
            </a:r>
            <a:endParaRPr lang="en-US" sz="2400" dirty="0" smtClean="0">
              <a:solidFill>
                <a:srgbClr val="444949"/>
              </a:solidFill>
              <a:latin typeface="GillSans-Light"/>
            </a:endParaRPr>
          </a:p>
          <a:p>
            <a:pPr>
              <a:buNone/>
            </a:pPr>
            <a:r>
              <a:rPr lang="en-US" sz="2400" dirty="0" smtClean="0">
                <a:solidFill>
                  <a:srgbClr val="444949"/>
                </a:solidFill>
                <a:latin typeface="ArialMT"/>
              </a:rPr>
              <a:t>• </a:t>
            </a:r>
            <a:r>
              <a:rPr lang="en-US" sz="2400" dirty="0" smtClean="0">
                <a:solidFill>
                  <a:srgbClr val="444949"/>
                </a:solidFill>
                <a:latin typeface="GillSans-Light"/>
              </a:rPr>
              <a:t>Web Identity Federation without Amazon </a:t>
            </a:r>
            <a:r>
              <a:rPr lang="en-US" sz="2400" dirty="0" err="1" smtClean="0">
                <a:solidFill>
                  <a:srgbClr val="444949"/>
                </a:solidFill>
                <a:latin typeface="GillSans-Light"/>
              </a:rPr>
              <a:t>Cognito</a:t>
            </a:r>
            <a:endParaRPr lang="en-US" sz="2400" dirty="0" smtClean="0">
              <a:solidFill>
                <a:srgbClr val="444949"/>
              </a:solidFill>
              <a:latin typeface="GillSans-Light"/>
            </a:endParaRPr>
          </a:p>
          <a:p>
            <a:pPr>
              <a:buNone/>
            </a:pPr>
            <a:r>
              <a:rPr lang="en-US" sz="2400" dirty="0" smtClean="0">
                <a:solidFill>
                  <a:srgbClr val="444949"/>
                </a:solidFill>
                <a:latin typeface="ArialMT"/>
              </a:rPr>
              <a:t>• </a:t>
            </a:r>
            <a:r>
              <a:rPr lang="en-US" sz="2400" dirty="0" smtClean="0">
                <a:solidFill>
                  <a:srgbClr val="444949"/>
                </a:solidFill>
                <a:latin typeface="GillSans-Light"/>
              </a:rPr>
              <a:t>Single Sign On</a:t>
            </a:r>
          </a:p>
          <a:p>
            <a:pPr>
              <a:buNone/>
            </a:pPr>
            <a:r>
              <a:rPr lang="en-US" sz="2400" dirty="0" smtClean="0">
                <a:solidFill>
                  <a:srgbClr val="444949"/>
                </a:solidFill>
                <a:latin typeface="ArialMT"/>
              </a:rPr>
              <a:t>• </a:t>
            </a:r>
            <a:r>
              <a:rPr lang="en-US" sz="2400" dirty="0" smtClean="0">
                <a:solidFill>
                  <a:srgbClr val="444949"/>
                </a:solidFill>
                <a:latin typeface="GillSans-Light"/>
              </a:rPr>
              <a:t>Non-SAML with AWS Microsoft AD</a:t>
            </a:r>
          </a:p>
          <a:p>
            <a:pPr>
              <a:buNone/>
            </a:pPr>
            <a:r>
              <a:rPr lang="en-US" sz="2800" dirty="0" smtClean="0">
                <a:solidFill>
                  <a:srgbClr val="444949"/>
                </a:solidFill>
                <a:latin typeface="ArialMT"/>
              </a:rPr>
              <a:t>• </a:t>
            </a:r>
            <a:r>
              <a:rPr lang="en-US" sz="2800" dirty="0" smtClean="0">
                <a:solidFill>
                  <a:srgbClr val="444949"/>
                </a:solidFill>
                <a:latin typeface="GillSans-Light"/>
              </a:rPr>
              <a:t>Using federation, you don’t need to create IAM users</a:t>
            </a:r>
          </a:p>
          <a:p>
            <a:pPr>
              <a:buNone/>
            </a:pPr>
            <a:r>
              <a:rPr lang="en-US" sz="2800" dirty="0" smtClean="0">
                <a:solidFill>
                  <a:srgbClr val="444949"/>
                </a:solidFill>
                <a:latin typeface="GillSans-Light"/>
              </a:rPr>
              <a:t>(user management is outside of AWS)</a:t>
            </a:r>
            <a:endParaRPr lang="en-US" dirty="0"/>
          </a:p>
        </p:txBody>
      </p:sp>
      <p:sp>
        <p:nvSpPr>
          <p:cNvPr id="3" name="Title 2"/>
          <p:cNvSpPr>
            <a:spLocks noGrp="1"/>
          </p:cNvSpPr>
          <p:nvPr>
            <p:ph type="title"/>
          </p:nvPr>
        </p:nvSpPr>
        <p:spPr>
          <a:xfrm>
            <a:off x="0" y="533400"/>
            <a:ext cx="8229600" cy="1143000"/>
          </a:xfrm>
        </p:spPr>
        <p:txBody>
          <a:bodyPr/>
          <a:lstStyle/>
          <a:p>
            <a:r>
              <a:rPr lang="en-US" sz="4000" dirty="0" smtClean="0">
                <a:solidFill>
                  <a:srgbClr val="444949"/>
                </a:solidFill>
                <a:latin typeface="GillSans-Light"/>
              </a:rPr>
              <a:t>Identity Federation in AWS</a:t>
            </a:r>
            <a:endParaRPr lang="en-US" dirty="0"/>
          </a:p>
        </p:txBody>
      </p:sp>
      <p:pic>
        <p:nvPicPr>
          <p:cNvPr id="7170" name="Picture 2"/>
          <p:cNvPicPr>
            <a:picLocks noChangeAspect="1" noChangeArrowheads="1"/>
          </p:cNvPicPr>
          <p:nvPr/>
        </p:nvPicPr>
        <p:blipFill>
          <a:blip r:embed="rId2"/>
          <a:srcRect/>
          <a:stretch>
            <a:fillRect/>
          </a:stretch>
        </p:blipFill>
        <p:spPr bwMode="auto">
          <a:xfrm>
            <a:off x="5791200" y="1676400"/>
            <a:ext cx="3124200" cy="3667125"/>
          </a:xfrm>
          <a:prstGeom prst="rect">
            <a:avLst/>
          </a:prstGeom>
          <a:noFill/>
          <a:ln w="9525">
            <a:noFill/>
            <a:miter lim="800000"/>
            <a:headEnd/>
            <a:tailEnd/>
          </a:ln>
          <a:effec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Amazon S3 automatically scales to high request rates, latency 100-200 ms</a:t>
            </a:r>
          </a:p>
          <a:p>
            <a:pPr>
              <a:buNone/>
            </a:pPr>
            <a:r>
              <a:rPr lang="en-IN" sz="2800" dirty="0" smtClean="0">
                <a:solidFill>
                  <a:srgbClr val="444949"/>
                </a:solidFill>
                <a:latin typeface="ArialMT"/>
              </a:rPr>
              <a:t>• </a:t>
            </a:r>
            <a:r>
              <a:rPr lang="en-IN" sz="2800" dirty="0" smtClean="0">
                <a:solidFill>
                  <a:srgbClr val="444949"/>
                </a:solidFill>
                <a:latin typeface="GillSans-Light"/>
              </a:rPr>
              <a:t>Your application can achieve at least 3,500 PUT/COPY/POST/DELETE and</a:t>
            </a:r>
          </a:p>
          <a:p>
            <a:pPr>
              <a:buNone/>
            </a:pPr>
            <a:r>
              <a:rPr lang="en-IN" sz="2800" dirty="0" smtClean="0">
                <a:solidFill>
                  <a:srgbClr val="444949"/>
                </a:solidFill>
                <a:latin typeface="GillSans-Light"/>
              </a:rPr>
              <a:t>5,500 GET/HEAD requests per second per prefix in a bucket.</a:t>
            </a:r>
          </a:p>
          <a:p>
            <a:pPr>
              <a:buNone/>
            </a:pPr>
            <a:r>
              <a:rPr lang="en-IN" sz="2800" dirty="0" smtClean="0">
                <a:solidFill>
                  <a:srgbClr val="444949"/>
                </a:solidFill>
                <a:latin typeface="ArialMT"/>
              </a:rPr>
              <a:t>• </a:t>
            </a:r>
            <a:r>
              <a:rPr lang="en-IN" sz="2800" dirty="0" smtClean="0">
                <a:solidFill>
                  <a:srgbClr val="444949"/>
                </a:solidFill>
                <a:latin typeface="GillSans-Light"/>
              </a:rPr>
              <a:t>There are no limits to the number of prefixes in a bucket.</a:t>
            </a:r>
          </a:p>
          <a:p>
            <a:pPr>
              <a:buNone/>
            </a:pPr>
            <a:r>
              <a:rPr lang="en-IN" sz="2800" dirty="0" smtClean="0">
                <a:solidFill>
                  <a:srgbClr val="444949"/>
                </a:solidFill>
                <a:latin typeface="ArialMT"/>
              </a:rPr>
              <a:t>• </a:t>
            </a:r>
            <a:r>
              <a:rPr lang="en-IN" sz="2800" dirty="0" smtClean="0">
                <a:solidFill>
                  <a:srgbClr val="444949"/>
                </a:solidFill>
                <a:latin typeface="GillSans-Light"/>
              </a:rPr>
              <a:t>Example (object path =&gt; prefix):</a:t>
            </a:r>
          </a:p>
          <a:p>
            <a:pPr lvl="1">
              <a:buNone/>
            </a:pPr>
            <a:r>
              <a:rPr lang="en-IN" sz="2000" dirty="0" smtClean="0">
                <a:solidFill>
                  <a:srgbClr val="444949"/>
                </a:solidFill>
                <a:latin typeface="ArialMT"/>
              </a:rPr>
              <a:t>• </a:t>
            </a:r>
            <a:r>
              <a:rPr lang="en-IN" sz="2000" dirty="0" smtClean="0">
                <a:solidFill>
                  <a:srgbClr val="444949"/>
                </a:solidFill>
                <a:latin typeface="GillSans-Light"/>
              </a:rPr>
              <a:t>bucket/folder1/sub1/file =&gt; /folder1/sub1/</a:t>
            </a:r>
          </a:p>
          <a:p>
            <a:pPr lvl="1">
              <a:buNone/>
            </a:pPr>
            <a:r>
              <a:rPr lang="en-IN" sz="2000" dirty="0" smtClean="0">
                <a:solidFill>
                  <a:srgbClr val="444949"/>
                </a:solidFill>
                <a:latin typeface="ArialMT"/>
              </a:rPr>
              <a:t>• </a:t>
            </a:r>
            <a:r>
              <a:rPr lang="en-IN" sz="2000" dirty="0" smtClean="0">
                <a:solidFill>
                  <a:srgbClr val="444949"/>
                </a:solidFill>
                <a:latin typeface="GillSans-Light"/>
              </a:rPr>
              <a:t>bucket/folder1/sub2/file =&gt; /folder1/sub2/</a:t>
            </a:r>
          </a:p>
          <a:p>
            <a:pPr lvl="1">
              <a:buNone/>
            </a:pPr>
            <a:r>
              <a:rPr lang="en-IN" sz="2000" dirty="0" smtClean="0">
                <a:solidFill>
                  <a:srgbClr val="444949"/>
                </a:solidFill>
                <a:latin typeface="ArialMT"/>
              </a:rPr>
              <a:t>• </a:t>
            </a:r>
            <a:r>
              <a:rPr lang="en-IN" sz="2000" dirty="0" smtClean="0">
                <a:solidFill>
                  <a:srgbClr val="444949"/>
                </a:solidFill>
                <a:latin typeface="GillSans-Light"/>
              </a:rPr>
              <a:t>bucket/1/file =&gt; /1/</a:t>
            </a:r>
          </a:p>
          <a:p>
            <a:pPr lvl="1">
              <a:buNone/>
            </a:pPr>
            <a:r>
              <a:rPr lang="en-IN" sz="2000" dirty="0" smtClean="0">
                <a:solidFill>
                  <a:srgbClr val="444949"/>
                </a:solidFill>
                <a:latin typeface="ArialMT"/>
              </a:rPr>
              <a:t>• </a:t>
            </a:r>
            <a:r>
              <a:rPr lang="en-IN" sz="2000" dirty="0" smtClean="0">
                <a:solidFill>
                  <a:srgbClr val="444949"/>
                </a:solidFill>
                <a:latin typeface="GillSans-Light"/>
              </a:rPr>
              <a:t>bucket/2/file =&gt; /2/</a:t>
            </a:r>
          </a:p>
          <a:p>
            <a:pPr>
              <a:buNone/>
            </a:pPr>
            <a:r>
              <a:rPr lang="en-IN" sz="2800" dirty="0" smtClean="0">
                <a:solidFill>
                  <a:srgbClr val="444949"/>
                </a:solidFill>
                <a:latin typeface="ArialMT"/>
              </a:rPr>
              <a:t>• </a:t>
            </a:r>
            <a:r>
              <a:rPr lang="en-IN" sz="2800" dirty="0" smtClean="0">
                <a:solidFill>
                  <a:srgbClr val="444949"/>
                </a:solidFill>
                <a:latin typeface="GillSans-Light"/>
              </a:rPr>
              <a:t>If you spread reads across all four prefixes evenly, you can achieve 22,000</a:t>
            </a:r>
          </a:p>
          <a:p>
            <a:pPr>
              <a:buNone/>
            </a:pPr>
            <a:r>
              <a:rPr lang="en-IN" sz="2800" dirty="0" smtClean="0">
                <a:solidFill>
                  <a:srgbClr val="444949"/>
                </a:solidFill>
                <a:latin typeface="GillSans-Light"/>
              </a:rPr>
              <a:t>requests per second for GET and HEAD</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S3 – Baseline </a:t>
            </a:r>
            <a:br>
              <a:rPr lang="en-IN" sz="4000" dirty="0" smtClean="0">
                <a:solidFill>
                  <a:srgbClr val="444949"/>
                </a:solidFill>
                <a:latin typeface="GillSans-Light"/>
              </a:rPr>
            </a:br>
            <a:r>
              <a:rPr lang="en-IN" sz="4000" dirty="0" err="1" smtClean="0">
                <a:solidFill>
                  <a:srgbClr val="444949"/>
                </a:solidFill>
                <a:latin typeface="GillSans-Light"/>
              </a:rPr>
              <a:t>Perormance</a:t>
            </a:r>
            <a:endParaRPr lang="en-IN"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3657600" cy="2100072"/>
          </a:xfrm>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Multi-Part upload:</a:t>
            </a:r>
          </a:p>
          <a:p>
            <a:pPr lvl="1">
              <a:buNone/>
            </a:pPr>
            <a:r>
              <a:rPr lang="en-IN" sz="2400" dirty="0" smtClean="0">
                <a:solidFill>
                  <a:srgbClr val="444949"/>
                </a:solidFill>
                <a:latin typeface="ArialMT"/>
              </a:rPr>
              <a:t>• </a:t>
            </a:r>
            <a:r>
              <a:rPr lang="en-IN" sz="2400" dirty="0" smtClean="0">
                <a:solidFill>
                  <a:srgbClr val="444949"/>
                </a:solidFill>
                <a:latin typeface="GillSans-Light"/>
              </a:rPr>
              <a:t>recommended for files &gt; 100MB,</a:t>
            </a:r>
          </a:p>
          <a:p>
            <a:pPr lvl="1">
              <a:buNone/>
            </a:pPr>
            <a:r>
              <a:rPr lang="en-IN" sz="2400" dirty="0" smtClean="0">
                <a:solidFill>
                  <a:srgbClr val="444949"/>
                </a:solidFill>
                <a:latin typeface="GillSans-Light"/>
              </a:rPr>
              <a:t>must use for files &gt; 5GB</a:t>
            </a:r>
          </a:p>
          <a:p>
            <a:pPr lvl="1">
              <a:buNone/>
            </a:pPr>
            <a:r>
              <a:rPr lang="en-IN" sz="2400" dirty="0" smtClean="0">
                <a:solidFill>
                  <a:srgbClr val="444949"/>
                </a:solidFill>
                <a:latin typeface="ArialMT"/>
              </a:rPr>
              <a:t>• </a:t>
            </a:r>
            <a:r>
              <a:rPr lang="en-IN" sz="2400" dirty="0" smtClean="0">
                <a:solidFill>
                  <a:srgbClr val="444949"/>
                </a:solidFill>
                <a:latin typeface="GillSans-Light"/>
              </a:rPr>
              <a:t>Can help parallelize uploads (speed</a:t>
            </a:r>
          </a:p>
          <a:p>
            <a:pPr lvl="1">
              <a:buNone/>
            </a:pPr>
            <a:r>
              <a:rPr lang="en-IN" sz="2400" dirty="0" smtClean="0">
                <a:solidFill>
                  <a:srgbClr val="444949"/>
                </a:solidFill>
                <a:latin typeface="GillSans-Light"/>
              </a:rPr>
              <a:t>up transfers)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S3 Performance</a:t>
            </a:r>
            <a:endParaRPr lang="en-IN" dirty="0"/>
          </a:p>
        </p:txBody>
      </p:sp>
      <p:sp>
        <p:nvSpPr>
          <p:cNvPr id="6" name="Rectangle 5"/>
          <p:cNvSpPr/>
          <p:nvPr/>
        </p:nvSpPr>
        <p:spPr>
          <a:xfrm>
            <a:off x="4191000" y="1524001"/>
            <a:ext cx="4953000" cy="1785104"/>
          </a:xfrm>
          <a:prstGeom prst="rect">
            <a:avLst/>
          </a:prstGeom>
        </p:spPr>
        <p:txBody>
          <a:bodyPr wrap="square">
            <a:spAutoFit/>
          </a:bodyPr>
          <a:lstStyle/>
          <a:p>
            <a:r>
              <a:rPr lang="en-IN" sz="2000" dirty="0" smtClean="0">
                <a:solidFill>
                  <a:srgbClr val="444949"/>
                </a:solidFill>
                <a:latin typeface="ArialMT"/>
              </a:rPr>
              <a:t>• </a:t>
            </a:r>
            <a:r>
              <a:rPr lang="en-IN" sz="2000" dirty="0" smtClean="0">
                <a:solidFill>
                  <a:srgbClr val="444949"/>
                </a:solidFill>
                <a:latin typeface="GillSans-Light"/>
              </a:rPr>
              <a:t>S3 Transfer Acceleration (upload only)</a:t>
            </a:r>
          </a:p>
          <a:p>
            <a:pPr lvl="1"/>
            <a:r>
              <a:rPr lang="en-IN" dirty="0" smtClean="0">
                <a:solidFill>
                  <a:srgbClr val="444949"/>
                </a:solidFill>
                <a:latin typeface="ArialMT"/>
              </a:rPr>
              <a:t>• </a:t>
            </a:r>
            <a:r>
              <a:rPr lang="en-IN" dirty="0" smtClean="0">
                <a:solidFill>
                  <a:srgbClr val="444949"/>
                </a:solidFill>
                <a:latin typeface="GillSans-Light"/>
              </a:rPr>
              <a:t>Increase transfer speed by transferring</a:t>
            </a:r>
          </a:p>
          <a:p>
            <a:pPr lvl="1"/>
            <a:r>
              <a:rPr lang="en-IN" dirty="0" smtClean="0">
                <a:solidFill>
                  <a:srgbClr val="444949"/>
                </a:solidFill>
                <a:latin typeface="GillSans-Light"/>
              </a:rPr>
              <a:t>file to an AWS edge location which will</a:t>
            </a:r>
          </a:p>
          <a:p>
            <a:pPr lvl="1"/>
            <a:r>
              <a:rPr lang="en-IN" dirty="0" smtClean="0">
                <a:solidFill>
                  <a:srgbClr val="444949"/>
                </a:solidFill>
                <a:latin typeface="GillSans-Light"/>
              </a:rPr>
              <a:t>forward the data to the S3 bucket in the</a:t>
            </a:r>
          </a:p>
          <a:p>
            <a:pPr lvl="1"/>
            <a:r>
              <a:rPr lang="en-IN" dirty="0" smtClean="0">
                <a:solidFill>
                  <a:srgbClr val="444949"/>
                </a:solidFill>
                <a:latin typeface="GillSans-Light"/>
              </a:rPr>
              <a:t>target region</a:t>
            </a:r>
          </a:p>
          <a:p>
            <a:pPr lvl="1"/>
            <a:r>
              <a:rPr lang="en-IN" dirty="0" smtClean="0">
                <a:solidFill>
                  <a:srgbClr val="444949"/>
                </a:solidFill>
                <a:latin typeface="ArialMT"/>
              </a:rPr>
              <a:t>• </a:t>
            </a:r>
            <a:r>
              <a:rPr lang="en-IN" dirty="0" smtClean="0">
                <a:solidFill>
                  <a:srgbClr val="444949"/>
                </a:solidFill>
                <a:latin typeface="GillSans-Light"/>
              </a:rPr>
              <a:t>Compatible with multi-part upload</a:t>
            </a:r>
            <a:endParaRPr lang="en-IN" dirty="0"/>
          </a:p>
        </p:txBody>
      </p:sp>
      <p:pic>
        <p:nvPicPr>
          <p:cNvPr id="9218" name="Picture 2"/>
          <p:cNvPicPr>
            <a:picLocks noChangeAspect="1" noChangeArrowheads="1"/>
          </p:cNvPicPr>
          <p:nvPr/>
        </p:nvPicPr>
        <p:blipFill>
          <a:blip r:embed="rId2"/>
          <a:srcRect/>
          <a:stretch>
            <a:fillRect/>
          </a:stretch>
        </p:blipFill>
        <p:spPr bwMode="auto">
          <a:xfrm>
            <a:off x="838200" y="3581400"/>
            <a:ext cx="3505200" cy="17526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4800600" y="3581400"/>
            <a:ext cx="3581400" cy="1476375"/>
          </a:xfrm>
          <a:prstGeom prst="rect">
            <a:avLst/>
          </a:prstGeom>
          <a:noFill/>
          <a:ln w="9525">
            <a:noFill/>
            <a:miter lim="800000"/>
            <a:headEnd/>
            <a:tailEnd/>
          </a:ln>
          <a:effec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52600"/>
            <a:ext cx="4648200" cy="1261871"/>
          </a:xfrm>
        </p:spPr>
        <p:txBody>
          <a:bodyPr>
            <a:normAutofit fontScale="70000" lnSpcReduction="20000"/>
          </a:bodyPr>
          <a:lstStyle/>
          <a:p>
            <a:pPr>
              <a:buNone/>
            </a:pPr>
            <a:r>
              <a:rPr lang="en-IN" dirty="0" smtClean="0"/>
              <a:t>• Parallelize GETs by requesting specific</a:t>
            </a:r>
          </a:p>
          <a:p>
            <a:pPr>
              <a:buNone/>
            </a:pPr>
            <a:r>
              <a:rPr lang="en-IN" dirty="0" smtClean="0"/>
              <a:t>byte ranges</a:t>
            </a:r>
          </a:p>
          <a:p>
            <a:pPr>
              <a:buNone/>
            </a:pPr>
            <a:r>
              <a:rPr lang="en-IN" dirty="0" smtClean="0"/>
              <a:t>• Better resilience in case of failures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S3 Performance – S3</a:t>
            </a:r>
            <a:br>
              <a:rPr lang="en-IN" sz="4000" dirty="0" smtClean="0">
                <a:solidFill>
                  <a:srgbClr val="444949"/>
                </a:solidFill>
                <a:latin typeface="GillSans-Light"/>
              </a:rPr>
            </a:br>
            <a:r>
              <a:rPr lang="en-IN" sz="4000" dirty="0" smtClean="0">
                <a:solidFill>
                  <a:srgbClr val="444949"/>
                </a:solidFill>
                <a:latin typeface="GillSans-Light"/>
              </a:rPr>
              <a:t> Byte-Range Fetches</a:t>
            </a:r>
            <a:endParaRPr lang="en-IN" dirty="0"/>
          </a:p>
        </p:txBody>
      </p:sp>
      <p:pic>
        <p:nvPicPr>
          <p:cNvPr id="10242" name="Picture 2"/>
          <p:cNvPicPr>
            <a:picLocks noChangeAspect="1" noChangeArrowheads="1"/>
          </p:cNvPicPr>
          <p:nvPr/>
        </p:nvPicPr>
        <p:blipFill>
          <a:blip r:embed="rId2"/>
          <a:srcRect/>
          <a:stretch>
            <a:fillRect/>
          </a:stretch>
        </p:blipFill>
        <p:spPr bwMode="auto">
          <a:xfrm>
            <a:off x="381000" y="2895600"/>
            <a:ext cx="7924800" cy="3200400"/>
          </a:xfrm>
          <a:prstGeom prst="rect">
            <a:avLst/>
          </a:prstGeom>
          <a:noFill/>
          <a:ln w="9525">
            <a:noFill/>
            <a:miter lim="800000"/>
            <a:headEnd/>
            <a:tailEnd/>
          </a:ln>
          <a:effec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305800" cy="1947672"/>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Retrieve less data using SQL by performing server side filtering</a:t>
            </a:r>
          </a:p>
          <a:p>
            <a:pPr>
              <a:buNone/>
            </a:pPr>
            <a:r>
              <a:rPr lang="en-IN" sz="2400" dirty="0" smtClean="0">
                <a:solidFill>
                  <a:srgbClr val="444949"/>
                </a:solidFill>
                <a:latin typeface="ArialMT"/>
              </a:rPr>
              <a:t>• </a:t>
            </a:r>
            <a:r>
              <a:rPr lang="en-IN" sz="2400" dirty="0" smtClean="0">
                <a:solidFill>
                  <a:srgbClr val="444949"/>
                </a:solidFill>
                <a:latin typeface="GillSans-Light"/>
              </a:rPr>
              <a:t>Can filter by rows &amp; columns (simple SQL statements)</a:t>
            </a:r>
          </a:p>
          <a:p>
            <a:pPr>
              <a:buNone/>
            </a:pPr>
            <a:r>
              <a:rPr lang="en-IN" sz="2400" dirty="0" smtClean="0">
                <a:solidFill>
                  <a:srgbClr val="444949"/>
                </a:solidFill>
                <a:latin typeface="ArialMT"/>
              </a:rPr>
              <a:t>• </a:t>
            </a:r>
            <a:r>
              <a:rPr lang="en-IN" sz="2400" dirty="0" smtClean="0">
                <a:solidFill>
                  <a:srgbClr val="444949"/>
                </a:solidFill>
                <a:latin typeface="GillSans-Light"/>
              </a:rPr>
              <a:t>Less network transfer, less CPU cost client-side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S3 Select &amp; Glacier</a:t>
            </a:r>
            <a:br>
              <a:rPr lang="en-IN" sz="4000" dirty="0" smtClean="0">
                <a:solidFill>
                  <a:srgbClr val="444949"/>
                </a:solidFill>
                <a:latin typeface="GillSans-Light"/>
              </a:rPr>
            </a:br>
            <a:r>
              <a:rPr lang="en-IN" sz="4000" dirty="0" smtClean="0">
                <a:solidFill>
                  <a:srgbClr val="444949"/>
                </a:solidFill>
                <a:latin typeface="GillSans-Light"/>
              </a:rPr>
              <a:t> Select</a:t>
            </a:r>
            <a:endParaRPr lang="en-IN" dirty="0"/>
          </a:p>
        </p:txBody>
      </p:sp>
      <p:pic>
        <p:nvPicPr>
          <p:cNvPr id="11266" name="Picture 2"/>
          <p:cNvPicPr>
            <a:picLocks noChangeAspect="1" noChangeArrowheads="1"/>
          </p:cNvPicPr>
          <p:nvPr/>
        </p:nvPicPr>
        <p:blipFill>
          <a:blip r:embed="rId2"/>
          <a:srcRect/>
          <a:stretch>
            <a:fillRect/>
          </a:stretch>
        </p:blipFill>
        <p:spPr bwMode="auto">
          <a:xfrm>
            <a:off x="838200" y="3581400"/>
            <a:ext cx="8077200" cy="2438400"/>
          </a:xfrm>
          <a:prstGeom prst="rect">
            <a:avLst/>
          </a:prstGeom>
          <a:noFill/>
          <a:ln w="9525">
            <a:noFill/>
            <a:miter lim="800000"/>
            <a:headEnd/>
            <a:tailEnd/>
          </a:ln>
          <a:effec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S3 Solution Architecture</a:t>
            </a:r>
            <a:br>
              <a:rPr lang="en-IN" sz="3200" dirty="0" smtClean="0">
                <a:solidFill>
                  <a:srgbClr val="444949"/>
                </a:solidFill>
                <a:latin typeface="GillSans-Light"/>
              </a:rPr>
            </a:br>
            <a:r>
              <a:rPr lang="en-IN" sz="3200" dirty="0" smtClean="0">
                <a:solidFill>
                  <a:srgbClr val="444949"/>
                </a:solidFill>
                <a:latin typeface="GillSans-Light"/>
              </a:rPr>
              <a:t>Exposing Static Objects</a:t>
            </a:r>
            <a:endParaRPr lang="en-IN" sz="3600" dirty="0"/>
          </a:p>
        </p:txBody>
      </p:sp>
      <p:pic>
        <p:nvPicPr>
          <p:cNvPr id="12290" name="Picture 2"/>
          <p:cNvPicPr>
            <a:picLocks noGrp="1" noChangeAspect="1" noChangeArrowheads="1"/>
          </p:cNvPicPr>
          <p:nvPr>
            <p:ph idx="1"/>
          </p:nvPr>
        </p:nvPicPr>
        <p:blipFill>
          <a:blip r:embed="rId2"/>
          <a:srcRect/>
          <a:stretch>
            <a:fillRect/>
          </a:stretch>
        </p:blipFill>
        <p:spPr bwMode="auto">
          <a:xfrm>
            <a:off x="228600" y="2209800"/>
            <a:ext cx="3971925" cy="3657600"/>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4114800" y="1524000"/>
            <a:ext cx="3733800" cy="3962400"/>
          </a:xfrm>
          <a:prstGeom prst="rect">
            <a:avLst/>
          </a:prstGeom>
          <a:noFill/>
          <a:ln w="9525">
            <a:noFill/>
            <a:miter lim="800000"/>
            <a:headEnd/>
            <a:tailEnd/>
          </a:ln>
          <a:effectLst/>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S3 Solution Architecture</a:t>
            </a:r>
            <a:br>
              <a:rPr lang="en-IN" sz="4000" dirty="0" smtClean="0">
                <a:solidFill>
                  <a:srgbClr val="444949"/>
                </a:solidFill>
                <a:latin typeface="GillSans-Light"/>
              </a:rPr>
            </a:br>
            <a:r>
              <a:rPr lang="en-IN" sz="4000" dirty="0" smtClean="0">
                <a:solidFill>
                  <a:srgbClr val="444949"/>
                </a:solidFill>
                <a:latin typeface="GillSans-Light"/>
              </a:rPr>
              <a:t>Indexing objects in </a:t>
            </a:r>
            <a:r>
              <a:rPr lang="en-IN" sz="4000" dirty="0" err="1" smtClean="0">
                <a:solidFill>
                  <a:srgbClr val="444949"/>
                </a:solidFill>
                <a:latin typeface="GillSans-Light"/>
              </a:rPr>
              <a:t>DynamoDB</a:t>
            </a:r>
            <a:endParaRPr lang="en-IN" dirty="0"/>
          </a:p>
        </p:txBody>
      </p:sp>
      <p:pic>
        <p:nvPicPr>
          <p:cNvPr id="13314" name="Picture 2"/>
          <p:cNvPicPr>
            <a:picLocks noGrp="1" noChangeAspect="1" noChangeArrowheads="1"/>
          </p:cNvPicPr>
          <p:nvPr>
            <p:ph idx="1"/>
          </p:nvPr>
        </p:nvPicPr>
        <p:blipFill>
          <a:blip r:embed="rId2"/>
          <a:srcRect/>
          <a:stretch>
            <a:fillRect/>
          </a:stretch>
        </p:blipFill>
        <p:spPr bwMode="auto">
          <a:xfrm>
            <a:off x="914400" y="1905000"/>
            <a:ext cx="7696201" cy="3505200"/>
          </a:xfrm>
          <a:prstGeom prst="rect">
            <a:avLst/>
          </a:prstGeom>
          <a:noFill/>
          <a:ln w="9525">
            <a:noFill/>
            <a:miter lim="800000"/>
            <a:headEnd/>
            <a:tailEnd/>
          </a:ln>
          <a:effectLst/>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81000"/>
            <a:ext cx="8229600" cy="1143000"/>
          </a:xfrm>
        </p:spPr>
        <p:txBody>
          <a:bodyPr>
            <a:normAutofit/>
          </a:bodyPr>
          <a:lstStyle/>
          <a:p>
            <a:r>
              <a:rPr lang="en-IN" sz="2800" dirty="0" smtClean="0">
                <a:solidFill>
                  <a:srgbClr val="444949"/>
                </a:solidFill>
                <a:latin typeface="GillSans-Light"/>
              </a:rPr>
              <a:t>Solution Architecture on AWS</a:t>
            </a:r>
            <a:br>
              <a:rPr lang="en-IN" sz="2800" dirty="0" smtClean="0">
                <a:solidFill>
                  <a:srgbClr val="444949"/>
                </a:solidFill>
                <a:latin typeface="GillSans-Light"/>
              </a:rPr>
            </a:br>
            <a:r>
              <a:rPr lang="en-IN" sz="2800" dirty="0" smtClean="0">
                <a:solidFill>
                  <a:srgbClr val="444949"/>
                </a:solidFill>
                <a:latin typeface="GillSans-Light"/>
              </a:rPr>
              <a:t>Dynamic </a:t>
            </a:r>
            <a:r>
              <a:rPr lang="en-IN" sz="2800" dirty="0" err="1" smtClean="0">
                <a:solidFill>
                  <a:srgbClr val="444949"/>
                </a:solidFill>
                <a:latin typeface="GillSans-Light"/>
              </a:rPr>
              <a:t>vs</a:t>
            </a:r>
            <a:r>
              <a:rPr lang="en-IN" sz="2800" dirty="0" smtClean="0">
                <a:solidFill>
                  <a:srgbClr val="444949"/>
                </a:solidFill>
                <a:latin typeface="GillSans-Light"/>
              </a:rPr>
              <a:t> Static Content</a:t>
            </a:r>
            <a:endParaRPr lang="en-IN" sz="3200" dirty="0"/>
          </a:p>
        </p:txBody>
      </p:sp>
      <p:pic>
        <p:nvPicPr>
          <p:cNvPr id="14338" name="Picture 2"/>
          <p:cNvPicPr>
            <a:picLocks noGrp="1" noChangeAspect="1" noChangeArrowheads="1"/>
          </p:cNvPicPr>
          <p:nvPr>
            <p:ph idx="1"/>
          </p:nvPr>
        </p:nvPicPr>
        <p:blipFill>
          <a:blip r:embed="rId2"/>
          <a:srcRect/>
          <a:stretch>
            <a:fillRect/>
          </a:stretch>
        </p:blipFill>
        <p:spPr bwMode="auto">
          <a:xfrm>
            <a:off x="609600" y="2057400"/>
            <a:ext cx="7848600" cy="3810000"/>
          </a:xfrm>
          <a:prstGeom prst="rect">
            <a:avLst/>
          </a:prstGeom>
          <a:noFill/>
          <a:ln w="9525">
            <a:noFill/>
            <a:miter lim="800000"/>
            <a:headEnd/>
            <a:tailEnd/>
          </a:ln>
          <a:effectLst/>
        </p:spPr>
      </p:pic>
      <p:sp>
        <p:nvSpPr>
          <p:cNvPr id="6" name="Rectangle 5"/>
          <p:cNvSpPr/>
          <p:nvPr/>
        </p:nvSpPr>
        <p:spPr>
          <a:xfrm>
            <a:off x="6934200" y="1600200"/>
            <a:ext cx="2438400" cy="430887"/>
          </a:xfrm>
          <a:prstGeom prst="rect">
            <a:avLst/>
          </a:prstGeom>
        </p:spPr>
        <p:txBody>
          <a:bodyPr wrap="square">
            <a:spAutoFit/>
          </a:bodyPr>
          <a:lstStyle/>
          <a:p>
            <a:r>
              <a:rPr lang="en-IN" sz="1100" b="1" dirty="0" smtClean="0">
                <a:solidFill>
                  <a:srgbClr val="444949"/>
                </a:solidFill>
                <a:latin typeface="Calibri-Bold"/>
              </a:rPr>
              <a:t>Caching / Session Layer</a:t>
            </a:r>
          </a:p>
          <a:p>
            <a:r>
              <a:rPr lang="en-IN" sz="1100" dirty="0" smtClean="0">
                <a:solidFill>
                  <a:srgbClr val="444949"/>
                </a:solidFill>
                <a:latin typeface="Calibri"/>
              </a:rPr>
              <a:t>DAX &amp; </a:t>
            </a:r>
            <a:r>
              <a:rPr lang="en-IN" sz="1100" dirty="0" err="1" smtClean="0">
                <a:solidFill>
                  <a:srgbClr val="444949"/>
                </a:solidFill>
                <a:latin typeface="Calibri"/>
              </a:rPr>
              <a:t>DynamoDB</a:t>
            </a:r>
            <a:endParaRPr lang="en-IN" sz="1100" dirty="0"/>
          </a:p>
        </p:txBody>
      </p:sp>
      <p:sp>
        <p:nvSpPr>
          <p:cNvPr id="7" name="Rectangle 6"/>
          <p:cNvSpPr/>
          <p:nvPr/>
        </p:nvSpPr>
        <p:spPr>
          <a:xfrm>
            <a:off x="3886200" y="5943600"/>
            <a:ext cx="1286763" cy="307777"/>
          </a:xfrm>
          <a:prstGeom prst="rect">
            <a:avLst/>
          </a:prstGeom>
        </p:spPr>
        <p:txBody>
          <a:bodyPr wrap="none">
            <a:spAutoFit/>
          </a:bodyPr>
          <a:lstStyle/>
          <a:p>
            <a:r>
              <a:rPr lang="en-IN" sz="1400" dirty="0" smtClean="0">
                <a:solidFill>
                  <a:srgbClr val="444949"/>
                </a:solidFill>
                <a:latin typeface="Calibri"/>
              </a:rPr>
              <a:t>Pre-signed URL</a:t>
            </a:r>
            <a:endParaRPr lang="en-IN" sz="1400" dirty="0"/>
          </a:p>
        </p:txBody>
      </p:sp>
      <p:sp>
        <p:nvSpPr>
          <p:cNvPr id="8" name="Rectangle 7"/>
          <p:cNvSpPr/>
          <p:nvPr/>
        </p:nvSpPr>
        <p:spPr>
          <a:xfrm>
            <a:off x="5410200" y="5867400"/>
            <a:ext cx="2819400" cy="461665"/>
          </a:xfrm>
          <a:prstGeom prst="rect">
            <a:avLst/>
          </a:prstGeom>
        </p:spPr>
        <p:txBody>
          <a:bodyPr wrap="square">
            <a:spAutoFit/>
          </a:bodyPr>
          <a:lstStyle/>
          <a:p>
            <a:r>
              <a:rPr lang="en-IN" sz="1200" b="1" dirty="0" smtClean="0">
                <a:solidFill>
                  <a:srgbClr val="444949"/>
                </a:solidFill>
                <a:latin typeface="Calibri-Bold"/>
              </a:rPr>
              <a:t>Static Assets Layer</a:t>
            </a:r>
          </a:p>
          <a:p>
            <a:r>
              <a:rPr lang="en-IN" sz="1200" dirty="0" smtClean="0">
                <a:solidFill>
                  <a:srgbClr val="444949"/>
                </a:solidFill>
                <a:latin typeface="Calibri"/>
              </a:rPr>
              <a:t>S3</a:t>
            </a:r>
            <a:endParaRPr lang="en-IN" sz="12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buNone/>
            </a:pPr>
            <a:endParaRPr lang="en-IN" sz="5400" dirty="0" smtClean="0">
              <a:solidFill>
                <a:srgbClr val="444949"/>
              </a:solidFill>
              <a:latin typeface="GillSans-Light"/>
            </a:endParaRPr>
          </a:p>
          <a:p>
            <a:pPr algn="ctr">
              <a:buNone/>
            </a:pPr>
            <a:endParaRPr lang="en-IN" sz="5400" dirty="0" smtClean="0">
              <a:solidFill>
                <a:srgbClr val="444949"/>
              </a:solidFill>
              <a:latin typeface="GillSans-Light"/>
            </a:endParaRPr>
          </a:p>
          <a:p>
            <a:pPr algn="ctr">
              <a:buNone/>
            </a:pPr>
            <a:r>
              <a:rPr lang="en-IN" sz="5400" dirty="0" smtClean="0">
                <a:solidFill>
                  <a:srgbClr val="444949"/>
                </a:solidFill>
                <a:latin typeface="GillSans-Light"/>
              </a:rPr>
              <a:t>Caching</a:t>
            </a:r>
            <a:endParaRPr lang="en-IN" sz="48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133599"/>
            <a:ext cx="4038600" cy="3581401"/>
          </a:xfrm>
        </p:spPr>
        <p:txBody>
          <a:bodyPr>
            <a:normAutofit fontScale="77500" lnSpcReduction="2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Content Delivery Network (CDN)</a:t>
            </a:r>
          </a:p>
          <a:p>
            <a:pPr>
              <a:buNone/>
            </a:pPr>
            <a:r>
              <a:rPr lang="en-IN" sz="2400" dirty="0" smtClean="0">
                <a:solidFill>
                  <a:srgbClr val="444949"/>
                </a:solidFill>
                <a:latin typeface="ArialMT"/>
              </a:rPr>
              <a:t>• </a:t>
            </a:r>
            <a:r>
              <a:rPr lang="en-IN" sz="2400" dirty="0" smtClean="0">
                <a:solidFill>
                  <a:srgbClr val="444949"/>
                </a:solidFill>
                <a:latin typeface="GillSans-Light"/>
              </a:rPr>
              <a:t>Improves read performance, content</a:t>
            </a:r>
          </a:p>
          <a:p>
            <a:pPr>
              <a:buNone/>
            </a:pPr>
            <a:r>
              <a:rPr lang="en-IN" sz="2400" dirty="0" smtClean="0">
                <a:solidFill>
                  <a:srgbClr val="444949"/>
                </a:solidFill>
                <a:latin typeface="GillSans-Light"/>
              </a:rPr>
              <a:t>is cached at the edge</a:t>
            </a:r>
          </a:p>
          <a:p>
            <a:pPr>
              <a:buNone/>
            </a:pPr>
            <a:r>
              <a:rPr lang="en-IN" sz="2400" dirty="0" smtClean="0">
                <a:solidFill>
                  <a:srgbClr val="444949"/>
                </a:solidFill>
                <a:latin typeface="ArialMT"/>
              </a:rPr>
              <a:t>• </a:t>
            </a:r>
            <a:r>
              <a:rPr lang="en-IN" sz="2400" dirty="0" smtClean="0">
                <a:solidFill>
                  <a:srgbClr val="444949"/>
                </a:solidFill>
                <a:latin typeface="GillSans-Light"/>
              </a:rPr>
              <a:t>216 Point of Presence globally (edge</a:t>
            </a:r>
          </a:p>
          <a:p>
            <a:pPr>
              <a:buNone/>
            </a:pPr>
            <a:r>
              <a:rPr lang="en-IN" sz="2400" dirty="0" smtClean="0">
                <a:solidFill>
                  <a:srgbClr val="444949"/>
                </a:solidFill>
                <a:latin typeface="GillSans-Light"/>
              </a:rPr>
              <a:t>locations)</a:t>
            </a:r>
          </a:p>
          <a:p>
            <a:pPr>
              <a:buNone/>
            </a:pPr>
            <a:r>
              <a:rPr lang="en-IN" sz="2400" dirty="0" smtClean="0">
                <a:solidFill>
                  <a:srgbClr val="444949"/>
                </a:solidFill>
                <a:latin typeface="ArialMT"/>
              </a:rPr>
              <a:t>• </a:t>
            </a:r>
            <a:r>
              <a:rPr lang="en-IN" sz="2400" dirty="0" err="1" smtClean="0">
                <a:solidFill>
                  <a:srgbClr val="444949"/>
                </a:solidFill>
                <a:latin typeface="GillSans-Light"/>
              </a:rPr>
              <a:t>DDoS</a:t>
            </a:r>
            <a:r>
              <a:rPr lang="en-IN" sz="2400" dirty="0" smtClean="0">
                <a:solidFill>
                  <a:srgbClr val="444949"/>
                </a:solidFill>
                <a:latin typeface="GillSans-Light"/>
              </a:rPr>
              <a:t> protection, integration with</a:t>
            </a:r>
          </a:p>
          <a:p>
            <a:pPr>
              <a:buNone/>
            </a:pPr>
            <a:r>
              <a:rPr lang="en-IN" sz="2400" dirty="0" smtClean="0">
                <a:solidFill>
                  <a:srgbClr val="444949"/>
                </a:solidFill>
                <a:latin typeface="GillSans-Light"/>
              </a:rPr>
              <a:t>Shield, AWS Web Application</a:t>
            </a:r>
          </a:p>
          <a:p>
            <a:pPr>
              <a:buNone/>
            </a:pPr>
            <a:r>
              <a:rPr lang="en-IN" sz="2400" dirty="0" smtClean="0">
                <a:solidFill>
                  <a:srgbClr val="444949"/>
                </a:solidFill>
                <a:latin typeface="GillSans-Light"/>
              </a:rPr>
              <a:t>Firewall</a:t>
            </a:r>
          </a:p>
          <a:p>
            <a:pPr>
              <a:buNone/>
            </a:pPr>
            <a:r>
              <a:rPr lang="en-IN" sz="2400" dirty="0" smtClean="0">
                <a:solidFill>
                  <a:srgbClr val="444949"/>
                </a:solidFill>
                <a:latin typeface="ArialMT"/>
              </a:rPr>
              <a:t>• </a:t>
            </a:r>
            <a:r>
              <a:rPr lang="en-IN" sz="2400" dirty="0" smtClean="0">
                <a:solidFill>
                  <a:srgbClr val="444949"/>
                </a:solidFill>
                <a:latin typeface="GillSans-Light"/>
              </a:rPr>
              <a:t>Can expose external HTTPS and</a:t>
            </a:r>
          </a:p>
          <a:p>
            <a:pPr>
              <a:buNone/>
            </a:pPr>
            <a:r>
              <a:rPr lang="en-IN" sz="2400" dirty="0" smtClean="0">
                <a:solidFill>
                  <a:srgbClr val="444949"/>
                </a:solidFill>
                <a:latin typeface="GillSans-Light"/>
              </a:rPr>
              <a:t>can talk to internal HTTPS </a:t>
            </a:r>
            <a:r>
              <a:rPr lang="en-IN" sz="2400" dirty="0" err="1" smtClean="0">
                <a:solidFill>
                  <a:srgbClr val="444949"/>
                </a:solidFill>
                <a:latin typeface="GillSans-Light"/>
              </a:rPr>
              <a:t>backends</a:t>
            </a:r>
            <a:endParaRPr lang="en-IN" dirty="0"/>
          </a:p>
        </p:txBody>
      </p:sp>
      <p:sp>
        <p:nvSpPr>
          <p:cNvPr id="3" name="Title 2"/>
          <p:cNvSpPr>
            <a:spLocks noGrp="1"/>
          </p:cNvSpPr>
          <p:nvPr>
            <p:ph type="title"/>
          </p:nvPr>
        </p:nvSpPr>
        <p:spPr>
          <a:xfrm>
            <a:off x="457200" y="762000"/>
            <a:ext cx="8229600" cy="1143000"/>
          </a:xfrm>
        </p:spPr>
        <p:txBody>
          <a:bodyPr/>
          <a:lstStyle/>
          <a:p>
            <a:r>
              <a:rPr lang="en-IN" sz="4000" dirty="0" smtClean="0">
                <a:solidFill>
                  <a:srgbClr val="444949"/>
                </a:solidFill>
                <a:latin typeface="GillSans-Light"/>
              </a:rPr>
              <a:t>AWS </a:t>
            </a:r>
            <a:r>
              <a:rPr lang="en-IN" sz="4000" dirty="0" err="1" smtClean="0">
                <a:solidFill>
                  <a:srgbClr val="444949"/>
                </a:solidFill>
                <a:latin typeface="GillSans-Light"/>
              </a:rPr>
              <a:t>CloudFront</a:t>
            </a:r>
            <a:endParaRPr lang="en-IN" dirty="0"/>
          </a:p>
        </p:txBody>
      </p:sp>
      <p:pic>
        <p:nvPicPr>
          <p:cNvPr id="15362" name="Picture 2"/>
          <p:cNvPicPr>
            <a:picLocks noChangeAspect="1" noChangeArrowheads="1"/>
          </p:cNvPicPr>
          <p:nvPr/>
        </p:nvPicPr>
        <p:blipFill>
          <a:blip r:embed="rId2"/>
          <a:srcRect/>
          <a:stretch>
            <a:fillRect/>
          </a:stretch>
        </p:blipFill>
        <p:spPr bwMode="auto">
          <a:xfrm>
            <a:off x="4800600" y="2133600"/>
            <a:ext cx="4114800" cy="358140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7772400" y="990600"/>
            <a:ext cx="1000125" cy="771525"/>
          </a:xfrm>
          <a:prstGeom prst="rect">
            <a:avLst/>
          </a:prstGeom>
          <a:noFill/>
          <a:ln w="9525">
            <a:noFill/>
            <a:miter lim="800000"/>
            <a:headEnd/>
            <a:tailEnd/>
          </a:ln>
          <a:effectLst/>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S3 bucket</a:t>
            </a:r>
          </a:p>
          <a:p>
            <a:pPr lvl="1">
              <a:buNone/>
            </a:pPr>
            <a:r>
              <a:rPr lang="en-IN" sz="2400" dirty="0" smtClean="0">
                <a:solidFill>
                  <a:srgbClr val="444949"/>
                </a:solidFill>
                <a:latin typeface="ArialMT"/>
              </a:rPr>
              <a:t>• </a:t>
            </a:r>
            <a:r>
              <a:rPr lang="en-IN" sz="2400" dirty="0" smtClean="0">
                <a:solidFill>
                  <a:srgbClr val="444949"/>
                </a:solidFill>
                <a:latin typeface="GillSans-Light"/>
              </a:rPr>
              <a:t>For distributing files and caching them at the edge</a:t>
            </a:r>
          </a:p>
          <a:p>
            <a:pPr lvl="1">
              <a:buNone/>
            </a:pPr>
            <a:r>
              <a:rPr lang="en-IN" sz="2400" dirty="0" smtClean="0">
                <a:solidFill>
                  <a:srgbClr val="444949"/>
                </a:solidFill>
                <a:latin typeface="ArialMT"/>
              </a:rPr>
              <a:t>• </a:t>
            </a:r>
            <a:r>
              <a:rPr lang="en-IN" sz="2400" dirty="0" smtClean="0">
                <a:solidFill>
                  <a:srgbClr val="444949"/>
                </a:solidFill>
                <a:latin typeface="GillSans-Light"/>
              </a:rPr>
              <a:t>Enhanced security with </a:t>
            </a:r>
            <a:r>
              <a:rPr lang="en-IN" sz="2400" dirty="0" err="1" smtClean="0">
                <a:solidFill>
                  <a:srgbClr val="444949"/>
                </a:solidFill>
                <a:latin typeface="GillSans-Light"/>
              </a:rPr>
              <a:t>CloudFront</a:t>
            </a:r>
            <a:r>
              <a:rPr lang="en-IN" sz="2400" dirty="0" smtClean="0">
                <a:solidFill>
                  <a:srgbClr val="444949"/>
                </a:solidFill>
                <a:latin typeface="GillSans-Light"/>
              </a:rPr>
              <a:t> Origin Access Identity</a:t>
            </a:r>
          </a:p>
          <a:p>
            <a:pPr lvl="1">
              <a:buNone/>
            </a:pPr>
            <a:r>
              <a:rPr lang="en-IN" sz="2400" dirty="0" smtClean="0">
                <a:solidFill>
                  <a:srgbClr val="444949"/>
                </a:solidFill>
                <a:latin typeface="ArialMT"/>
              </a:rPr>
              <a:t>• </a:t>
            </a:r>
            <a:r>
              <a:rPr lang="en-IN" sz="2400" dirty="0" err="1" smtClean="0">
                <a:solidFill>
                  <a:srgbClr val="444949"/>
                </a:solidFill>
                <a:latin typeface="GillSans-Light"/>
              </a:rPr>
              <a:t>CloudFront</a:t>
            </a:r>
            <a:r>
              <a:rPr lang="en-IN" sz="2400" dirty="0" smtClean="0">
                <a:solidFill>
                  <a:srgbClr val="444949"/>
                </a:solidFill>
                <a:latin typeface="GillSans-Light"/>
              </a:rPr>
              <a:t> can be used as an ingress (to upload files to S3)</a:t>
            </a:r>
          </a:p>
          <a:p>
            <a:pPr>
              <a:buNone/>
            </a:pPr>
            <a:r>
              <a:rPr lang="en-IN" sz="3200" dirty="0" smtClean="0">
                <a:solidFill>
                  <a:srgbClr val="444949"/>
                </a:solidFill>
                <a:latin typeface="ArialMT"/>
              </a:rPr>
              <a:t>• </a:t>
            </a:r>
            <a:r>
              <a:rPr lang="en-IN" sz="3200" dirty="0" smtClean="0">
                <a:solidFill>
                  <a:srgbClr val="444949"/>
                </a:solidFill>
                <a:latin typeface="GillSans-Light"/>
              </a:rPr>
              <a:t>S3 website</a:t>
            </a:r>
          </a:p>
          <a:p>
            <a:pPr lvl="1">
              <a:buNone/>
            </a:pPr>
            <a:r>
              <a:rPr lang="en-IN" sz="2400" dirty="0" smtClean="0">
                <a:solidFill>
                  <a:srgbClr val="444949"/>
                </a:solidFill>
                <a:latin typeface="ArialMT"/>
              </a:rPr>
              <a:t>• </a:t>
            </a:r>
            <a:r>
              <a:rPr lang="en-IN" sz="2400" dirty="0" smtClean="0">
                <a:solidFill>
                  <a:srgbClr val="444949"/>
                </a:solidFill>
                <a:latin typeface="GillSans-Light"/>
              </a:rPr>
              <a:t>Must first enabled the bucket as a static S3 website</a:t>
            </a:r>
          </a:p>
          <a:p>
            <a:pPr>
              <a:buNone/>
            </a:pPr>
            <a:r>
              <a:rPr lang="en-IN" sz="3200" dirty="0" smtClean="0">
                <a:solidFill>
                  <a:srgbClr val="444949"/>
                </a:solidFill>
                <a:latin typeface="ArialMT"/>
              </a:rPr>
              <a:t>• </a:t>
            </a:r>
            <a:r>
              <a:rPr lang="en-IN" sz="3200" dirty="0" smtClean="0">
                <a:solidFill>
                  <a:srgbClr val="444949"/>
                </a:solidFill>
                <a:latin typeface="GillSans-Light"/>
              </a:rPr>
              <a:t>Custom Origin (HTTP)</a:t>
            </a:r>
          </a:p>
          <a:p>
            <a:pPr lvl="1">
              <a:buNone/>
            </a:pPr>
            <a:r>
              <a:rPr lang="en-IN" sz="2400" dirty="0" smtClean="0">
                <a:solidFill>
                  <a:srgbClr val="444949"/>
                </a:solidFill>
                <a:latin typeface="ArialMT"/>
              </a:rPr>
              <a:t>• </a:t>
            </a:r>
            <a:r>
              <a:rPr lang="en-IN" sz="2400" dirty="0" smtClean="0">
                <a:solidFill>
                  <a:srgbClr val="444949"/>
                </a:solidFill>
                <a:latin typeface="GillSans-Light"/>
              </a:rPr>
              <a:t>Application Load Balancer</a:t>
            </a:r>
          </a:p>
          <a:p>
            <a:pPr lvl="1">
              <a:buNone/>
            </a:pPr>
            <a:r>
              <a:rPr lang="en-IN" sz="2400" dirty="0" smtClean="0">
                <a:solidFill>
                  <a:srgbClr val="444949"/>
                </a:solidFill>
                <a:latin typeface="ArialMT"/>
              </a:rPr>
              <a:t>• </a:t>
            </a:r>
            <a:r>
              <a:rPr lang="en-IN" sz="2400" dirty="0" smtClean="0">
                <a:solidFill>
                  <a:srgbClr val="444949"/>
                </a:solidFill>
                <a:latin typeface="GillSans-Light"/>
              </a:rPr>
              <a:t>EC2 instance</a:t>
            </a:r>
          </a:p>
          <a:p>
            <a:pPr lvl="1">
              <a:buNone/>
            </a:pPr>
            <a:r>
              <a:rPr lang="en-IN" sz="2400" dirty="0" smtClean="0">
                <a:solidFill>
                  <a:srgbClr val="444949"/>
                </a:solidFill>
                <a:latin typeface="ArialMT"/>
              </a:rPr>
              <a:t>• </a:t>
            </a:r>
            <a:r>
              <a:rPr lang="en-IN" sz="2400" dirty="0" smtClean="0">
                <a:solidFill>
                  <a:srgbClr val="444949"/>
                </a:solidFill>
                <a:latin typeface="GillSans-Light"/>
              </a:rPr>
              <a:t>API Gateway (for more control… otherwise use API Gateway Edge)</a:t>
            </a:r>
          </a:p>
          <a:p>
            <a:pPr lvl="1">
              <a:buNone/>
            </a:pPr>
            <a:r>
              <a:rPr lang="en-IN" sz="2400" dirty="0" smtClean="0">
                <a:solidFill>
                  <a:srgbClr val="444949"/>
                </a:solidFill>
                <a:latin typeface="ArialMT"/>
              </a:rPr>
              <a:t>• </a:t>
            </a:r>
            <a:r>
              <a:rPr lang="en-IN" sz="2400" dirty="0" smtClean="0">
                <a:solidFill>
                  <a:srgbClr val="444949"/>
                </a:solidFill>
                <a:latin typeface="GillSans-Light"/>
              </a:rPr>
              <a:t>Any HTTP backend you want</a:t>
            </a:r>
          </a:p>
          <a:p>
            <a:pPr>
              <a:buNone/>
            </a:pPr>
            <a:r>
              <a:rPr lang="en-IN" sz="3200" dirty="0" smtClean="0">
                <a:solidFill>
                  <a:srgbClr val="444949"/>
                </a:solidFill>
                <a:latin typeface="ArialMT"/>
              </a:rPr>
              <a:t>• </a:t>
            </a:r>
            <a:r>
              <a:rPr lang="en-IN" sz="3200" dirty="0" smtClean="0">
                <a:solidFill>
                  <a:srgbClr val="444949"/>
                </a:solidFill>
                <a:latin typeface="GillSans-Light"/>
              </a:rPr>
              <a:t>Possibility to have a primary and secondary origin (HA - Failover</a:t>
            </a:r>
            <a:endParaRPr lang="en-IN"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CloudFront</a:t>
            </a:r>
            <a:r>
              <a:rPr lang="en-IN" sz="4000" dirty="0" smtClean="0">
                <a:solidFill>
                  <a:srgbClr val="444949"/>
                </a:solidFill>
                <a:latin typeface="GillSans-Light"/>
              </a:rPr>
              <a:t> – Origins</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sz="2400" dirty="0" smtClean="0">
                <a:solidFill>
                  <a:srgbClr val="444949"/>
                </a:solidFill>
                <a:latin typeface="ArialMT"/>
              </a:rPr>
              <a:t>• </a:t>
            </a:r>
            <a:r>
              <a:rPr lang="en-US" sz="2400" dirty="0" smtClean="0">
                <a:solidFill>
                  <a:srgbClr val="444949"/>
                </a:solidFill>
                <a:latin typeface="GillSans-Light"/>
              </a:rPr>
              <a:t>To integrate Active Directory / ADFS with AWS (or any SAML 2.0)</a:t>
            </a:r>
          </a:p>
          <a:p>
            <a:pPr>
              <a:buNone/>
            </a:pPr>
            <a:r>
              <a:rPr lang="en-US" sz="2400" dirty="0" smtClean="0">
                <a:solidFill>
                  <a:srgbClr val="444949"/>
                </a:solidFill>
                <a:latin typeface="ArialMT"/>
              </a:rPr>
              <a:t>• </a:t>
            </a:r>
            <a:r>
              <a:rPr lang="en-US" sz="2400" dirty="0" smtClean="0">
                <a:solidFill>
                  <a:srgbClr val="444949"/>
                </a:solidFill>
                <a:latin typeface="GillSans-Light"/>
              </a:rPr>
              <a:t>Provides access to AWS Console or CLI (through temporary </a:t>
            </a:r>
            <a:r>
              <a:rPr lang="en-US" sz="2400" dirty="0" err="1" smtClean="0">
                <a:solidFill>
                  <a:srgbClr val="444949"/>
                </a:solidFill>
                <a:latin typeface="GillSans-Light"/>
              </a:rPr>
              <a:t>creds</a:t>
            </a:r>
            <a:r>
              <a:rPr lang="en-US" sz="2400" dirty="0" smtClean="0">
                <a:solidFill>
                  <a:srgbClr val="444949"/>
                </a:solidFill>
                <a:latin typeface="GillSans-Light"/>
              </a:rPr>
              <a:t>)</a:t>
            </a:r>
          </a:p>
          <a:p>
            <a:pPr>
              <a:buNone/>
            </a:pPr>
            <a:r>
              <a:rPr lang="en-US" sz="2400" dirty="0" smtClean="0">
                <a:solidFill>
                  <a:srgbClr val="444949"/>
                </a:solidFill>
                <a:latin typeface="ArialMT"/>
              </a:rPr>
              <a:t>• </a:t>
            </a:r>
            <a:r>
              <a:rPr lang="en-US" sz="2400" dirty="0" smtClean="0">
                <a:solidFill>
                  <a:srgbClr val="444949"/>
                </a:solidFill>
                <a:latin typeface="GillSans-Light"/>
              </a:rPr>
              <a:t>No need to create an IAM user for each of your employees</a:t>
            </a:r>
            <a:endParaRPr lang="en-US" dirty="0"/>
          </a:p>
        </p:txBody>
      </p:sp>
      <p:sp>
        <p:nvSpPr>
          <p:cNvPr id="3" name="Title 2"/>
          <p:cNvSpPr>
            <a:spLocks noGrp="1"/>
          </p:cNvSpPr>
          <p:nvPr>
            <p:ph type="title"/>
          </p:nvPr>
        </p:nvSpPr>
        <p:spPr/>
        <p:txBody>
          <a:bodyPr/>
          <a:lstStyle/>
          <a:p>
            <a:r>
              <a:rPr lang="en-US" sz="4000" dirty="0" smtClean="0">
                <a:solidFill>
                  <a:srgbClr val="444949"/>
                </a:solidFill>
                <a:latin typeface="GillSans-Light"/>
              </a:rPr>
              <a:t>SAML 2.0 Federation</a:t>
            </a:r>
            <a:endParaRPr lang="en-US" dirty="0"/>
          </a:p>
        </p:txBody>
      </p:sp>
      <p:pic>
        <p:nvPicPr>
          <p:cNvPr id="8195" name="Picture 3"/>
          <p:cNvPicPr>
            <a:picLocks noChangeAspect="1" noChangeArrowheads="1"/>
          </p:cNvPicPr>
          <p:nvPr/>
        </p:nvPicPr>
        <p:blipFill>
          <a:blip r:embed="rId2" cstate="print"/>
          <a:srcRect/>
          <a:stretch>
            <a:fillRect/>
          </a:stretch>
        </p:blipFill>
        <p:spPr bwMode="auto">
          <a:xfrm>
            <a:off x="1066800" y="3886200"/>
            <a:ext cx="3657600" cy="2144577"/>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cstate="print"/>
          <a:srcRect/>
          <a:stretch>
            <a:fillRect/>
          </a:stretch>
        </p:blipFill>
        <p:spPr bwMode="auto">
          <a:xfrm>
            <a:off x="5105400" y="3810000"/>
            <a:ext cx="3581400" cy="2069784"/>
          </a:xfrm>
          <a:prstGeom prst="rect">
            <a:avLst/>
          </a:prstGeom>
          <a:noFill/>
          <a:ln w="9525">
            <a:noFill/>
            <a:miter lim="800000"/>
            <a:headEnd/>
            <a:tailEnd/>
          </a:ln>
          <a:effectLst/>
        </p:spPr>
      </p:pic>
      <p:sp>
        <p:nvSpPr>
          <p:cNvPr id="7" name="Rectangle 6"/>
          <p:cNvSpPr/>
          <p:nvPr/>
        </p:nvSpPr>
        <p:spPr>
          <a:xfrm>
            <a:off x="1219200" y="5867400"/>
            <a:ext cx="7924800" cy="307777"/>
          </a:xfrm>
          <a:prstGeom prst="rect">
            <a:avLst/>
          </a:prstGeom>
        </p:spPr>
        <p:txBody>
          <a:bodyPr wrap="square">
            <a:spAutoFit/>
          </a:bodyPr>
          <a:lstStyle/>
          <a:p>
            <a:r>
              <a:rPr lang="en-US" sz="1400" dirty="0" smtClean="0">
                <a:solidFill>
                  <a:srgbClr val="0563C2"/>
                </a:solidFill>
                <a:latin typeface="Calibri"/>
              </a:rPr>
              <a:t>https://docs.aws.amazon.com/IAM/latest/UserGuide/id_roles_providers_saml.html</a:t>
            </a:r>
            <a:endParaRPr lang="en-US" sz="1400"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04800"/>
            <a:ext cx="8229600" cy="1143000"/>
          </a:xfrm>
        </p:spPr>
        <p:txBody>
          <a:bodyPr>
            <a:normAutofit fontScale="90000"/>
          </a:bodyPr>
          <a:lstStyle/>
          <a:p>
            <a:r>
              <a:rPr lang="en-IN" sz="4000" dirty="0" err="1" smtClean="0">
                <a:solidFill>
                  <a:srgbClr val="444949"/>
                </a:solidFill>
                <a:latin typeface="GillSans-Light"/>
              </a:rPr>
              <a:t>CloudFront</a:t>
            </a:r>
            <a:r>
              <a:rPr lang="en-IN" sz="4000" dirty="0" smtClean="0">
                <a:solidFill>
                  <a:srgbClr val="444949"/>
                </a:solidFill>
                <a:latin typeface="GillSans-Light"/>
              </a:rPr>
              <a:t> – S3 as</a:t>
            </a:r>
            <a:br>
              <a:rPr lang="en-IN" sz="4000" dirty="0" smtClean="0">
                <a:solidFill>
                  <a:srgbClr val="444949"/>
                </a:solidFill>
                <a:latin typeface="GillSans-Light"/>
              </a:rPr>
            </a:br>
            <a:r>
              <a:rPr lang="en-IN" sz="4000" dirty="0" smtClean="0">
                <a:solidFill>
                  <a:srgbClr val="444949"/>
                </a:solidFill>
                <a:latin typeface="GillSans-Light"/>
              </a:rPr>
              <a:t> an Origin</a:t>
            </a:r>
            <a:endParaRPr lang="en-IN" dirty="0"/>
          </a:p>
        </p:txBody>
      </p:sp>
      <p:pic>
        <p:nvPicPr>
          <p:cNvPr id="16386" name="Picture 2"/>
          <p:cNvPicPr>
            <a:picLocks noGrp="1" noChangeAspect="1" noChangeArrowheads="1"/>
          </p:cNvPicPr>
          <p:nvPr>
            <p:ph idx="1"/>
          </p:nvPr>
        </p:nvPicPr>
        <p:blipFill>
          <a:blip r:embed="rId2"/>
          <a:srcRect/>
          <a:stretch>
            <a:fillRect/>
          </a:stretch>
        </p:blipFill>
        <p:spPr bwMode="auto">
          <a:xfrm>
            <a:off x="609600" y="1600200"/>
            <a:ext cx="8229600" cy="3410744"/>
          </a:xfrm>
          <a:prstGeom prst="rect">
            <a:avLst/>
          </a:prstGeom>
          <a:noFill/>
          <a:ln w="9525">
            <a:noFill/>
            <a:miter lim="800000"/>
            <a:headEnd/>
            <a:tailEnd/>
          </a:ln>
          <a:effectLst/>
        </p:spPr>
      </p:pic>
      <p:cxnSp>
        <p:nvCxnSpPr>
          <p:cNvPr id="7" name="Straight Connector 6"/>
          <p:cNvCxnSpPr/>
          <p:nvPr/>
        </p:nvCxnSpPr>
        <p:spPr>
          <a:xfrm rot="5400000">
            <a:off x="1448594" y="5257006"/>
            <a:ext cx="762000" cy="1588"/>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5400000">
            <a:off x="6287294" y="5295900"/>
            <a:ext cx="685006" cy="79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1828800" y="5638800"/>
            <a:ext cx="4800600" cy="1588"/>
          </a:xfrm>
          <a:prstGeom prst="line">
            <a:avLst/>
          </a:prstGeom>
        </p:spPr>
        <p:style>
          <a:lnRef idx="1">
            <a:schemeClr val="dk1"/>
          </a:lnRef>
          <a:fillRef idx="0">
            <a:schemeClr val="dk1"/>
          </a:fillRef>
          <a:effectRef idx="0">
            <a:schemeClr val="dk1"/>
          </a:effectRef>
          <a:fontRef idx="minor">
            <a:schemeClr val="tx1"/>
          </a:fontRef>
        </p:style>
      </p:cxnSp>
      <p:sp>
        <p:nvSpPr>
          <p:cNvPr id="15" name="Rectangle 14"/>
          <p:cNvSpPr/>
          <p:nvPr/>
        </p:nvSpPr>
        <p:spPr>
          <a:xfrm>
            <a:off x="3657600" y="5029200"/>
            <a:ext cx="4572000" cy="430887"/>
          </a:xfrm>
          <a:prstGeom prst="rect">
            <a:avLst/>
          </a:prstGeom>
        </p:spPr>
        <p:txBody>
          <a:bodyPr>
            <a:spAutoFit/>
          </a:bodyPr>
          <a:lstStyle/>
          <a:p>
            <a:r>
              <a:rPr lang="en-IN" sz="1100" b="1" dirty="0" smtClean="0">
                <a:solidFill>
                  <a:srgbClr val="444949"/>
                </a:solidFill>
                <a:latin typeface="Calibri-Bold"/>
              </a:rPr>
              <a:t>Origin Access Identity</a:t>
            </a:r>
          </a:p>
          <a:p>
            <a:r>
              <a:rPr lang="en-IN" sz="1100" b="1" dirty="0" smtClean="0">
                <a:solidFill>
                  <a:srgbClr val="444949"/>
                </a:solidFill>
                <a:latin typeface="Calibri-Bold"/>
              </a:rPr>
              <a:t>+ S3 bucket policy</a:t>
            </a:r>
            <a:endParaRPr lang="en-IN" sz="11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IN" sz="3600" dirty="0" err="1" smtClean="0"/>
              <a:t>CloudFront</a:t>
            </a:r>
            <a:r>
              <a:rPr lang="en-IN" sz="3600" dirty="0" smtClean="0"/>
              <a:t> – EC2 or ALB </a:t>
            </a:r>
            <a:br>
              <a:rPr lang="en-IN" sz="3600" dirty="0" smtClean="0"/>
            </a:br>
            <a:r>
              <a:rPr lang="en-IN" sz="3600" dirty="0" smtClean="0"/>
              <a:t>as an origin</a:t>
            </a:r>
            <a:endParaRPr lang="en-IN" sz="3600" dirty="0"/>
          </a:p>
        </p:txBody>
      </p:sp>
      <p:pic>
        <p:nvPicPr>
          <p:cNvPr id="17410" name="Picture 2"/>
          <p:cNvPicPr>
            <a:picLocks noGrp="1" noChangeAspect="1" noChangeArrowheads="1"/>
          </p:cNvPicPr>
          <p:nvPr>
            <p:ph idx="1"/>
          </p:nvPr>
        </p:nvPicPr>
        <p:blipFill>
          <a:blip r:embed="rId2"/>
          <a:srcRect/>
          <a:stretch>
            <a:fillRect/>
          </a:stretch>
        </p:blipFill>
        <p:spPr bwMode="auto">
          <a:xfrm>
            <a:off x="487290" y="1905000"/>
            <a:ext cx="8292823" cy="4038600"/>
          </a:xfrm>
          <a:prstGeom prst="rect">
            <a:avLst/>
          </a:prstGeom>
          <a:noFill/>
          <a:ln w="9525">
            <a:noFill/>
            <a:miter lim="800000"/>
            <a:headEnd/>
            <a:tailEnd/>
          </a:ln>
          <a:effectLst/>
        </p:spPr>
      </p:pic>
      <p:sp>
        <p:nvSpPr>
          <p:cNvPr id="5" name="Rectangle 4"/>
          <p:cNvSpPr/>
          <p:nvPr/>
        </p:nvSpPr>
        <p:spPr>
          <a:xfrm>
            <a:off x="4114800" y="5943600"/>
            <a:ext cx="4572000" cy="276999"/>
          </a:xfrm>
          <a:prstGeom prst="rect">
            <a:avLst/>
          </a:prstGeom>
        </p:spPr>
        <p:txBody>
          <a:bodyPr>
            <a:spAutoFit/>
          </a:bodyPr>
          <a:lstStyle/>
          <a:p>
            <a:r>
              <a:rPr lang="en-IN" sz="1200" dirty="0" smtClean="0">
                <a:solidFill>
                  <a:srgbClr val="0563C2"/>
                </a:solidFill>
                <a:latin typeface="Calibri"/>
              </a:rPr>
              <a:t>http://d7uri8nf7uskq.cloudfront.net/tools/list-cloudfront-ips</a:t>
            </a:r>
            <a:endParaRPr lang="en-IN" sz="12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CloudFront</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Global Edge network</a:t>
            </a:r>
          </a:p>
          <a:p>
            <a:pPr lvl="1">
              <a:buNone/>
            </a:pPr>
            <a:r>
              <a:rPr lang="en-IN" sz="2400" dirty="0" smtClean="0">
                <a:solidFill>
                  <a:srgbClr val="444949"/>
                </a:solidFill>
                <a:latin typeface="ArialMT"/>
              </a:rPr>
              <a:t>• </a:t>
            </a:r>
            <a:r>
              <a:rPr lang="en-IN" sz="2400" dirty="0" smtClean="0">
                <a:solidFill>
                  <a:srgbClr val="444949"/>
                </a:solidFill>
                <a:latin typeface="GillSans-Light"/>
              </a:rPr>
              <a:t>Files are cached for a TTL (maybe a day)</a:t>
            </a:r>
          </a:p>
          <a:p>
            <a:pPr lvl="1">
              <a:buNone/>
            </a:pPr>
            <a:r>
              <a:rPr lang="en-IN" sz="2400" dirty="0" smtClean="0">
                <a:solidFill>
                  <a:srgbClr val="444949"/>
                </a:solidFill>
                <a:latin typeface="ArialMT"/>
              </a:rPr>
              <a:t>• </a:t>
            </a:r>
            <a:r>
              <a:rPr lang="en-IN" sz="2400" dirty="0" smtClean="0">
                <a:solidFill>
                  <a:srgbClr val="444949"/>
                </a:solidFill>
                <a:latin typeface="GillSans-Light"/>
              </a:rPr>
              <a:t>Great for static content that must be available everywhere</a:t>
            </a:r>
          </a:p>
          <a:p>
            <a:pPr>
              <a:buNone/>
            </a:pPr>
            <a:r>
              <a:rPr lang="en-IN" sz="3200" dirty="0" smtClean="0">
                <a:solidFill>
                  <a:srgbClr val="444949"/>
                </a:solidFill>
                <a:latin typeface="ArialMT"/>
              </a:rPr>
              <a:t>• </a:t>
            </a:r>
            <a:r>
              <a:rPr lang="en-IN" sz="3200" dirty="0" smtClean="0">
                <a:solidFill>
                  <a:srgbClr val="444949"/>
                </a:solidFill>
                <a:latin typeface="GillSans-Light"/>
              </a:rPr>
              <a:t>S3 Cross Region Replication:</a:t>
            </a:r>
          </a:p>
          <a:p>
            <a:pPr lvl="1">
              <a:buNone/>
            </a:pPr>
            <a:r>
              <a:rPr lang="en-IN" sz="2400" dirty="0" smtClean="0">
                <a:solidFill>
                  <a:srgbClr val="444949"/>
                </a:solidFill>
                <a:latin typeface="ArialMT"/>
              </a:rPr>
              <a:t>• </a:t>
            </a:r>
            <a:r>
              <a:rPr lang="en-IN" sz="2400" dirty="0" smtClean="0">
                <a:solidFill>
                  <a:srgbClr val="444949"/>
                </a:solidFill>
                <a:latin typeface="GillSans-Light"/>
              </a:rPr>
              <a:t>Must be setup for each region you want replication to happen</a:t>
            </a:r>
          </a:p>
          <a:p>
            <a:pPr lvl="1">
              <a:buNone/>
            </a:pPr>
            <a:r>
              <a:rPr lang="en-IN" sz="2400" dirty="0" smtClean="0">
                <a:solidFill>
                  <a:srgbClr val="444949"/>
                </a:solidFill>
                <a:latin typeface="ArialMT"/>
              </a:rPr>
              <a:t>• </a:t>
            </a:r>
            <a:r>
              <a:rPr lang="en-IN" sz="2400" dirty="0" smtClean="0">
                <a:solidFill>
                  <a:srgbClr val="444949"/>
                </a:solidFill>
                <a:latin typeface="GillSans-Light"/>
              </a:rPr>
              <a:t>Files are updated in near real-time</a:t>
            </a:r>
          </a:p>
          <a:p>
            <a:pPr lvl="1">
              <a:buNone/>
            </a:pPr>
            <a:r>
              <a:rPr lang="en-IN" sz="2400" dirty="0" smtClean="0">
                <a:solidFill>
                  <a:srgbClr val="444949"/>
                </a:solidFill>
                <a:latin typeface="ArialMT"/>
              </a:rPr>
              <a:t>• </a:t>
            </a:r>
            <a:r>
              <a:rPr lang="en-IN" sz="2400" dirty="0" smtClean="0">
                <a:solidFill>
                  <a:srgbClr val="444949"/>
                </a:solidFill>
                <a:latin typeface="GillSans-Light"/>
              </a:rPr>
              <a:t>Read only</a:t>
            </a:r>
          </a:p>
          <a:p>
            <a:pPr lvl="1">
              <a:buNone/>
            </a:pPr>
            <a:r>
              <a:rPr lang="en-IN" sz="2400" dirty="0" smtClean="0">
                <a:solidFill>
                  <a:srgbClr val="444949"/>
                </a:solidFill>
                <a:latin typeface="ArialMT"/>
              </a:rPr>
              <a:t>• </a:t>
            </a:r>
            <a:r>
              <a:rPr lang="en-IN" sz="2400" dirty="0" smtClean="0">
                <a:solidFill>
                  <a:srgbClr val="444949"/>
                </a:solidFill>
                <a:latin typeface="GillSans-Light"/>
              </a:rPr>
              <a:t>Great for dynamic content that needs to be available at low-latency in few</a:t>
            </a:r>
          </a:p>
          <a:p>
            <a:pPr lvl="1">
              <a:buNone/>
            </a:pPr>
            <a:r>
              <a:rPr lang="en-IN" sz="2400" dirty="0" smtClean="0">
                <a:solidFill>
                  <a:srgbClr val="444949"/>
                </a:solidFill>
                <a:latin typeface="GillSans-Light"/>
              </a:rPr>
              <a:t>regions</a:t>
            </a:r>
            <a:endParaRPr lang="en-IN" dirty="0"/>
          </a:p>
        </p:txBody>
      </p:sp>
      <p:sp>
        <p:nvSpPr>
          <p:cNvPr id="3" name="Title 2"/>
          <p:cNvSpPr>
            <a:spLocks noGrp="1"/>
          </p:cNvSpPr>
          <p:nvPr>
            <p:ph type="title"/>
          </p:nvPr>
        </p:nvSpPr>
        <p:spPr/>
        <p:txBody>
          <a:bodyPr>
            <a:normAutofit fontScale="90000"/>
          </a:bodyPr>
          <a:lstStyle/>
          <a:p>
            <a:r>
              <a:rPr lang="en-IN" dirty="0" err="1" smtClean="0"/>
              <a:t>CloudFront</a:t>
            </a:r>
            <a:r>
              <a:rPr lang="en-IN" dirty="0" smtClean="0"/>
              <a:t> </a:t>
            </a:r>
            <a:r>
              <a:rPr lang="en-IN" dirty="0" err="1" smtClean="0"/>
              <a:t>vs</a:t>
            </a:r>
            <a:r>
              <a:rPr lang="en-IN" dirty="0" smtClean="0"/>
              <a:t> S3 Cross </a:t>
            </a:r>
            <a:br>
              <a:rPr lang="en-IN" dirty="0" smtClean="0"/>
            </a:br>
            <a:r>
              <a:rPr lang="en-IN" dirty="0" smtClean="0"/>
              <a:t>Region Replication</a:t>
            </a:r>
            <a:endParaRPr lang="en-IN"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You can restrict who can access your distribution</a:t>
            </a:r>
          </a:p>
          <a:p>
            <a:pPr lvl="1">
              <a:buNone/>
            </a:pPr>
            <a:r>
              <a:rPr lang="en-IN" sz="2400" dirty="0" smtClean="0">
                <a:solidFill>
                  <a:srgbClr val="444949"/>
                </a:solidFill>
                <a:latin typeface="ArialMT"/>
              </a:rPr>
              <a:t>• </a:t>
            </a:r>
            <a:r>
              <a:rPr lang="en-IN" sz="2400" dirty="0" err="1" smtClean="0">
                <a:solidFill>
                  <a:srgbClr val="444949"/>
                </a:solidFill>
                <a:latin typeface="GillSans-Light"/>
              </a:rPr>
              <a:t>Whitelist</a:t>
            </a:r>
            <a:r>
              <a:rPr lang="en-IN" sz="2400" dirty="0" smtClean="0">
                <a:solidFill>
                  <a:srgbClr val="444949"/>
                </a:solidFill>
                <a:latin typeface="GillSans-Light"/>
              </a:rPr>
              <a:t>: Allow your users to access your content only if they're in one of the countries on a list of approved countries.</a:t>
            </a:r>
          </a:p>
          <a:p>
            <a:pPr lvl="1">
              <a:buNone/>
            </a:pPr>
            <a:r>
              <a:rPr lang="en-IN" sz="2400" dirty="0" smtClean="0">
                <a:solidFill>
                  <a:srgbClr val="444949"/>
                </a:solidFill>
                <a:latin typeface="ArialMT"/>
              </a:rPr>
              <a:t>• </a:t>
            </a:r>
            <a:r>
              <a:rPr lang="en-IN" sz="2400" dirty="0" smtClean="0">
                <a:solidFill>
                  <a:srgbClr val="444949"/>
                </a:solidFill>
                <a:latin typeface="GillSans-Light"/>
              </a:rPr>
              <a:t>Blacklist: Prevent your users from accessing your content if they're in one of the countries on a blacklist of banned countries.</a:t>
            </a:r>
          </a:p>
          <a:p>
            <a:pPr>
              <a:buNone/>
            </a:pPr>
            <a:r>
              <a:rPr lang="en-IN" sz="3200" dirty="0" smtClean="0">
                <a:solidFill>
                  <a:srgbClr val="444949"/>
                </a:solidFill>
                <a:latin typeface="ArialMT"/>
              </a:rPr>
              <a:t>• </a:t>
            </a:r>
            <a:r>
              <a:rPr lang="en-IN" sz="3200" dirty="0" smtClean="0">
                <a:solidFill>
                  <a:srgbClr val="444949"/>
                </a:solidFill>
                <a:latin typeface="GillSans-Light"/>
              </a:rPr>
              <a:t>The “country” is determined using a 3</a:t>
            </a:r>
            <a:r>
              <a:rPr lang="en-IN" sz="2400" dirty="0" smtClean="0">
                <a:solidFill>
                  <a:srgbClr val="444949"/>
                </a:solidFill>
                <a:latin typeface="GillSans-Light"/>
              </a:rPr>
              <a:t>rd </a:t>
            </a:r>
            <a:r>
              <a:rPr lang="en-IN" sz="3200" dirty="0" smtClean="0">
                <a:solidFill>
                  <a:srgbClr val="444949"/>
                </a:solidFill>
                <a:latin typeface="GillSans-Light"/>
              </a:rPr>
              <a:t>party Geo-IP database</a:t>
            </a:r>
          </a:p>
          <a:p>
            <a:pPr>
              <a:buNone/>
            </a:pPr>
            <a:r>
              <a:rPr lang="en-IN" sz="3200" dirty="0" smtClean="0">
                <a:solidFill>
                  <a:srgbClr val="444949"/>
                </a:solidFill>
                <a:latin typeface="ArialMT"/>
              </a:rPr>
              <a:t>• </a:t>
            </a:r>
            <a:r>
              <a:rPr lang="en-IN" sz="3200" dirty="0" smtClean="0">
                <a:solidFill>
                  <a:srgbClr val="444949"/>
                </a:solidFill>
                <a:latin typeface="GillSans-Light"/>
              </a:rPr>
              <a:t>Use case: Copyright Laws to control access to content</a:t>
            </a:r>
            <a:endParaRPr lang="en-IN" dirty="0"/>
          </a:p>
        </p:txBody>
      </p:sp>
      <p:sp>
        <p:nvSpPr>
          <p:cNvPr id="3" name="Title 2"/>
          <p:cNvSpPr>
            <a:spLocks noGrp="1"/>
          </p:cNvSpPr>
          <p:nvPr>
            <p:ph type="title"/>
          </p:nvPr>
        </p:nvSpPr>
        <p:spPr/>
        <p:txBody>
          <a:bodyPr>
            <a:normAutofit fontScale="90000"/>
          </a:bodyPr>
          <a:lstStyle/>
          <a:p>
            <a:r>
              <a:rPr lang="en-IN" dirty="0" err="1" smtClean="0"/>
              <a:t>CloudFront</a:t>
            </a:r>
            <a:r>
              <a:rPr lang="en-IN" dirty="0" smtClean="0"/>
              <a:t> Geo </a:t>
            </a:r>
            <a:br>
              <a:rPr lang="en-IN" dirty="0" smtClean="0"/>
            </a:br>
            <a:r>
              <a:rPr lang="en-IN" dirty="0" smtClean="0"/>
              <a:t>Restriction</a:t>
            </a:r>
            <a:endParaRPr lang="en-IN"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You want to distribute paid shared content to premium users over the world</a:t>
            </a:r>
          </a:p>
          <a:p>
            <a:pPr>
              <a:buNone/>
            </a:pPr>
            <a:r>
              <a:rPr lang="en-IN" sz="2800" dirty="0" smtClean="0">
                <a:solidFill>
                  <a:srgbClr val="444949"/>
                </a:solidFill>
                <a:latin typeface="ArialMT"/>
              </a:rPr>
              <a:t>• </a:t>
            </a:r>
            <a:r>
              <a:rPr lang="en-IN" sz="2800" dirty="0" smtClean="0">
                <a:solidFill>
                  <a:srgbClr val="444949"/>
                </a:solidFill>
                <a:latin typeface="GillSans-Light"/>
              </a:rPr>
              <a:t>We can use </a:t>
            </a:r>
            <a:r>
              <a:rPr lang="en-IN" sz="2800" dirty="0" err="1" smtClean="0">
                <a:solidFill>
                  <a:srgbClr val="444949"/>
                </a:solidFill>
                <a:latin typeface="GillSans-Light"/>
              </a:rPr>
              <a:t>CloudFront</a:t>
            </a:r>
            <a:r>
              <a:rPr lang="en-IN" sz="2800" dirty="0" smtClean="0">
                <a:solidFill>
                  <a:srgbClr val="444949"/>
                </a:solidFill>
                <a:latin typeface="GillSans-Light"/>
              </a:rPr>
              <a:t> Signed URL / Cookie. We attach a policy with:</a:t>
            </a:r>
          </a:p>
          <a:p>
            <a:pPr lvl="1">
              <a:buNone/>
            </a:pPr>
            <a:r>
              <a:rPr lang="en-IN" sz="2000" dirty="0" smtClean="0">
                <a:solidFill>
                  <a:srgbClr val="444949"/>
                </a:solidFill>
                <a:latin typeface="ArialMT"/>
              </a:rPr>
              <a:t>• </a:t>
            </a:r>
            <a:r>
              <a:rPr lang="en-IN" sz="2000" dirty="0" smtClean="0">
                <a:solidFill>
                  <a:srgbClr val="444949"/>
                </a:solidFill>
                <a:latin typeface="GillSans-Light"/>
              </a:rPr>
              <a:t>Includes URL expiration</a:t>
            </a:r>
          </a:p>
          <a:p>
            <a:pPr lvl="1">
              <a:buNone/>
            </a:pPr>
            <a:r>
              <a:rPr lang="en-IN" sz="2000" dirty="0" smtClean="0">
                <a:solidFill>
                  <a:srgbClr val="444949"/>
                </a:solidFill>
                <a:latin typeface="ArialMT"/>
              </a:rPr>
              <a:t>• </a:t>
            </a:r>
            <a:r>
              <a:rPr lang="en-IN" sz="2000" dirty="0" smtClean="0">
                <a:solidFill>
                  <a:srgbClr val="444949"/>
                </a:solidFill>
                <a:latin typeface="GillSans-Light"/>
              </a:rPr>
              <a:t>Includes IP ranges to access the data from</a:t>
            </a:r>
          </a:p>
          <a:p>
            <a:pPr lvl="1">
              <a:buNone/>
            </a:pPr>
            <a:r>
              <a:rPr lang="en-IN" sz="2000" dirty="0" smtClean="0">
                <a:solidFill>
                  <a:srgbClr val="444949"/>
                </a:solidFill>
                <a:latin typeface="ArialMT"/>
              </a:rPr>
              <a:t>• </a:t>
            </a:r>
            <a:r>
              <a:rPr lang="en-IN" sz="2000" dirty="0" smtClean="0">
                <a:solidFill>
                  <a:srgbClr val="444949"/>
                </a:solidFill>
                <a:latin typeface="GillSans-Light"/>
              </a:rPr>
              <a:t>Trusted signers (which AWS accounts can create signed URLs)</a:t>
            </a:r>
          </a:p>
          <a:p>
            <a:pPr>
              <a:buNone/>
            </a:pPr>
            <a:r>
              <a:rPr lang="en-IN" sz="2800" dirty="0" smtClean="0">
                <a:solidFill>
                  <a:srgbClr val="444949"/>
                </a:solidFill>
                <a:latin typeface="ArialMT"/>
              </a:rPr>
              <a:t>• </a:t>
            </a:r>
            <a:r>
              <a:rPr lang="en-IN" sz="2800" dirty="0" smtClean="0">
                <a:solidFill>
                  <a:srgbClr val="444949"/>
                </a:solidFill>
                <a:latin typeface="GillSans-Light"/>
              </a:rPr>
              <a:t>How long should the URL be valid for?</a:t>
            </a:r>
          </a:p>
          <a:p>
            <a:pPr lvl="1">
              <a:buNone/>
            </a:pPr>
            <a:r>
              <a:rPr lang="en-IN" sz="2000" dirty="0" smtClean="0">
                <a:solidFill>
                  <a:srgbClr val="444949"/>
                </a:solidFill>
                <a:latin typeface="ArialMT"/>
              </a:rPr>
              <a:t>• </a:t>
            </a:r>
            <a:r>
              <a:rPr lang="en-IN" sz="2000" dirty="0" smtClean="0">
                <a:solidFill>
                  <a:srgbClr val="444949"/>
                </a:solidFill>
                <a:latin typeface="GillSans-Light"/>
              </a:rPr>
              <a:t>Shared content (movie, music): make it short (a few minutes)</a:t>
            </a:r>
          </a:p>
          <a:p>
            <a:pPr lvl="1">
              <a:buNone/>
            </a:pPr>
            <a:r>
              <a:rPr lang="en-IN" sz="2000" dirty="0" smtClean="0">
                <a:solidFill>
                  <a:srgbClr val="444949"/>
                </a:solidFill>
                <a:latin typeface="ArialMT"/>
              </a:rPr>
              <a:t>• </a:t>
            </a:r>
            <a:r>
              <a:rPr lang="en-IN" sz="2000" dirty="0" smtClean="0">
                <a:solidFill>
                  <a:srgbClr val="444949"/>
                </a:solidFill>
                <a:latin typeface="GillSans-Light"/>
              </a:rPr>
              <a:t>Private content (private to the user): you can make it last for years</a:t>
            </a:r>
          </a:p>
          <a:p>
            <a:pPr>
              <a:buNone/>
            </a:pPr>
            <a:r>
              <a:rPr lang="en-IN" sz="2800" dirty="0" smtClean="0">
                <a:solidFill>
                  <a:srgbClr val="444949"/>
                </a:solidFill>
                <a:latin typeface="ArialMT"/>
              </a:rPr>
              <a:t>• </a:t>
            </a:r>
            <a:r>
              <a:rPr lang="en-IN" sz="2800" dirty="0" smtClean="0">
                <a:solidFill>
                  <a:srgbClr val="444949"/>
                </a:solidFill>
                <a:latin typeface="GillSans-Light"/>
              </a:rPr>
              <a:t>Signed URL = access to individual files (one signed URL per file)</a:t>
            </a:r>
          </a:p>
          <a:p>
            <a:pPr>
              <a:buNone/>
            </a:pPr>
            <a:r>
              <a:rPr lang="en-IN" sz="2800" dirty="0" smtClean="0">
                <a:solidFill>
                  <a:srgbClr val="444949"/>
                </a:solidFill>
                <a:latin typeface="ArialMT"/>
              </a:rPr>
              <a:t>• </a:t>
            </a:r>
            <a:r>
              <a:rPr lang="en-IN" sz="2800" dirty="0" smtClean="0">
                <a:solidFill>
                  <a:srgbClr val="444949"/>
                </a:solidFill>
                <a:latin typeface="GillSans-Light"/>
              </a:rPr>
              <a:t>Signed Cookies = access to multiple files (one signed cookie for many files)</a:t>
            </a:r>
            <a:endParaRPr lang="en-IN" dirty="0"/>
          </a:p>
        </p:txBody>
      </p:sp>
      <p:sp>
        <p:nvSpPr>
          <p:cNvPr id="3" name="Title 2"/>
          <p:cNvSpPr>
            <a:spLocks noGrp="1"/>
          </p:cNvSpPr>
          <p:nvPr>
            <p:ph type="title"/>
          </p:nvPr>
        </p:nvSpPr>
        <p:spPr/>
        <p:txBody>
          <a:bodyPr>
            <a:normAutofit fontScale="90000"/>
          </a:bodyPr>
          <a:lstStyle/>
          <a:p>
            <a:r>
              <a:rPr lang="en-IN" dirty="0" err="1" smtClean="0"/>
              <a:t>CloudFront</a:t>
            </a:r>
            <a:r>
              <a:rPr lang="en-IN" dirty="0" smtClean="0"/>
              <a:t> Signed URL </a:t>
            </a:r>
            <a:br>
              <a:rPr lang="en-IN" dirty="0" smtClean="0"/>
            </a:br>
            <a:r>
              <a:rPr lang="en-IN" dirty="0" smtClean="0"/>
              <a:t> Signed Cookies</a:t>
            </a:r>
            <a:endParaRPr lang="en-IN"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err="1" smtClean="0"/>
              <a:t>CloudFront</a:t>
            </a:r>
            <a:r>
              <a:rPr lang="en-IN" dirty="0" smtClean="0"/>
              <a:t> Signed URL</a:t>
            </a:r>
            <a:br>
              <a:rPr lang="en-IN" dirty="0" smtClean="0"/>
            </a:br>
            <a:r>
              <a:rPr lang="en-IN" dirty="0" smtClean="0"/>
              <a:t> Diagram</a:t>
            </a:r>
            <a:endParaRPr lang="en-IN" dirty="0"/>
          </a:p>
        </p:txBody>
      </p:sp>
      <p:pic>
        <p:nvPicPr>
          <p:cNvPr id="18434" name="Picture 2"/>
          <p:cNvPicPr>
            <a:picLocks noGrp="1" noChangeAspect="1" noChangeArrowheads="1"/>
          </p:cNvPicPr>
          <p:nvPr>
            <p:ph idx="1"/>
          </p:nvPr>
        </p:nvPicPr>
        <p:blipFill>
          <a:blip r:embed="rId2"/>
          <a:srcRect/>
          <a:stretch>
            <a:fillRect/>
          </a:stretch>
        </p:blipFill>
        <p:spPr bwMode="auto">
          <a:xfrm>
            <a:off x="1371600" y="1600200"/>
            <a:ext cx="7391400" cy="4338345"/>
          </a:xfrm>
          <a:prstGeom prst="rect">
            <a:avLst/>
          </a:prstGeom>
          <a:noFill/>
          <a:ln w="9525">
            <a:noFill/>
            <a:miter lim="800000"/>
            <a:headEnd/>
            <a:tailEnd/>
          </a:ln>
          <a:effectLst/>
        </p:spPr>
      </p:pic>
      <p:sp>
        <p:nvSpPr>
          <p:cNvPr id="5" name="Rectangle 4"/>
          <p:cNvSpPr/>
          <p:nvPr/>
        </p:nvSpPr>
        <p:spPr>
          <a:xfrm>
            <a:off x="0" y="3581400"/>
            <a:ext cx="1752600" cy="646331"/>
          </a:xfrm>
          <a:prstGeom prst="rect">
            <a:avLst/>
          </a:prstGeom>
        </p:spPr>
        <p:txBody>
          <a:bodyPr wrap="square">
            <a:spAutoFit/>
          </a:bodyPr>
          <a:lstStyle/>
          <a:p>
            <a:r>
              <a:rPr lang="en-IN" dirty="0" smtClean="0">
                <a:solidFill>
                  <a:srgbClr val="444949"/>
                </a:solidFill>
                <a:latin typeface="Calibri"/>
              </a:rPr>
              <a:t>Authentication</a:t>
            </a:r>
          </a:p>
          <a:p>
            <a:r>
              <a:rPr lang="en-IN" dirty="0" smtClean="0">
                <a:solidFill>
                  <a:srgbClr val="444949"/>
                </a:solidFill>
                <a:latin typeface="Calibri"/>
              </a:rPr>
              <a:t>+ Authorization</a:t>
            </a:r>
            <a:endParaRPr lang="en-IN"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1"/>
            <a:ext cx="4191000" cy="3428999"/>
          </a:xfrm>
        </p:spPr>
        <p:txBody>
          <a:bodyPr>
            <a:noAutofit/>
          </a:bodyPr>
          <a:lstStyle/>
          <a:p>
            <a:pPr>
              <a:buNone/>
            </a:pPr>
            <a:r>
              <a:rPr lang="en-IN" sz="2000" dirty="0" smtClean="0">
                <a:solidFill>
                  <a:srgbClr val="444949"/>
                </a:solidFill>
                <a:latin typeface="ArialMT"/>
              </a:rPr>
              <a:t>• </a:t>
            </a:r>
            <a:r>
              <a:rPr lang="en-IN" sz="2000" dirty="0" err="1" smtClean="0">
                <a:solidFill>
                  <a:srgbClr val="444949"/>
                </a:solidFill>
                <a:latin typeface="GillSans-Light"/>
              </a:rPr>
              <a:t>CloudFront</a:t>
            </a:r>
            <a:r>
              <a:rPr lang="en-IN" sz="2000" dirty="0" smtClean="0">
                <a:solidFill>
                  <a:srgbClr val="444949"/>
                </a:solidFill>
                <a:latin typeface="GillSans-Light"/>
              </a:rPr>
              <a:t> Signed URL:</a:t>
            </a:r>
          </a:p>
          <a:p>
            <a:pPr>
              <a:buNone/>
            </a:pPr>
            <a:r>
              <a:rPr lang="en-IN" sz="2000" dirty="0" smtClean="0">
                <a:solidFill>
                  <a:srgbClr val="444949"/>
                </a:solidFill>
                <a:latin typeface="ArialMT"/>
              </a:rPr>
              <a:t>• </a:t>
            </a:r>
            <a:r>
              <a:rPr lang="en-IN" sz="2000" dirty="0" smtClean="0">
                <a:solidFill>
                  <a:srgbClr val="444949"/>
                </a:solidFill>
                <a:latin typeface="GillSans-Light"/>
              </a:rPr>
              <a:t>Allow access to a path, no matter the origin</a:t>
            </a:r>
          </a:p>
          <a:p>
            <a:pPr>
              <a:buNone/>
            </a:pPr>
            <a:r>
              <a:rPr lang="en-IN" sz="2000" dirty="0" smtClean="0">
                <a:solidFill>
                  <a:srgbClr val="444949"/>
                </a:solidFill>
                <a:latin typeface="ArialMT"/>
              </a:rPr>
              <a:t>• </a:t>
            </a:r>
            <a:r>
              <a:rPr lang="en-IN" sz="2000" dirty="0" smtClean="0">
                <a:solidFill>
                  <a:srgbClr val="444949"/>
                </a:solidFill>
                <a:latin typeface="GillSans-Light"/>
              </a:rPr>
              <a:t>Account wide key-pair, only the root can manage it</a:t>
            </a:r>
          </a:p>
          <a:p>
            <a:pPr>
              <a:buNone/>
            </a:pPr>
            <a:r>
              <a:rPr lang="en-IN" sz="2000" dirty="0" smtClean="0">
                <a:solidFill>
                  <a:srgbClr val="444949"/>
                </a:solidFill>
                <a:latin typeface="ArialMT"/>
              </a:rPr>
              <a:t>• </a:t>
            </a:r>
            <a:r>
              <a:rPr lang="en-IN" sz="2000" dirty="0" smtClean="0">
                <a:solidFill>
                  <a:srgbClr val="444949"/>
                </a:solidFill>
                <a:latin typeface="GillSans-Light"/>
              </a:rPr>
              <a:t>Can filter by IP, path, date, expiration</a:t>
            </a:r>
          </a:p>
          <a:p>
            <a:pPr>
              <a:buNone/>
            </a:pPr>
            <a:r>
              <a:rPr lang="en-IN" sz="2000" dirty="0" smtClean="0">
                <a:solidFill>
                  <a:srgbClr val="444949"/>
                </a:solidFill>
                <a:latin typeface="ArialMT"/>
              </a:rPr>
              <a:t>• </a:t>
            </a:r>
            <a:r>
              <a:rPr lang="en-IN" sz="2000" dirty="0" smtClean="0">
                <a:solidFill>
                  <a:srgbClr val="444949"/>
                </a:solidFill>
                <a:latin typeface="GillSans-Light"/>
              </a:rPr>
              <a:t>Can leverage caching features</a:t>
            </a:r>
            <a:endParaRPr lang="en-IN" sz="1800" dirty="0"/>
          </a:p>
        </p:txBody>
      </p:sp>
      <p:sp>
        <p:nvSpPr>
          <p:cNvPr id="3" name="Title 2"/>
          <p:cNvSpPr>
            <a:spLocks noGrp="1"/>
          </p:cNvSpPr>
          <p:nvPr>
            <p:ph type="title"/>
          </p:nvPr>
        </p:nvSpPr>
        <p:spPr/>
        <p:txBody>
          <a:bodyPr>
            <a:normAutofit fontScale="90000"/>
          </a:bodyPr>
          <a:lstStyle/>
          <a:p>
            <a:r>
              <a:rPr lang="en-IN" dirty="0" err="1" smtClean="0"/>
              <a:t>CloudFront</a:t>
            </a:r>
            <a:r>
              <a:rPr lang="en-IN" dirty="0" smtClean="0"/>
              <a:t> Signed URL</a:t>
            </a:r>
            <a:br>
              <a:rPr lang="en-IN" dirty="0" smtClean="0"/>
            </a:br>
            <a:r>
              <a:rPr lang="en-IN" dirty="0" smtClean="0"/>
              <a:t> </a:t>
            </a:r>
            <a:r>
              <a:rPr lang="en-IN" dirty="0" err="1" smtClean="0"/>
              <a:t>vs</a:t>
            </a:r>
            <a:r>
              <a:rPr lang="en-IN" dirty="0" smtClean="0"/>
              <a:t> S3 Pre-Signed URL</a:t>
            </a:r>
            <a:endParaRPr lang="en-IN" dirty="0"/>
          </a:p>
        </p:txBody>
      </p:sp>
      <p:sp>
        <p:nvSpPr>
          <p:cNvPr id="4" name="Rectangle 3"/>
          <p:cNvSpPr/>
          <p:nvPr/>
        </p:nvSpPr>
        <p:spPr>
          <a:xfrm>
            <a:off x="4572000" y="1447800"/>
            <a:ext cx="4191000" cy="2000548"/>
          </a:xfrm>
          <a:prstGeom prst="rect">
            <a:avLst/>
          </a:prstGeom>
        </p:spPr>
        <p:txBody>
          <a:bodyPr wrap="square">
            <a:spAutoFit/>
          </a:bodyPr>
          <a:lstStyle/>
          <a:p>
            <a:r>
              <a:rPr lang="en-IN" sz="2400" dirty="0" smtClean="0">
                <a:solidFill>
                  <a:srgbClr val="444949"/>
                </a:solidFill>
                <a:latin typeface="ArialMT"/>
              </a:rPr>
              <a:t>• </a:t>
            </a:r>
            <a:r>
              <a:rPr lang="en-IN" sz="2400" dirty="0" smtClean="0">
                <a:solidFill>
                  <a:srgbClr val="444949"/>
                </a:solidFill>
                <a:latin typeface="GillSans-Light"/>
              </a:rPr>
              <a:t>S3 Pre-Signed URL:</a:t>
            </a:r>
          </a:p>
          <a:p>
            <a:r>
              <a:rPr lang="en-IN" sz="2000" dirty="0" smtClean="0">
                <a:solidFill>
                  <a:srgbClr val="444949"/>
                </a:solidFill>
                <a:latin typeface="ArialMT"/>
              </a:rPr>
              <a:t>• </a:t>
            </a:r>
            <a:r>
              <a:rPr lang="en-IN" sz="2000" dirty="0" smtClean="0">
                <a:solidFill>
                  <a:srgbClr val="444949"/>
                </a:solidFill>
                <a:latin typeface="GillSans-Light"/>
              </a:rPr>
              <a:t>Issue a request as the person who pre-signed the URL</a:t>
            </a:r>
          </a:p>
          <a:p>
            <a:r>
              <a:rPr lang="en-IN" sz="2000" dirty="0" smtClean="0">
                <a:solidFill>
                  <a:srgbClr val="444949"/>
                </a:solidFill>
                <a:latin typeface="ArialMT"/>
              </a:rPr>
              <a:t>• </a:t>
            </a:r>
            <a:r>
              <a:rPr lang="en-IN" sz="2000" dirty="0" smtClean="0">
                <a:solidFill>
                  <a:srgbClr val="444949"/>
                </a:solidFill>
                <a:latin typeface="GillSans-Light"/>
              </a:rPr>
              <a:t>Uses the IAM key of the signing IAM principal</a:t>
            </a:r>
          </a:p>
          <a:p>
            <a:r>
              <a:rPr lang="en-IN" sz="2000" dirty="0" smtClean="0">
                <a:solidFill>
                  <a:srgbClr val="444949"/>
                </a:solidFill>
                <a:latin typeface="ArialMT"/>
              </a:rPr>
              <a:t>• </a:t>
            </a:r>
            <a:r>
              <a:rPr lang="en-IN" sz="2000" dirty="0" smtClean="0">
                <a:solidFill>
                  <a:srgbClr val="444949"/>
                </a:solidFill>
                <a:latin typeface="GillSans-Light"/>
              </a:rPr>
              <a:t>Limited lifetime</a:t>
            </a:r>
            <a:endParaRPr lang="en-IN" sz="2000" dirty="0"/>
          </a:p>
        </p:txBody>
      </p:sp>
      <p:pic>
        <p:nvPicPr>
          <p:cNvPr id="19458" name="Picture 2"/>
          <p:cNvPicPr>
            <a:picLocks noChangeAspect="1" noChangeArrowheads="1"/>
          </p:cNvPicPr>
          <p:nvPr/>
        </p:nvPicPr>
        <p:blipFill>
          <a:blip r:embed="rId2"/>
          <a:srcRect/>
          <a:stretch>
            <a:fillRect/>
          </a:stretch>
        </p:blipFill>
        <p:spPr bwMode="auto">
          <a:xfrm>
            <a:off x="533400" y="4800600"/>
            <a:ext cx="8305800" cy="1143000"/>
          </a:xfrm>
          <a:prstGeom prst="rect">
            <a:avLst/>
          </a:prstGeom>
          <a:noFill/>
          <a:ln w="9525">
            <a:noFill/>
            <a:miter lim="800000"/>
            <a:headEnd/>
            <a:tailEnd/>
          </a:ln>
          <a:effec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6482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Cache based on</a:t>
            </a:r>
          </a:p>
          <a:p>
            <a:pPr lvl="1">
              <a:buNone/>
            </a:pPr>
            <a:r>
              <a:rPr lang="en-IN" sz="2000" dirty="0" smtClean="0">
                <a:solidFill>
                  <a:srgbClr val="444949"/>
                </a:solidFill>
                <a:latin typeface="ArialMT"/>
              </a:rPr>
              <a:t>• </a:t>
            </a:r>
            <a:r>
              <a:rPr lang="en-IN" sz="2000" dirty="0" smtClean="0">
                <a:solidFill>
                  <a:srgbClr val="444949"/>
                </a:solidFill>
                <a:latin typeface="GillSans-Light"/>
              </a:rPr>
              <a:t>Headers</a:t>
            </a:r>
          </a:p>
          <a:p>
            <a:pPr lvl="1">
              <a:buNone/>
            </a:pPr>
            <a:r>
              <a:rPr lang="en-IN" sz="2000" dirty="0" smtClean="0">
                <a:solidFill>
                  <a:srgbClr val="444949"/>
                </a:solidFill>
                <a:latin typeface="ArialMT"/>
              </a:rPr>
              <a:t>• </a:t>
            </a:r>
            <a:r>
              <a:rPr lang="en-IN" sz="2000" dirty="0" smtClean="0">
                <a:solidFill>
                  <a:srgbClr val="444949"/>
                </a:solidFill>
                <a:latin typeface="GillSans-Light"/>
              </a:rPr>
              <a:t>Session Cookies</a:t>
            </a:r>
          </a:p>
          <a:p>
            <a:pPr lvl="1">
              <a:buNone/>
            </a:pPr>
            <a:r>
              <a:rPr lang="en-IN" sz="2000" dirty="0" smtClean="0">
                <a:solidFill>
                  <a:srgbClr val="444949"/>
                </a:solidFill>
                <a:latin typeface="ArialMT"/>
              </a:rPr>
              <a:t>• </a:t>
            </a:r>
            <a:r>
              <a:rPr lang="en-IN" sz="2000" dirty="0" smtClean="0">
                <a:solidFill>
                  <a:srgbClr val="444949"/>
                </a:solidFill>
                <a:latin typeface="GillSans-Light"/>
              </a:rPr>
              <a:t>Query String Parameters</a:t>
            </a:r>
          </a:p>
          <a:p>
            <a:pPr>
              <a:buNone/>
            </a:pPr>
            <a:r>
              <a:rPr lang="en-IN" sz="2800" dirty="0" smtClean="0">
                <a:solidFill>
                  <a:srgbClr val="444949"/>
                </a:solidFill>
                <a:latin typeface="ArialMT"/>
              </a:rPr>
              <a:t>• </a:t>
            </a:r>
            <a:r>
              <a:rPr lang="en-IN" sz="2800" dirty="0" smtClean="0">
                <a:solidFill>
                  <a:srgbClr val="444949"/>
                </a:solidFill>
                <a:latin typeface="GillSans-Light"/>
              </a:rPr>
              <a:t>The cache lives at each </a:t>
            </a:r>
            <a:r>
              <a:rPr lang="en-IN" sz="2800" dirty="0" err="1" smtClean="0">
                <a:solidFill>
                  <a:srgbClr val="444949"/>
                </a:solidFill>
                <a:latin typeface="GillSans-Light"/>
              </a:rPr>
              <a:t>CloudFront</a:t>
            </a:r>
            <a:r>
              <a:rPr lang="en-IN" sz="2800" dirty="0" smtClean="0">
                <a:solidFill>
                  <a:srgbClr val="444949"/>
                </a:solidFill>
                <a:latin typeface="GillSans-Light"/>
              </a:rPr>
              <a:t> Edge Location</a:t>
            </a:r>
          </a:p>
          <a:p>
            <a:pPr>
              <a:buNone/>
            </a:pPr>
            <a:r>
              <a:rPr lang="en-IN" sz="2800" dirty="0" smtClean="0">
                <a:solidFill>
                  <a:srgbClr val="444949"/>
                </a:solidFill>
                <a:latin typeface="ArialMT"/>
              </a:rPr>
              <a:t>• </a:t>
            </a:r>
            <a:r>
              <a:rPr lang="en-IN" sz="2800" dirty="0" smtClean="0">
                <a:solidFill>
                  <a:srgbClr val="444949"/>
                </a:solidFill>
                <a:latin typeface="GillSans-Light"/>
              </a:rPr>
              <a:t>You want to maximize the cache hit rate to minimize requests on the origin</a:t>
            </a:r>
          </a:p>
          <a:p>
            <a:pPr>
              <a:buNone/>
            </a:pPr>
            <a:r>
              <a:rPr lang="en-IN" sz="2800" dirty="0" smtClean="0">
                <a:solidFill>
                  <a:srgbClr val="444949"/>
                </a:solidFill>
                <a:latin typeface="ArialMT"/>
              </a:rPr>
              <a:t>• </a:t>
            </a:r>
            <a:r>
              <a:rPr lang="en-IN" sz="2800" dirty="0" smtClean="0">
                <a:solidFill>
                  <a:srgbClr val="444949"/>
                </a:solidFill>
                <a:latin typeface="GillSans-Light"/>
              </a:rPr>
              <a:t>Control the TTL (0 seconds to 1 year), can be set by the origin using the Cache-Control header, Expires header…</a:t>
            </a:r>
            <a:endParaRPr lang="en-IN" dirty="0"/>
          </a:p>
        </p:txBody>
      </p:sp>
      <p:sp>
        <p:nvSpPr>
          <p:cNvPr id="3" name="Title 2"/>
          <p:cNvSpPr>
            <a:spLocks noGrp="1"/>
          </p:cNvSpPr>
          <p:nvPr>
            <p:ph type="title"/>
          </p:nvPr>
        </p:nvSpPr>
        <p:spPr/>
        <p:txBody>
          <a:bodyPr/>
          <a:lstStyle/>
          <a:p>
            <a:r>
              <a:rPr lang="en-IN" dirty="0" err="1" smtClean="0"/>
              <a:t>CloudFront</a:t>
            </a:r>
            <a:r>
              <a:rPr lang="en-IN" dirty="0" smtClean="0"/>
              <a:t> Caching</a:t>
            </a:r>
            <a:endParaRPr lang="en-IN" dirty="0"/>
          </a:p>
        </p:txBody>
      </p:sp>
      <p:pic>
        <p:nvPicPr>
          <p:cNvPr id="20482" name="Picture 2"/>
          <p:cNvPicPr>
            <a:picLocks noChangeAspect="1" noChangeArrowheads="1"/>
          </p:cNvPicPr>
          <p:nvPr/>
        </p:nvPicPr>
        <p:blipFill>
          <a:blip r:embed="rId2"/>
          <a:srcRect/>
          <a:stretch>
            <a:fillRect/>
          </a:stretch>
        </p:blipFill>
        <p:spPr bwMode="auto">
          <a:xfrm>
            <a:off x="4953000" y="1447800"/>
            <a:ext cx="3733800" cy="4724400"/>
          </a:xfrm>
          <a:prstGeom prst="rect">
            <a:avLst/>
          </a:prstGeom>
          <a:noFill/>
          <a:ln w="9525">
            <a:noFill/>
            <a:miter lim="800000"/>
            <a:headEnd/>
            <a:tailEnd/>
          </a:ln>
          <a:effec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err="1" smtClean="0">
                <a:solidFill>
                  <a:srgbClr val="444949"/>
                </a:solidFill>
                <a:latin typeface="GillSans-Light"/>
              </a:rPr>
              <a:t>CloudFront</a:t>
            </a:r>
            <a:r>
              <a:rPr lang="en-IN" sz="4000" dirty="0" smtClean="0">
                <a:solidFill>
                  <a:srgbClr val="444949"/>
                </a:solidFill>
                <a:latin typeface="GillSans-Light"/>
              </a:rPr>
              <a:t> Caching</a:t>
            </a:r>
            <a:endParaRPr lang="en-IN" dirty="0"/>
          </a:p>
        </p:txBody>
      </p:sp>
      <p:pic>
        <p:nvPicPr>
          <p:cNvPr id="21506" name="Picture 2"/>
          <p:cNvPicPr>
            <a:picLocks noGrp="1" noChangeAspect="1" noChangeArrowheads="1"/>
          </p:cNvPicPr>
          <p:nvPr>
            <p:ph idx="1"/>
          </p:nvPr>
        </p:nvPicPr>
        <p:blipFill>
          <a:blip r:embed="rId2"/>
          <a:srcRect/>
          <a:stretch>
            <a:fillRect/>
          </a:stretch>
        </p:blipFill>
        <p:spPr bwMode="auto">
          <a:xfrm>
            <a:off x="838200" y="4800600"/>
            <a:ext cx="7696200" cy="1238250"/>
          </a:xfrm>
          <a:prstGeom prst="rect">
            <a:avLst/>
          </a:prstGeom>
          <a:noFill/>
          <a:ln w="9525">
            <a:noFill/>
            <a:miter lim="800000"/>
            <a:headEnd/>
            <a:tailEnd/>
          </a:ln>
          <a:effectLst/>
        </p:spPr>
      </p:pic>
      <p:sp>
        <p:nvSpPr>
          <p:cNvPr id="5" name="Rectangle 4"/>
          <p:cNvSpPr/>
          <p:nvPr/>
        </p:nvSpPr>
        <p:spPr>
          <a:xfrm>
            <a:off x="457200" y="1828800"/>
            <a:ext cx="3352800" cy="2031325"/>
          </a:xfrm>
          <a:prstGeom prst="rect">
            <a:avLst/>
          </a:prstGeom>
          <a:ln>
            <a:solidFill>
              <a:schemeClr val="tx1"/>
            </a:solidFill>
          </a:ln>
        </p:spPr>
        <p:txBody>
          <a:bodyPr wrap="square">
            <a:spAutoFit/>
          </a:bodyPr>
          <a:lstStyle/>
          <a:p>
            <a:r>
              <a:rPr lang="en-IN" sz="1400" b="1" dirty="0" smtClean="0">
                <a:solidFill>
                  <a:srgbClr val="444949"/>
                </a:solidFill>
                <a:latin typeface="Calibri-Bold"/>
              </a:rPr>
              <a:t>GET /image/cat.jpg HTTP/1.1</a:t>
            </a:r>
          </a:p>
          <a:p>
            <a:r>
              <a:rPr lang="en-IN" sz="1400" dirty="0" smtClean="0">
                <a:solidFill>
                  <a:srgbClr val="444949"/>
                </a:solidFill>
                <a:latin typeface="Calibri"/>
              </a:rPr>
              <a:t>Host: pics.mywebsite.com</a:t>
            </a:r>
          </a:p>
          <a:p>
            <a:r>
              <a:rPr lang="en-IN" sz="1400" dirty="0" smtClean="0">
                <a:solidFill>
                  <a:srgbClr val="444949"/>
                </a:solidFill>
                <a:latin typeface="Calibri"/>
              </a:rPr>
              <a:t>User-Agent: Mozilla/5.0 (Mac OS X 10_15_2….)</a:t>
            </a:r>
          </a:p>
          <a:p>
            <a:r>
              <a:rPr lang="en-IN" sz="1400" dirty="0" smtClean="0">
                <a:solidFill>
                  <a:srgbClr val="444949"/>
                </a:solidFill>
                <a:latin typeface="Calibri"/>
              </a:rPr>
              <a:t>Date: Tue, 28 Jan 2020 17:01:57 GMT</a:t>
            </a:r>
          </a:p>
          <a:p>
            <a:r>
              <a:rPr lang="en-IN" sz="1400" dirty="0" smtClean="0">
                <a:solidFill>
                  <a:srgbClr val="444949"/>
                </a:solidFill>
                <a:latin typeface="Calibri"/>
              </a:rPr>
              <a:t>Authorization: SAPISIDHASH fdd00ecee39fe….</a:t>
            </a:r>
          </a:p>
          <a:p>
            <a:r>
              <a:rPr lang="en-IN" sz="1400" dirty="0" smtClean="0">
                <a:solidFill>
                  <a:srgbClr val="444949"/>
                </a:solidFill>
                <a:latin typeface="Calibri"/>
              </a:rPr>
              <a:t>Keep-Alive: 300</a:t>
            </a:r>
          </a:p>
          <a:p>
            <a:r>
              <a:rPr lang="en-IN" sz="1400" dirty="0" smtClean="0">
                <a:solidFill>
                  <a:srgbClr val="444949"/>
                </a:solidFill>
                <a:latin typeface="Calibri"/>
              </a:rPr>
              <a:t>Accept-Ranges: bytes</a:t>
            </a:r>
            <a:endParaRPr lang="en-IN" sz="1400" dirty="0"/>
          </a:p>
        </p:txBody>
      </p:sp>
      <p:sp>
        <p:nvSpPr>
          <p:cNvPr id="6" name="Rectangle 5"/>
          <p:cNvSpPr/>
          <p:nvPr/>
        </p:nvSpPr>
        <p:spPr>
          <a:xfrm>
            <a:off x="5791200" y="2057400"/>
            <a:ext cx="3124200" cy="1477328"/>
          </a:xfrm>
          <a:prstGeom prst="rect">
            <a:avLst/>
          </a:prstGeom>
          <a:ln>
            <a:solidFill>
              <a:schemeClr val="tx1"/>
            </a:solidFill>
          </a:ln>
        </p:spPr>
        <p:txBody>
          <a:bodyPr wrap="square">
            <a:spAutoFit/>
          </a:bodyPr>
          <a:lstStyle/>
          <a:p>
            <a:r>
              <a:rPr lang="en-IN" b="1" dirty="0" smtClean="0">
                <a:solidFill>
                  <a:srgbClr val="444949"/>
                </a:solidFill>
                <a:latin typeface="Calibri-Bold"/>
              </a:rPr>
              <a:t>GET /image/cat.jpg HTTP/1.1</a:t>
            </a:r>
          </a:p>
          <a:p>
            <a:r>
              <a:rPr lang="en-IN" dirty="0" smtClean="0">
                <a:solidFill>
                  <a:srgbClr val="444949"/>
                </a:solidFill>
                <a:latin typeface="Calibri"/>
              </a:rPr>
              <a:t>Host: pics.mywebsite.com</a:t>
            </a:r>
          </a:p>
          <a:p>
            <a:r>
              <a:rPr lang="en-IN" dirty="0" smtClean="0">
                <a:solidFill>
                  <a:srgbClr val="444949"/>
                </a:solidFill>
                <a:latin typeface="Calibri"/>
              </a:rPr>
              <a:t>Authorization: SAPISIDHASH  fdd00ecee39fe….</a:t>
            </a:r>
            <a:endParaRPr lang="en-IN" dirty="0"/>
          </a:p>
        </p:txBody>
      </p:sp>
      <p:cxnSp>
        <p:nvCxnSpPr>
          <p:cNvPr id="8" name="Straight Arrow Connector 7"/>
          <p:cNvCxnSpPr/>
          <p:nvPr/>
        </p:nvCxnSpPr>
        <p:spPr>
          <a:xfrm>
            <a:off x="3962400" y="2590800"/>
            <a:ext cx="1752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14800" y="2743200"/>
            <a:ext cx="1553630" cy="369332"/>
          </a:xfrm>
          <a:prstGeom prst="rect">
            <a:avLst/>
          </a:prstGeom>
          <a:noFill/>
        </p:spPr>
        <p:txBody>
          <a:bodyPr wrap="none" rtlCol="0">
            <a:spAutoFit/>
          </a:bodyPr>
          <a:lstStyle/>
          <a:p>
            <a:r>
              <a:rPr lang="en-US" dirty="0" smtClean="0"/>
              <a:t>white listing</a:t>
            </a:r>
            <a:endParaRPr lang="en-IN" dirty="0"/>
          </a:p>
        </p:txBody>
      </p:sp>
      <p:sp>
        <p:nvSpPr>
          <p:cNvPr id="10" name="Rectangle 9"/>
          <p:cNvSpPr/>
          <p:nvPr/>
        </p:nvSpPr>
        <p:spPr>
          <a:xfrm>
            <a:off x="4800600" y="1600200"/>
            <a:ext cx="4572000" cy="369332"/>
          </a:xfrm>
          <a:prstGeom prst="rect">
            <a:avLst/>
          </a:prstGeom>
        </p:spPr>
        <p:txBody>
          <a:bodyPr>
            <a:spAutoFit/>
          </a:bodyPr>
          <a:lstStyle/>
          <a:p>
            <a:r>
              <a:rPr lang="en-IN" u="sng" dirty="0" smtClean="0">
                <a:solidFill>
                  <a:srgbClr val="444949"/>
                </a:solidFill>
                <a:latin typeface="Calibri"/>
              </a:rPr>
              <a:t>Better caching because less headers values</a:t>
            </a:r>
            <a:endParaRPr lang="en-IN" u="sng" dirty="0"/>
          </a:p>
        </p:txBody>
      </p:sp>
      <p:cxnSp>
        <p:nvCxnSpPr>
          <p:cNvPr id="12" name="Straight Arrow Connector 11"/>
          <p:cNvCxnSpPr/>
          <p:nvPr/>
        </p:nvCxnSpPr>
        <p:spPr>
          <a:xfrm rot="5400000">
            <a:off x="6096000" y="3810000"/>
            <a:ext cx="1219200" cy="91440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1828800" y="3962400"/>
            <a:ext cx="1066800" cy="91440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IN" sz="2800" dirty="0" err="1" smtClean="0">
                <a:solidFill>
                  <a:srgbClr val="444949"/>
                </a:solidFill>
                <a:latin typeface="GillSans-Light"/>
              </a:rPr>
              <a:t>CloudFront</a:t>
            </a:r>
            <a:r>
              <a:rPr lang="en-IN" sz="2800" dirty="0" smtClean="0">
                <a:solidFill>
                  <a:srgbClr val="444949"/>
                </a:solidFill>
                <a:latin typeface="GillSans-Light"/>
              </a:rPr>
              <a:t> – Maximize cache</a:t>
            </a:r>
            <a:br>
              <a:rPr lang="en-IN" sz="2800" dirty="0" smtClean="0">
                <a:solidFill>
                  <a:srgbClr val="444949"/>
                </a:solidFill>
                <a:latin typeface="GillSans-Light"/>
              </a:rPr>
            </a:br>
            <a:r>
              <a:rPr lang="en-IN" sz="2800" dirty="0" smtClean="0">
                <a:solidFill>
                  <a:srgbClr val="444949"/>
                </a:solidFill>
                <a:latin typeface="GillSans-Light"/>
              </a:rPr>
              <a:t> hits </a:t>
            </a:r>
            <a:r>
              <a:rPr lang="en-IN" sz="2800" dirty="0" err="1" smtClean="0">
                <a:solidFill>
                  <a:srgbClr val="444949"/>
                </a:solidFill>
                <a:latin typeface="GillSans-Light"/>
              </a:rPr>
              <a:t>byseparating</a:t>
            </a:r>
            <a:r>
              <a:rPr lang="en-IN" sz="2800" dirty="0" smtClean="0">
                <a:solidFill>
                  <a:srgbClr val="444949"/>
                </a:solidFill>
                <a:latin typeface="GillSans-Light"/>
              </a:rPr>
              <a:t> static and </a:t>
            </a:r>
            <a:br>
              <a:rPr lang="en-IN" sz="2800" dirty="0" smtClean="0">
                <a:solidFill>
                  <a:srgbClr val="444949"/>
                </a:solidFill>
                <a:latin typeface="GillSans-Light"/>
              </a:rPr>
            </a:br>
            <a:r>
              <a:rPr lang="en-IN" sz="2800" dirty="0" smtClean="0">
                <a:solidFill>
                  <a:srgbClr val="444949"/>
                </a:solidFill>
                <a:latin typeface="GillSans-Light"/>
              </a:rPr>
              <a:t>dynamic distributions</a:t>
            </a:r>
            <a:endParaRPr lang="en-IN" sz="3200" dirty="0"/>
          </a:p>
        </p:txBody>
      </p:sp>
      <p:pic>
        <p:nvPicPr>
          <p:cNvPr id="22530" name="Picture 2"/>
          <p:cNvPicPr>
            <a:picLocks noGrp="1" noChangeAspect="1" noChangeArrowheads="1"/>
          </p:cNvPicPr>
          <p:nvPr>
            <p:ph idx="1"/>
          </p:nvPr>
        </p:nvPicPr>
        <p:blipFill>
          <a:blip r:embed="rId2"/>
          <a:srcRect/>
          <a:stretch>
            <a:fillRect/>
          </a:stretch>
        </p:blipFill>
        <p:spPr bwMode="auto">
          <a:xfrm>
            <a:off x="304800" y="1676400"/>
            <a:ext cx="8518775" cy="4104482"/>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381000" y="2057400"/>
            <a:ext cx="8229600" cy="4343400"/>
          </a:xfrm>
          <a:prstGeom prst="rect">
            <a:avLst/>
          </a:prstGeom>
          <a:noFill/>
          <a:ln w="9525">
            <a:noFill/>
            <a:miter lim="800000"/>
            <a:headEnd/>
            <a:tailEnd/>
          </a:ln>
          <a:effectLst/>
        </p:spPr>
      </p:pic>
      <p:sp>
        <p:nvSpPr>
          <p:cNvPr id="3" name="Title 2"/>
          <p:cNvSpPr>
            <a:spLocks noGrp="1"/>
          </p:cNvSpPr>
          <p:nvPr>
            <p:ph type="title"/>
          </p:nvPr>
        </p:nvSpPr>
        <p:spPr>
          <a:xfrm>
            <a:off x="0" y="457200"/>
            <a:ext cx="8229600" cy="1143000"/>
          </a:xfrm>
        </p:spPr>
        <p:txBody>
          <a:bodyPr>
            <a:noAutofit/>
          </a:bodyPr>
          <a:lstStyle/>
          <a:p>
            <a:r>
              <a:rPr lang="en-US" sz="3200" dirty="0" smtClean="0">
                <a:solidFill>
                  <a:srgbClr val="444949"/>
                </a:solidFill>
                <a:latin typeface="GillSans-Light"/>
              </a:rPr>
              <a:t>SAML 2.0 Federation – Active </a:t>
            </a:r>
            <a:br>
              <a:rPr lang="en-US" sz="3200" dirty="0" smtClean="0">
                <a:solidFill>
                  <a:srgbClr val="444949"/>
                </a:solidFill>
                <a:latin typeface="GillSans-Light"/>
              </a:rPr>
            </a:br>
            <a:r>
              <a:rPr lang="en-US" sz="3200" dirty="0" smtClean="0">
                <a:solidFill>
                  <a:srgbClr val="444949"/>
                </a:solidFill>
                <a:latin typeface="GillSans-Light"/>
              </a:rPr>
              <a:t>Directory FS</a:t>
            </a:r>
            <a:r>
              <a:rPr lang="en-US" sz="4800" dirty="0" smtClean="0">
                <a:solidFill>
                  <a:srgbClr val="444949"/>
                </a:solidFill>
                <a:latin typeface="GillSans-Light"/>
              </a:rPr>
              <a:t/>
            </a:r>
            <a:br>
              <a:rPr lang="en-US" sz="4800" dirty="0" smtClean="0">
                <a:solidFill>
                  <a:srgbClr val="444949"/>
                </a:solidFill>
                <a:latin typeface="GillSans-Light"/>
              </a:rPr>
            </a:br>
            <a:endParaRPr lang="en-US" sz="4800" dirty="0"/>
          </a:p>
        </p:txBody>
      </p:sp>
      <p:sp>
        <p:nvSpPr>
          <p:cNvPr id="5" name="Rectangle 4"/>
          <p:cNvSpPr/>
          <p:nvPr/>
        </p:nvSpPr>
        <p:spPr>
          <a:xfrm>
            <a:off x="0" y="1600200"/>
            <a:ext cx="7543800" cy="369332"/>
          </a:xfrm>
          <a:prstGeom prst="rect">
            <a:avLst/>
          </a:prstGeom>
        </p:spPr>
        <p:txBody>
          <a:bodyPr wrap="square">
            <a:spAutoFit/>
          </a:bodyPr>
          <a:lstStyle/>
          <a:p>
            <a:r>
              <a:rPr lang="en-US" dirty="0" smtClean="0">
                <a:solidFill>
                  <a:srgbClr val="444949"/>
                </a:solidFill>
                <a:latin typeface="ArialMT"/>
              </a:rPr>
              <a:t>• </a:t>
            </a:r>
            <a:r>
              <a:rPr lang="en-US" dirty="0" smtClean="0">
                <a:solidFill>
                  <a:srgbClr val="444949"/>
                </a:solidFill>
                <a:latin typeface="GillSans-Light"/>
              </a:rPr>
              <a:t>Same process as with any SAML 2.0 compatible </a:t>
            </a:r>
            <a:r>
              <a:rPr lang="en-US" dirty="0" err="1" smtClean="0">
                <a:solidFill>
                  <a:srgbClr val="444949"/>
                </a:solidFill>
                <a:latin typeface="GillSans-Light"/>
              </a:rPr>
              <a:t>IdP</a:t>
            </a:r>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err="1" smtClean="0"/>
              <a:t>CloudFront</a:t>
            </a:r>
            <a:r>
              <a:rPr lang="en-IN" dirty="0" smtClean="0"/>
              <a:t> Caching </a:t>
            </a:r>
            <a:r>
              <a:rPr lang="en-IN" dirty="0" err="1" smtClean="0"/>
              <a:t>vs</a:t>
            </a:r>
            <a:r>
              <a:rPr lang="en-IN" dirty="0" smtClean="0"/>
              <a:t/>
            </a:r>
            <a:br>
              <a:rPr lang="en-IN" dirty="0" smtClean="0"/>
            </a:br>
            <a:r>
              <a:rPr lang="en-IN" dirty="0" smtClean="0"/>
              <a:t> API Gateway Caching</a:t>
            </a:r>
            <a:endParaRPr lang="en-IN" dirty="0"/>
          </a:p>
        </p:txBody>
      </p:sp>
      <p:pic>
        <p:nvPicPr>
          <p:cNvPr id="23554" name="Picture 2"/>
          <p:cNvPicPr>
            <a:picLocks noGrp="1" noChangeAspect="1" noChangeArrowheads="1"/>
          </p:cNvPicPr>
          <p:nvPr>
            <p:ph idx="1"/>
          </p:nvPr>
        </p:nvPicPr>
        <p:blipFill>
          <a:blip r:embed="rId2"/>
          <a:srcRect/>
          <a:stretch>
            <a:fillRect/>
          </a:stretch>
        </p:blipFill>
        <p:spPr bwMode="auto">
          <a:xfrm>
            <a:off x="519104" y="1447800"/>
            <a:ext cx="8243895" cy="4419600"/>
          </a:xfrm>
          <a:prstGeom prst="rect">
            <a:avLst/>
          </a:prstGeom>
          <a:noFill/>
          <a:ln w="9525">
            <a:noFill/>
            <a:miter lim="800000"/>
            <a:headEnd/>
            <a:tailEnd/>
          </a:ln>
          <a:effectLst/>
        </p:spPr>
      </p:pic>
      <p:cxnSp>
        <p:nvCxnSpPr>
          <p:cNvPr id="8" name="Straight Connector 7"/>
          <p:cNvCxnSpPr/>
          <p:nvPr/>
        </p:nvCxnSpPr>
        <p:spPr>
          <a:xfrm>
            <a:off x="3733800" y="5867400"/>
            <a:ext cx="4572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You have deployed a CDN using </a:t>
            </a:r>
            <a:r>
              <a:rPr lang="en-IN" sz="2400" dirty="0" err="1" smtClean="0">
                <a:solidFill>
                  <a:srgbClr val="444949"/>
                </a:solidFill>
                <a:latin typeface="GillSans-Light"/>
              </a:rPr>
              <a:t>CloudFront</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What if you wanted to run a global AWS Lambda alongside?</a:t>
            </a:r>
          </a:p>
          <a:p>
            <a:pPr>
              <a:buNone/>
            </a:pPr>
            <a:r>
              <a:rPr lang="en-IN" sz="2400" dirty="0" smtClean="0">
                <a:solidFill>
                  <a:srgbClr val="444949"/>
                </a:solidFill>
                <a:latin typeface="ArialMT"/>
              </a:rPr>
              <a:t>• </a:t>
            </a:r>
            <a:r>
              <a:rPr lang="en-IN" sz="2400" dirty="0" smtClean="0">
                <a:solidFill>
                  <a:srgbClr val="444949"/>
                </a:solidFill>
                <a:latin typeface="GillSans-Light"/>
              </a:rPr>
              <a:t>Or how to implement request filtering before reaching your application?</a:t>
            </a:r>
          </a:p>
          <a:p>
            <a:pPr>
              <a:buNone/>
            </a:pPr>
            <a:r>
              <a:rPr lang="en-IN" sz="2400" dirty="0" smtClean="0">
                <a:solidFill>
                  <a:srgbClr val="444949"/>
                </a:solidFill>
                <a:latin typeface="ArialMT"/>
              </a:rPr>
              <a:t>• </a:t>
            </a:r>
            <a:r>
              <a:rPr lang="en-IN" sz="2400" dirty="0" smtClean="0">
                <a:solidFill>
                  <a:srgbClr val="444949"/>
                </a:solidFill>
                <a:latin typeface="GillSans-Light"/>
              </a:rPr>
              <a:t>For this, you can use </a:t>
            </a:r>
            <a:r>
              <a:rPr lang="en-IN" sz="2400" dirty="0" err="1" smtClean="0">
                <a:solidFill>
                  <a:srgbClr val="444949"/>
                </a:solidFill>
                <a:latin typeface="GillSans-Light"/>
              </a:rPr>
              <a:t>Lambda@Edge</a:t>
            </a:r>
            <a:r>
              <a:rPr lang="en-IN" sz="2400" dirty="0" smtClean="0">
                <a:solidFill>
                  <a:srgbClr val="444949"/>
                </a:solidFill>
                <a:latin typeface="GillSans-Light"/>
              </a:rPr>
              <a:t>:</a:t>
            </a:r>
          </a:p>
          <a:p>
            <a:pPr>
              <a:buNone/>
            </a:pPr>
            <a:r>
              <a:rPr lang="en-IN" sz="2400" dirty="0" smtClean="0">
                <a:solidFill>
                  <a:srgbClr val="444949"/>
                </a:solidFill>
                <a:latin typeface="GillSans-Light"/>
              </a:rPr>
              <a:t>deploy Lambda functions alongside your </a:t>
            </a:r>
            <a:r>
              <a:rPr lang="en-IN" sz="2400" dirty="0" err="1" smtClean="0">
                <a:solidFill>
                  <a:srgbClr val="444949"/>
                </a:solidFill>
                <a:latin typeface="GillSans-Light"/>
              </a:rPr>
              <a:t>CloudFront</a:t>
            </a:r>
            <a:r>
              <a:rPr lang="en-IN" sz="2400" dirty="0" smtClean="0">
                <a:solidFill>
                  <a:srgbClr val="444949"/>
                </a:solidFill>
                <a:latin typeface="GillSans-Light"/>
              </a:rPr>
              <a:t> CDN</a:t>
            </a:r>
          </a:p>
          <a:p>
            <a:pPr lvl="1">
              <a:buNone/>
            </a:pPr>
            <a:r>
              <a:rPr lang="en-IN" sz="1600" dirty="0" smtClean="0">
                <a:solidFill>
                  <a:srgbClr val="444949"/>
                </a:solidFill>
                <a:latin typeface="ArialMT"/>
              </a:rPr>
              <a:t>• </a:t>
            </a:r>
            <a:r>
              <a:rPr lang="en-IN" sz="1600" dirty="0" smtClean="0">
                <a:solidFill>
                  <a:srgbClr val="444949"/>
                </a:solidFill>
                <a:latin typeface="GillSans-Light"/>
              </a:rPr>
              <a:t>Build more responsive applications</a:t>
            </a:r>
          </a:p>
          <a:p>
            <a:pPr lvl="1">
              <a:buNone/>
            </a:pPr>
            <a:r>
              <a:rPr lang="en-IN" sz="1600" dirty="0" smtClean="0">
                <a:solidFill>
                  <a:srgbClr val="444949"/>
                </a:solidFill>
                <a:latin typeface="ArialMT"/>
              </a:rPr>
              <a:t>• </a:t>
            </a:r>
            <a:r>
              <a:rPr lang="en-IN" sz="1600" dirty="0" smtClean="0">
                <a:solidFill>
                  <a:srgbClr val="444949"/>
                </a:solidFill>
                <a:latin typeface="GillSans-Light"/>
              </a:rPr>
              <a:t>You don’t manage servers, Lambda is deployed globally</a:t>
            </a:r>
          </a:p>
          <a:p>
            <a:pPr lvl="1">
              <a:buNone/>
            </a:pPr>
            <a:r>
              <a:rPr lang="en-IN" sz="1600" dirty="0" smtClean="0">
                <a:solidFill>
                  <a:srgbClr val="444949"/>
                </a:solidFill>
                <a:latin typeface="ArialMT"/>
              </a:rPr>
              <a:t>• </a:t>
            </a:r>
            <a:r>
              <a:rPr lang="en-IN" sz="1600" dirty="0" smtClean="0">
                <a:solidFill>
                  <a:srgbClr val="444949"/>
                </a:solidFill>
                <a:latin typeface="GillSans-Light"/>
              </a:rPr>
              <a:t>Customize the CDN content</a:t>
            </a:r>
          </a:p>
          <a:p>
            <a:pPr lvl="1">
              <a:buNone/>
            </a:pPr>
            <a:r>
              <a:rPr lang="en-IN" sz="1600" dirty="0" smtClean="0">
                <a:solidFill>
                  <a:srgbClr val="444949"/>
                </a:solidFill>
                <a:latin typeface="ArialMT"/>
              </a:rPr>
              <a:t>• </a:t>
            </a:r>
            <a:r>
              <a:rPr lang="en-IN" sz="1600" dirty="0" smtClean="0">
                <a:solidFill>
                  <a:srgbClr val="444949"/>
                </a:solidFill>
                <a:latin typeface="GillSans-Light"/>
              </a:rPr>
              <a:t>Pay only for what you use</a:t>
            </a:r>
            <a:endParaRPr lang="en-IN" dirty="0"/>
          </a:p>
        </p:txBody>
      </p:sp>
      <p:sp>
        <p:nvSpPr>
          <p:cNvPr id="3" name="Title 2"/>
          <p:cNvSpPr>
            <a:spLocks noGrp="1"/>
          </p:cNvSpPr>
          <p:nvPr>
            <p:ph type="title"/>
          </p:nvPr>
        </p:nvSpPr>
        <p:spPr/>
        <p:txBody>
          <a:bodyPr/>
          <a:lstStyle/>
          <a:p>
            <a:r>
              <a:rPr lang="en-IN" dirty="0" err="1" smtClean="0"/>
              <a:t>Lambda@Edge</a:t>
            </a:r>
            <a:endParaRPr lang="en-IN"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You can use Lambda to change </a:t>
            </a:r>
            <a:r>
              <a:rPr lang="en-IN" sz="3200" dirty="0" err="1" smtClean="0">
                <a:solidFill>
                  <a:srgbClr val="444949"/>
                </a:solidFill>
                <a:latin typeface="GillSans-Light"/>
              </a:rPr>
              <a:t>CloudFront</a:t>
            </a:r>
            <a:r>
              <a:rPr lang="en-IN" sz="3200" dirty="0" smtClean="0">
                <a:solidFill>
                  <a:srgbClr val="444949"/>
                </a:solidFill>
                <a:latin typeface="GillSans-Light"/>
              </a:rPr>
              <a:t> requests and responses:</a:t>
            </a:r>
          </a:p>
          <a:p>
            <a:pPr lvl="1">
              <a:buNone/>
            </a:pPr>
            <a:r>
              <a:rPr lang="en-IN" sz="2400" dirty="0" smtClean="0">
                <a:solidFill>
                  <a:srgbClr val="444949"/>
                </a:solidFill>
                <a:latin typeface="ArialMT"/>
              </a:rPr>
              <a:t>• </a:t>
            </a:r>
            <a:r>
              <a:rPr lang="en-IN" sz="2400" dirty="0" smtClean="0">
                <a:solidFill>
                  <a:srgbClr val="444949"/>
                </a:solidFill>
                <a:latin typeface="GillSans-Light"/>
              </a:rPr>
              <a:t>After </a:t>
            </a:r>
            <a:r>
              <a:rPr lang="en-IN" sz="2400" dirty="0" err="1" smtClean="0">
                <a:solidFill>
                  <a:srgbClr val="444949"/>
                </a:solidFill>
                <a:latin typeface="GillSans-Light"/>
              </a:rPr>
              <a:t>CloudFront</a:t>
            </a:r>
            <a:r>
              <a:rPr lang="en-IN" sz="2400" dirty="0" smtClean="0">
                <a:solidFill>
                  <a:srgbClr val="444949"/>
                </a:solidFill>
                <a:latin typeface="GillSans-Light"/>
              </a:rPr>
              <a:t> receives a request from a viewer (viewer request)</a:t>
            </a:r>
          </a:p>
          <a:p>
            <a:pPr lvl="1">
              <a:buNone/>
            </a:pPr>
            <a:r>
              <a:rPr lang="en-IN" sz="2400" dirty="0" smtClean="0">
                <a:solidFill>
                  <a:srgbClr val="444949"/>
                </a:solidFill>
                <a:latin typeface="ArialMT"/>
              </a:rPr>
              <a:t>• </a:t>
            </a:r>
            <a:r>
              <a:rPr lang="en-IN" sz="2400" dirty="0" smtClean="0">
                <a:solidFill>
                  <a:srgbClr val="444949"/>
                </a:solidFill>
                <a:latin typeface="GillSans-Light"/>
              </a:rPr>
              <a:t>Before </a:t>
            </a:r>
            <a:r>
              <a:rPr lang="en-IN" sz="2400" dirty="0" err="1" smtClean="0">
                <a:solidFill>
                  <a:srgbClr val="444949"/>
                </a:solidFill>
                <a:latin typeface="GillSans-Light"/>
              </a:rPr>
              <a:t>CloudFront</a:t>
            </a:r>
            <a:r>
              <a:rPr lang="en-IN" sz="2400" dirty="0" smtClean="0">
                <a:solidFill>
                  <a:srgbClr val="444949"/>
                </a:solidFill>
                <a:latin typeface="GillSans-Light"/>
              </a:rPr>
              <a:t> forwards the request to the origin (origin request)</a:t>
            </a:r>
          </a:p>
          <a:p>
            <a:pPr lvl="1">
              <a:buNone/>
            </a:pPr>
            <a:r>
              <a:rPr lang="en-IN" sz="2400" dirty="0" smtClean="0">
                <a:solidFill>
                  <a:srgbClr val="444949"/>
                </a:solidFill>
                <a:latin typeface="ArialMT"/>
              </a:rPr>
              <a:t>• </a:t>
            </a:r>
            <a:r>
              <a:rPr lang="en-IN" sz="2400" dirty="0" smtClean="0">
                <a:solidFill>
                  <a:srgbClr val="444949"/>
                </a:solidFill>
                <a:latin typeface="GillSans-Light"/>
              </a:rPr>
              <a:t>After </a:t>
            </a:r>
            <a:r>
              <a:rPr lang="en-IN" sz="2400" dirty="0" err="1" smtClean="0">
                <a:solidFill>
                  <a:srgbClr val="444949"/>
                </a:solidFill>
                <a:latin typeface="GillSans-Light"/>
              </a:rPr>
              <a:t>CloudFront</a:t>
            </a:r>
            <a:r>
              <a:rPr lang="en-IN" sz="2400" dirty="0" smtClean="0">
                <a:solidFill>
                  <a:srgbClr val="444949"/>
                </a:solidFill>
                <a:latin typeface="GillSans-Light"/>
              </a:rPr>
              <a:t> receives the response from the origin (origin response)</a:t>
            </a:r>
          </a:p>
          <a:p>
            <a:pPr lvl="1">
              <a:buNone/>
            </a:pPr>
            <a:r>
              <a:rPr lang="en-IN" sz="2400" dirty="0" smtClean="0">
                <a:solidFill>
                  <a:srgbClr val="444949"/>
                </a:solidFill>
                <a:latin typeface="ArialMT"/>
              </a:rPr>
              <a:t>• </a:t>
            </a:r>
            <a:r>
              <a:rPr lang="en-IN" sz="2400" dirty="0" smtClean="0">
                <a:solidFill>
                  <a:srgbClr val="444949"/>
                </a:solidFill>
                <a:latin typeface="GillSans-Light"/>
              </a:rPr>
              <a:t>Before </a:t>
            </a:r>
            <a:r>
              <a:rPr lang="en-IN" sz="2400" dirty="0" err="1" smtClean="0">
                <a:solidFill>
                  <a:srgbClr val="444949"/>
                </a:solidFill>
                <a:latin typeface="GillSans-Light"/>
              </a:rPr>
              <a:t>CloudFront</a:t>
            </a:r>
            <a:r>
              <a:rPr lang="en-IN" sz="2400" dirty="0" smtClean="0">
                <a:solidFill>
                  <a:srgbClr val="444949"/>
                </a:solidFill>
                <a:latin typeface="GillSans-Light"/>
              </a:rPr>
              <a:t> forwards the response to the viewer (viewer response)</a:t>
            </a: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IN" sz="2800" dirty="0" smtClean="0">
              <a:solidFill>
                <a:srgbClr val="444949"/>
              </a:solidFill>
              <a:latin typeface="GillSans-Light"/>
            </a:endParaRPr>
          </a:p>
          <a:p>
            <a:pPr>
              <a:buNone/>
            </a:pPr>
            <a:endParaRPr lang="en-IN" sz="2000" dirty="0" smtClean="0">
              <a:solidFill>
                <a:srgbClr val="444949"/>
              </a:solidFill>
              <a:latin typeface="Calibri"/>
            </a:endParaRPr>
          </a:p>
          <a:p>
            <a:pPr>
              <a:buNone/>
            </a:pPr>
            <a:r>
              <a:rPr lang="en-IN" sz="2800" dirty="0" smtClean="0">
                <a:solidFill>
                  <a:srgbClr val="444949"/>
                </a:solidFill>
                <a:latin typeface="ArialMT"/>
              </a:rPr>
              <a:t>• </a:t>
            </a:r>
            <a:r>
              <a:rPr lang="en-IN" sz="2800" dirty="0" smtClean="0">
                <a:solidFill>
                  <a:srgbClr val="444949"/>
                </a:solidFill>
                <a:latin typeface="GillSans-Light"/>
              </a:rPr>
              <a:t>You can also generate responses to viewers without ever sending the request to the origin.</a:t>
            </a:r>
          </a:p>
          <a:p>
            <a:pPr>
              <a:buNone/>
            </a:pPr>
            <a:r>
              <a:rPr lang="en-IN" sz="2800" dirty="0" smtClean="0">
                <a:solidFill>
                  <a:srgbClr val="444949"/>
                </a:solidFill>
                <a:latin typeface="ArialMT"/>
              </a:rPr>
              <a:t>• </a:t>
            </a:r>
            <a:r>
              <a:rPr lang="en-IN" sz="2800" dirty="0" err="1" smtClean="0">
                <a:solidFill>
                  <a:srgbClr val="444949"/>
                </a:solidFill>
                <a:latin typeface="GillSans-Light"/>
              </a:rPr>
              <a:t>Lambda@Edge</a:t>
            </a:r>
            <a:r>
              <a:rPr lang="en-IN" sz="2800" dirty="0" smtClean="0">
                <a:solidFill>
                  <a:srgbClr val="444949"/>
                </a:solidFill>
                <a:latin typeface="GillSans-Light"/>
              </a:rPr>
              <a:t> does not have any cache. It’s only to change requests/responses</a:t>
            </a:r>
            <a:endParaRPr lang="en-IN" dirty="0"/>
          </a:p>
        </p:txBody>
      </p:sp>
      <p:sp>
        <p:nvSpPr>
          <p:cNvPr id="3" name="Title 2"/>
          <p:cNvSpPr>
            <a:spLocks noGrp="1"/>
          </p:cNvSpPr>
          <p:nvPr>
            <p:ph type="title"/>
          </p:nvPr>
        </p:nvSpPr>
        <p:spPr/>
        <p:txBody>
          <a:bodyPr/>
          <a:lstStyle/>
          <a:p>
            <a:r>
              <a:rPr lang="en-IN" dirty="0" err="1" smtClean="0"/>
              <a:t>Lambda@Edge</a:t>
            </a:r>
            <a:endParaRPr lang="en-IN" dirty="0"/>
          </a:p>
        </p:txBody>
      </p:sp>
      <p:pic>
        <p:nvPicPr>
          <p:cNvPr id="24578" name="Picture 2"/>
          <p:cNvPicPr>
            <a:picLocks noChangeAspect="1" noChangeArrowheads="1"/>
          </p:cNvPicPr>
          <p:nvPr/>
        </p:nvPicPr>
        <p:blipFill>
          <a:blip r:embed="rId2"/>
          <a:srcRect/>
          <a:stretch>
            <a:fillRect/>
          </a:stretch>
        </p:blipFill>
        <p:spPr bwMode="auto">
          <a:xfrm>
            <a:off x="990600" y="3124200"/>
            <a:ext cx="6096000" cy="1600200"/>
          </a:xfrm>
          <a:prstGeom prst="rect">
            <a:avLst/>
          </a:prstGeom>
          <a:noFill/>
          <a:ln w="9525">
            <a:noFill/>
            <a:miter lim="800000"/>
            <a:headEnd/>
            <a:tailEnd/>
          </a:ln>
          <a:effec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IN" sz="3200" dirty="0" err="1" smtClean="0"/>
              <a:t>Lambda@Edge</a:t>
            </a:r>
            <a:r>
              <a:rPr lang="en-IN" sz="3200" dirty="0" smtClean="0"/>
              <a:t>:</a:t>
            </a:r>
            <a:br>
              <a:rPr lang="en-IN" sz="3200" dirty="0" smtClean="0"/>
            </a:br>
            <a:r>
              <a:rPr lang="en-IN" sz="3200" dirty="0" smtClean="0"/>
              <a:t>Authentication and Authorization</a:t>
            </a:r>
            <a:endParaRPr lang="en-IN" sz="3200" dirty="0"/>
          </a:p>
        </p:txBody>
      </p:sp>
      <p:pic>
        <p:nvPicPr>
          <p:cNvPr id="25602" name="Picture 2"/>
          <p:cNvPicPr>
            <a:picLocks noGrp="1" noChangeAspect="1" noChangeArrowheads="1"/>
          </p:cNvPicPr>
          <p:nvPr>
            <p:ph idx="1"/>
          </p:nvPr>
        </p:nvPicPr>
        <p:blipFill>
          <a:blip r:embed="rId2"/>
          <a:srcRect/>
          <a:stretch>
            <a:fillRect/>
          </a:stretch>
        </p:blipFill>
        <p:spPr bwMode="auto">
          <a:xfrm>
            <a:off x="239132" y="1371600"/>
            <a:ext cx="8610213" cy="4419600"/>
          </a:xfrm>
          <a:prstGeom prst="rect">
            <a:avLst/>
          </a:prstGeom>
          <a:noFill/>
          <a:ln w="9525">
            <a:noFill/>
            <a:miter lim="800000"/>
            <a:headEnd/>
            <a:tailEnd/>
          </a:ln>
          <a:effectLst/>
        </p:spPr>
      </p:pic>
      <p:sp>
        <p:nvSpPr>
          <p:cNvPr id="5" name="Rectangle 4"/>
          <p:cNvSpPr/>
          <p:nvPr/>
        </p:nvSpPr>
        <p:spPr>
          <a:xfrm>
            <a:off x="2057400" y="5715000"/>
            <a:ext cx="6248400" cy="369332"/>
          </a:xfrm>
          <a:prstGeom prst="rect">
            <a:avLst/>
          </a:prstGeom>
        </p:spPr>
        <p:txBody>
          <a:bodyPr wrap="square">
            <a:spAutoFit/>
          </a:bodyPr>
          <a:lstStyle/>
          <a:p>
            <a:r>
              <a:rPr lang="en-IN" dirty="0" smtClean="0">
                <a:solidFill>
                  <a:srgbClr val="444949"/>
                </a:solidFill>
                <a:latin typeface="Calibri"/>
              </a:rPr>
              <a:t>Authentication &amp; Authorization component runs at the edge</a:t>
            </a:r>
            <a:endParaRPr lang="en-IN"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Website Security and Privacy</a:t>
            </a:r>
          </a:p>
          <a:p>
            <a:pPr>
              <a:buNone/>
            </a:pPr>
            <a:r>
              <a:rPr lang="en-IN" sz="2800" dirty="0" smtClean="0">
                <a:solidFill>
                  <a:srgbClr val="444949"/>
                </a:solidFill>
                <a:latin typeface="ArialMT"/>
              </a:rPr>
              <a:t>• </a:t>
            </a:r>
            <a:r>
              <a:rPr lang="en-IN" sz="2800" dirty="0" smtClean="0">
                <a:solidFill>
                  <a:srgbClr val="444949"/>
                </a:solidFill>
                <a:latin typeface="GillSans-Light"/>
              </a:rPr>
              <a:t>Dynamic Web Application at the Edge</a:t>
            </a:r>
          </a:p>
          <a:p>
            <a:pPr>
              <a:buNone/>
            </a:pPr>
            <a:r>
              <a:rPr lang="en-IN" sz="2800" dirty="0" smtClean="0">
                <a:solidFill>
                  <a:srgbClr val="444949"/>
                </a:solidFill>
                <a:latin typeface="ArialMT"/>
              </a:rPr>
              <a:t>• </a:t>
            </a:r>
            <a:r>
              <a:rPr lang="en-IN" sz="2800" dirty="0" smtClean="0">
                <a:solidFill>
                  <a:srgbClr val="444949"/>
                </a:solidFill>
                <a:latin typeface="GillSans-Light"/>
              </a:rPr>
              <a:t>Search Engine Optimization (SEO)</a:t>
            </a:r>
          </a:p>
          <a:p>
            <a:pPr>
              <a:buNone/>
            </a:pPr>
            <a:r>
              <a:rPr lang="en-IN" sz="2800" dirty="0" smtClean="0">
                <a:solidFill>
                  <a:srgbClr val="444949"/>
                </a:solidFill>
                <a:latin typeface="ArialMT"/>
              </a:rPr>
              <a:t>• </a:t>
            </a:r>
            <a:r>
              <a:rPr lang="en-IN" sz="2800" dirty="0" smtClean="0">
                <a:solidFill>
                  <a:srgbClr val="444949"/>
                </a:solidFill>
                <a:latin typeface="GillSans-Light"/>
              </a:rPr>
              <a:t>Intelligently Route Across Origins and Data </a:t>
            </a:r>
            <a:r>
              <a:rPr lang="en-IN" sz="2800" dirty="0" err="1" smtClean="0">
                <a:solidFill>
                  <a:srgbClr val="444949"/>
                </a:solidFill>
                <a:latin typeface="GillSans-Light"/>
              </a:rPr>
              <a:t>Centers</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err="1" smtClean="0">
                <a:solidFill>
                  <a:srgbClr val="444949"/>
                </a:solidFill>
                <a:latin typeface="GillSans-Light"/>
              </a:rPr>
              <a:t>Bot</a:t>
            </a:r>
            <a:r>
              <a:rPr lang="en-IN" sz="2800" dirty="0" smtClean="0">
                <a:solidFill>
                  <a:srgbClr val="444949"/>
                </a:solidFill>
                <a:latin typeface="GillSans-Light"/>
              </a:rPr>
              <a:t> Mitigation at the Edge</a:t>
            </a:r>
          </a:p>
          <a:p>
            <a:pPr>
              <a:buNone/>
            </a:pPr>
            <a:r>
              <a:rPr lang="en-IN" sz="2800" dirty="0" smtClean="0">
                <a:solidFill>
                  <a:srgbClr val="444949"/>
                </a:solidFill>
                <a:latin typeface="ArialMT"/>
              </a:rPr>
              <a:t>• </a:t>
            </a:r>
            <a:r>
              <a:rPr lang="en-IN" sz="2800" dirty="0" smtClean="0">
                <a:solidFill>
                  <a:srgbClr val="444949"/>
                </a:solidFill>
                <a:latin typeface="GillSans-Light"/>
              </a:rPr>
              <a:t>Real-time Image Transformation</a:t>
            </a:r>
          </a:p>
          <a:p>
            <a:pPr>
              <a:buNone/>
            </a:pPr>
            <a:r>
              <a:rPr lang="en-IN" sz="2800" dirty="0" smtClean="0">
                <a:solidFill>
                  <a:srgbClr val="444949"/>
                </a:solidFill>
                <a:latin typeface="ArialMT"/>
              </a:rPr>
              <a:t>• </a:t>
            </a:r>
            <a:r>
              <a:rPr lang="en-IN" sz="2800" dirty="0" smtClean="0">
                <a:solidFill>
                  <a:srgbClr val="444949"/>
                </a:solidFill>
                <a:latin typeface="GillSans-Light"/>
              </a:rPr>
              <a:t>A/B Testing</a:t>
            </a:r>
          </a:p>
          <a:p>
            <a:pPr>
              <a:buNone/>
            </a:pPr>
            <a:r>
              <a:rPr lang="en-IN" sz="2800" dirty="0" smtClean="0">
                <a:solidFill>
                  <a:srgbClr val="444949"/>
                </a:solidFill>
                <a:latin typeface="ArialMT"/>
              </a:rPr>
              <a:t>• </a:t>
            </a:r>
            <a:r>
              <a:rPr lang="en-IN" sz="2800" dirty="0" smtClean="0">
                <a:solidFill>
                  <a:srgbClr val="444949"/>
                </a:solidFill>
                <a:latin typeface="GillSans-Light"/>
              </a:rPr>
              <a:t>User Authentication and Authorization</a:t>
            </a:r>
          </a:p>
          <a:p>
            <a:pPr>
              <a:buNone/>
            </a:pPr>
            <a:r>
              <a:rPr lang="en-IN" sz="2800" dirty="0" smtClean="0">
                <a:solidFill>
                  <a:srgbClr val="444949"/>
                </a:solidFill>
                <a:latin typeface="ArialMT"/>
              </a:rPr>
              <a:t>• </a:t>
            </a:r>
            <a:r>
              <a:rPr lang="en-IN" sz="2800" dirty="0" smtClean="0">
                <a:solidFill>
                  <a:srgbClr val="444949"/>
                </a:solidFill>
                <a:latin typeface="GillSans-Light"/>
              </a:rPr>
              <a:t>User Prioritization, User Tracking and Analytics</a:t>
            </a:r>
          </a:p>
          <a:p>
            <a:pPr>
              <a:buNone/>
            </a:pPr>
            <a:r>
              <a:rPr lang="en-IN" sz="2800" dirty="0" smtClean="0">
                <a:solidFill>
                  <a:srgbClr val="444949"/>
                </a:solidFill>
                <a:latin typeface="ArialMT"/>
              </a:rPr>
              <a:t>• </a:t>
            </a:r>
            <a:r>
              <a:rPr lang="en-IN" sz="2800" dirty="0" smtClean="0">
                <a:solidFill>
                  <a:srgbClr val="444949"/>
                </a:solidFill>
                <a:latin typeface="GillSans-Light"/>
              </a:rPr>
              <a:t>Increasing the cache hit ratio (by modifying headers, normalize user-agent…)</a:t>
            </a:r>
            <a:endParaRPr lang="en-IN" dirty="0"/>
          </a:p>
        </p:txBody>
      </p:sp>
      <p:sp>
        <p:nvSpPr>
          <p:cNvPr id="3" name="Title 2"/>
          <p:cNvSpPr>
            <a:spLocks noGrp="1"/>
          </p:cNvSpPr>
          <p:nvPr>
            <p:ph type="title"/>
          </p:nvPr>
        </p:nvSpPr>
        <p:spPr/>
        <p:txBody>
          <a:bodyPr>
            <a:normAutofit fontScale="90000"/>
          </a:bodyPr>
          <a:lstStyle/>
          <a:p>
            <a:r>
              <a:rPr lang="en-IN" sz="3600" dirty="0" err="1" smtClean="0">
                <a:solidFill>
                  <a:srgbClr val="444949"/>
                </a:solidFill>
                <a:latin typeface="GillSans-Light"/>
              </a:rPr>
              <a:t>Lambda@Edge</a:t>
            </a:r>
            <a:r>
              <a:rPr lang="en-IN" sz="3600" dirty="0" smtClean="0">
                <a:solidFill>
                  <a:srgbClr val="444949"/>
                </a:solidFill>
                <a:latin typeface="GillSans-Light"/>
              </a:rPr>
              <a:t>: Use</a:t>
            </a:r>
            <a:br>
              <a:rPr lang="en-IN" sz="3600" dirty="0" smtClean="0">
                <a:solidFill>
                  <a:srgbClr val="444949"/>
                </a:solidFill>
                <a:latin typeface="GillSans-Light"/>
              </a:rPr>
            </a:br>
            <a:r>
              <a:rPr lang="en-IN" sz="3600" dirty="0" smtClean="0">
                <a:solidFill>
                  <a:srgbClr val="444949"/>
                </a:solidFill>
                <a:latin typeface="GillSans-Light"/>
              </a:rPr>
              <a:t> Cases</a:t>
            </a:r>
            <a:endParaRPr lang="en-IN" sz="4000" dirty="0"/>
          </a:p>
        </p:txBody>
      </p:sp>
      <p:sp>
        <p:nvSpPr>
          <p:cNvPr id="4" name="Rectangle 3"/>
          <p:cNvSpPr/>
          <p:nvPr/>
        </p:nvSpPr>
        <p:spPr>
          <a:xfrm>
            <a:off x="3048000" y="5943600"/>
            <a:ext cx="5943600" cy="646331"/>
          </a:xfrm>
          <a:prstGeom prst="rect">
            <a:avLst/>
          </a:prstGeom>
        </p:spPr>
        <p:txBody>
          <a:bodyPr wrap="square">
            <a:spAutoFit/>
          </a:bodyPr>
          <a:lstStyle/>
          <a:p>
            <a:r>
              <a:rPr lang="en-IN" dirty="0" smtClean="0">
                <a:solidFill>
                  <a:srgbClr val="0563C2"/>
                </a:solidFill>
                <a:latin typeface="Calibri"/>
              </a:rPr>
              <a:t>https://aws.amazon.com/blogs/networking-and-contentdelivery/lambdaedge-design-best-practices/</a:t>
            </a:r>
            <a:endParaRPr lang="en-IN"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err="1" smtClean="0"/>
              <a:t>CloudFront</a:t>
            </a:r>
            <a:r>
              <a:rPr lang="en-IN" dirty="0" smtClean="0"/>
              <a:t> – HTTPS </a:t>
            </a:r>
            <a:br>
              <a:rPr lang="en-IN" dirty="0" smtClean="0"/>
            </a:br>
            <a:r>
              <a:rPr lang="en-IN" dirty="0" smtClean="0"/>
              <a:t>configuration and Host</a:t>
            </a:r>
            <a:endParaRPr lang="en-IN" dirty="0"/>
          </a:p>
        </p:txBody>
      </p:sp>
      <p:pic>
        <p:nvPicPr>
          <p:cNvPr id="26626" name="Picture 2"/>
          <p:cNvPicPr>
            <a:picLocks noChangeAspect="1" noChangeArrowheads="1"/>
          </p:cNvPicPr>
          <p:nvPr/>
        </p:nvPicPr>
        <p:blipFill>
          <a:blip r:embed="rId2" cstate="print"/>
          <a:srcRect/>
          <a:stretch>
            <a:fillRect/>
          </a:stretch>
        </p:blipFill>
        <p:spPr bwMode="auto">
          <a:xfrm>
            <a:off x="457200" y="3124200"/>
            <a:ext cx="1042987" cy="1042987"/>
          </a:xfrm>
          <a:prstGeom prst="rect">
            <a:avLst/>
          </a:prstGeom>
          <a:noFill/>
          <a:ln w="9525">
            <a:noFill/>
            <a:miter lim="800000"/>
            <a:headEnd/>
            <a:tailEnd/>
          </a:ln>
          <a:effectLst/>
        </p:spPr>
      </p:pic>
      <p:sp>
        <p:nvSpPr>
          <p:cNvPr id="7" name="Rectangle 6"/>
          <p:cNvSpPr/>
          <p:nvPr/>
        </p:nvSpPr>
        <p:spPr>
          <a:xfrm>
            <a:off x="6781800" y="1676400"/>
            <a:ext cx="1752600" cy="2743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solidFill>
                  <a:srgbClr val="444949"/>
                </a:solidFill>
                <a:latin typeface="Calibri"/>
              </a:rPr>
              <a:t>ALB (HTTPS)</a:t>
            </a:r>
          </a:p>
          <a:p>
            <a:r>
              <a:rPr lang="en-IN" dirty="0" smtClean="0">
                <a:solidFill>
                  <a:srgbClr val="444949"/>
                </a:solidFill>
                <a:latin typeface="Calibri"/>
              </a:rPr>
              <a:t>Hostname:</a:t>
            </a:r>
          </a:p>
          <a:p>
            <a:r>
              <a:rPr lang="en-IN" b="1" dirty="0" smtClean="0">
                <a:solidFill>
                  <a:srgbClr val="444949"/>
                </a:solidFill>
                <a:latin typeface="Calibri-Bold"/>
              </a:rPr>
              <a:t>origin.example.com</a:t>
            </a:r>
          </a:p>
          <a:p>
            <a:r>
              <a:rPr lang="en-IN" dirty="0" smtClean="0">
                <a:solidFill>
                  <a:srgbClr val="444949"/>
                </a:solidFill>
                <a:latin typeface="Calibri"/>
              </a:rPr>
              <a:t>SSL Cert:</a:t>
            </a:r>
          </a:p>
          <a:p>
            <a:r>
              <a:rPr lang="en-IN" b="1" dirty="0" smtClean="0">
                <a:solidFill>
                  <a:srgbClr val="444949"/>
                </a:solidFill>
                <a:latin typeface="Calibri-Bold"/>
              </a:rPr>
              <a:t>origin.example.com</a:t>
            </a:r>
            <a:endParaRPr lang="en-IN" dirty="0"/>
          </a:p>
        </p:txBody>
      </p:sp>
      <p:sp>
        <p:nvSpPr>
          <p:cNvPr id="8" name="Rectangle 7"/>
          <p:cNvSpPr/>
          <p:nvPr/>
        </p:nvSpPr>
        <p:spPr>
          <a:xfrm>
            <a:off x="2895600" y="1676400"/>
            <a:ext cx="1752600"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629" name="Picture 5"/>
          <p:cNvPicPr>
            <a:picLocks noChangeAspect="1" noChangeArrowheads="1"/>
          </p:cNvPicPr>
          <p:nvPr/>
        </p:nvPicPr>
        <p:blipFill>
          <a:blip r:embed="rId3" cstate="print"/>
          <a:srcRect/>
          <a:stretch>
            <a:fillRect/>
          </a:stretch>
        </p:blipFill>
        <p:spPr bwMode="auto">
          <a:xfrm>
            <a:off x="7391400" y="1219200"/>
            <a:ext cx="838200" cy="838200"/>
          </a:xfrm>
          <a:prstGeom prst="rect">
            <a:avLst/>
          </a:prstGeom>
          <a:noFill/>
          <a:ln w="9525">
            <a:noFill/>
            <a:miter lim="800000"/>
            <a:headEnd/>
            <a:tailEnd/>
          </a:ln>
          <a:effectLst/>
        </p:spPr>
      </p:pic>
      <p:pic>
        <p:nvPicPr>
          <p:cNvPr id="26630" name="Picture 6"/>
          <p:cNvPicPr>
            <a:picLocks noChangeAspect="1" noChangeArrowheads="1"/>
          </p:cNvPicPr>
          <p:nvPr/>
        </p:nvPicPr>
        <p:blipFill>
          <a:blip r:embed="rId4" cstate="print"/>
          <a:srcRect/>
          <a:stretch>
            <a:fillRect/>
          </a:stretch>
        </p:blipFill>
        <p:spPr bwMode="auto">
          <a:xfrm>
            <a:off x="3352800" y="1295400"/>
            <a:ext cx="881062" cy="884387"/>
          </a:xfrm>
          <a:prstGeom prst="rect">
            <a:avLst/>
          </a:prstGeom>
          <a:noFill/>
          <a:ln w="9525">
            <a:noFill/>
            <a:miter lim="800000"/>
            <a:headEnd/>
            <a:tailEnd/>
          </a:ln>
          <a:effectLst/>
        </p:spPr>
      </p:pic>
      <p:cxnSp>
        <p:nvCxnSpPr>
          <p:cNvPr id="13" name="Straight Arrow Connector 12"/>
          <p:cNvCxnSpPr/>
          <p:nvPr/>
        </p:nvCxnSpPr>
        <p:spPr>
          <a:xfrm>
            <a:off x="4724400" y="2895600"/>
            <a:ext cx="1981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914400" y="3505200"/>
            <a:ext cx="1981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2971800" y="2362200"/>
            <a:ext cx="1752600" cy="1384995"/>
          </a:xfrm>
          <a:prstGeom prst="rect">
            <a:avLst/>
          </a:prstGeom>
        </p:spPr>
        <p:txBody>
          <a:bodyPr wrap="square">
            <a:spAutoFit/>
          </a:bodyPr>
          <a:lstStyle/>
          <a:p>
            <a:r>
              <a:rPr lang="en-IN" sz="1200" dirty="0" err="1" smtClean="0">
                <a:solidFill>
                  <a:srgbClr val="444949"/>
                </a:solidFill>
                <a:latin typeface="Calibri"/>
              </a:rPr>
              <a:t>CloudFront</a:t>
            </a:r>
            <a:r>
              <a:rPr lang="en-IN" sz="1200" dirty="0" smtClean="0">
                <a:solidFill>
                  <a:srgbClr val="444949"/>
                </a:solidFill>
                <a:latin typeface="Calibri"/>
              </a:rPr>
              <a:t> (HTTPS)</a:t>
            </a:r>
          </a:p>
          <a:p>
            <a:r>
              <a:rPr lang="en-IN" sz="1200" dirty="0" smtClean="0">
                <a:solidFill>
                  <a:srgbClr val="444949"/>
                </a:solidFill>
                <a:latin typeface="Calibri"/>
              </a:rPr>
              <a:t>Hostname:</a:t>
            </a:r>
          </a:p>
          <a:p>
            <a:r>
              <a:rPr lang="en-IN" sz="1200" b="1" dirty="0" smtClean="0">
                <a:solidFill>
                  <a:srgbClr val="444949"/>
                </a:solidFill>
                <a:latin typeface="Calibri-Bold"/>
              </a:rPr>
              <a:t>www.example.com</a:t>
            </a:r>
          </a:p>
          <a:p>
            <a:r>
              <a:rPr lang="en-IN" sz="1200" dirty="0" smtClean="0">
                <a:solidFill>
                  <a:srgbClr val="444949"/>
                </a:solidFill>
                <a:latin typeface="Calibri"/>
              </a:rPr>
              <a:t>SSL Cert:</a:t>
            </a:r>
          </a:p>
          <a:p>
            <a:r>
              <a:rPr lang="en-IN" sz="1200" b="1" dirty="0" smtClean="0">
                <a:solidFill>
                  <a:srgbClr val="444949"/>
                </a:solidFill>
                <a:latin typeface="Calibri-Bold"/>
              </a:rPr>
              <a:t>www.example.com</a:t>
            </a:r>
          </a:p>
          <a:p>
            <a:r>
              <a:rPr lang="en-IN" sz="1200" dirty="0" smtClean="0">
                <a:solidFill>
                  <a:srgbClr val="444949"/>
                </a:solidFill>
                <a:latin typeface="Calibri"/>
              </a:rPr>
              <a:t>Origin:</a:t>
            </a:r>
          </a:p>
          <a:p>
            <a:r>
              <a:rPr lang="en-IN" sz="1200" b="1" dirty="0" smtClean="0">
                <a:solidFill>
                  <a:srgbClr val="444949"/>
                </a:solidFill>
                <a:latin typeface="Calibri-Bold"/>
              </a:rPr>
              <a:t>origin.example.com</a:t>
            </a:r>
            <a:endParaRPr lang="en-IN" sz="1200" dirty="0"/>
          </a:p>
        </p:txBody>
      </p:sp>
      <p:sp>
        <p:nvSpPr>
          <p:cNvPr id="17" name="Rectangle 16"/>
          <p:cNvSpPr/>
          <p:nvPr/>
        </p:nvSpPr>
        <p:spPr>
          <a:xfrm>
            <a:off x="4800600" y="1524000"/>
            <a:ext cx="1905000" cy="1277273"/>
          </a:xfrm>
          <a:prstGeom prst="rect">
            <a:avLst/>
          </a:prstGeom>
        </p:spPr>
        <p:txBody>
          <a:bodyPr wrap="square">
            <a:spAutoFit/>
          </a:bodyPr>
          <a:lstStyle/>
          <a:p>
            <a:r>
              <a:rPr lang="en-IN" sz="1100" b="1" dirty="0" smtClean="0">
                <a:solidFill>
                  <a:srgbClr val="444949"/>
                </a:solidFill>
                <a:latin typeface="Calibri-Bold"/>
              </a:rPr>
              <a:t>If Host header is forwarded:</a:t>
            </a:r>
          </a:p>
          <a:p>
            <a:r>
              <a:rPr lang="en-IN" sz="1100" dirty="0" smtClean="0">
                <a:solidFill>
                  <a:srgbClr val="444949"/>
                </a:solidFill>
                <a:latin typeface="Calibri"/>
              </a:rPr>
              <a:t>- </a:t>
            </a:r>
            <a:r>
              <a:rPr lang="en-IN" sz="1100" dirty="0" smtClean="0">
                <a:solidFill>
                  <a:srgbClr val="0563C2"/>
                </a:solidFill>
                <a:latin typeface="Calibri"/>
              </a:rPr>
              <a:t>www.example.com </a:t>
            </a:r>
            <a:r>
              <a:rPr lang="en-IN" sz="1100" dirty="0" smtClean="0">
                <a:solidFill>
                  <a:srgbClr val="444949"/>
                </a:solidFill>
                <a:latin typeface="Calibri"/>
              </a:rPr>
              <a:t>won’t match</a:t>
            </a:r>
          </a:p>
          <a:p>
            <a:r>
              <a:rPr lang="en-IN" sz="1100" dirty="0" smtClean="0">
                <a:solidFill>
                  <a:srgbClr val="444949"/>
                </a:solidFill>
                <a:latin typeface="Calibri"/>
              </a:rPr>
              <a:t>origin.example.com</a:t>
            </a:r>
          </a:p>
          <a:p>
            <a:r>
              <a:rPr lang="en-IN" sz="1100" dirty="0" smtClean="0">
                <a:solidFill>
                  <a:srgbClr val="444949"/>
                </a:solidFill>
                <a:latin typeface="Calibri"/>
              </a:rPr>
              <a:t>- </a:t>
            </a:r>
            <a:r>
              <a:rPr lang="en-IN" sz="1100" dirty="0" err="1" smtClean="0">
                <a:solidFill>
                  <a:srgbClr val="444949"/>
                </a:solidFill>
                <a:latin typeface="Calibri"/>
              </a:rPr>
              <a:t>CloudFront</a:t>
            </a:r>
            <a:r>
              <a:rPr lang="en-IN" sz="1100" dirty="0" smtClean="0">
                <a:solidFill>
                  <a:srgbClr val="444949"/>
                </a:solidFill>
                <a:latin typeface="Calibri"/>
              </a:rPr>
              <a:t> will </a:t>
            </a:r>
            <a:r>
              <a:rPr lang="en-IN" sz="1100" dirty="0" smtClean="0">
                <a:solidFill>
                  <a:srgbClr val="FF0000"/>
                </a:solidFill>
                <a:latin typeface="Calibri"/>
              </a:rPr>
              <a:t>refuse the</a:t>
            </a:r>
          </a:p>
          <a:p>
            <a:r>
              <a:rPr lang="en-IN" sz="1100" dirty="0" smtClean="0">
                <a:solidFill>
                  <a:srgbClr val="FF0000"/>
                </a:solidFill>
                <a:latin typeface="Calibri"/>
              </a:rPr>
              <a:t>request</a:t>
            </a:r>
            <a:endParaRPr lang="en-IN" sz="1100" dirty="0"/>
          </a:p>
        </p:txBody>
      </p:sp>
      <p:sp>
        <p:nvSpPr>
          <p:cNvPr id="18" name="Rectangle 17"/>
          <p:cNvSpPr/>
          <p:nvPr/>
        </p:nvSpPr>
        <p:spPr>
          <a:xfrm>
            <a:off x="4724400" y="2971800"/>
            <a:ext cx="1828800" cy="1569660"/>
          </a:xfrm>
          <a:prstGeom prst="rect">
            <a:avLst/>
          </a:prstGeom>
        </p:spPr>
        <p:txBody>
          <a:bodyPr wrap="square">
            <a:spAutoFit/>
          </a:bodyPr>
          <a:lstStyle/>
          <a:p>
            <a:r>
              <a:rPr lang="en-IN" sz="1200" b="1" dirty="0" smtClean="0">
                <a:solidFill>
                  <a:srgbClr val="444949"/>
                </a:solidFill>
                <a:latin typeface="Calibri-Bold"/>
              </a:rPr>
              <a:t>If Host header is not forwarded:</a:t>
            </a:r>
          </a:p>
          <a:p>
            <a:r>
              <a:rPr lang="en-IN" sz="1200" dirty="0" smtClean="0">
                <a:solidFill>
                  <a:srgbClr val="444949"/>
                </a:solidFill>
                <a:latin typeface="Calibri"/>
              </a:rPr>
              <a:t>- </a:t>
            </a:r>
            <a:r>
              <a:rPr lang="en-IN" sz="1200" dirty="0" err="1" smtClean="0">
                <a:solidFill>
                  <a:srgbClr val="444949"/>
                </a:solidFill>
                <a:latin typeface="Calibri"/>
              </a:rPr>
              <a:t>CloudFront</a:t>
            </a:r>
            <a:r>
              <a:rPr lang="en-IN" sz="1200" dirty="0" smtClean="0">
                <a:solidFill>
                  <a:srgbClr val="444949"/>
                </a:solidFill>
                <a:latin typeface="Calibri"/>
              </a:rPr>
              <a:t> will add a Host</a:t>
            </a:r>
          </a:p>
          <a:p>
            <a:r>
              <a:rPr lang="en-IN" sz="1200" dirty="0" smtClean="0">
                <a:solidFill>
                  <a:srgbClr val="444949"/>
                </a:solidFill>
                <a:latin typeface="Calibri"/>
              </a:rPr>
              <a:t>header value of the origin:</a:t>
            </a:r>
          </a:p>
          <a:p>
            <a:r>
              <a:rPr lang="en-IN" sz="1200" dirty="0" smtClean="0">
                <a:solidFill>
                  <a:srgbClr val="444949"/>
                </a:solidFill>
                <a:latin typeface="Calibri"/>
              </a:rPr>
              <a:t>origin.example.com</a:t>
            </a:r>
          </a:p>
          <a:p>
            <a:r>
              <a:rPr lang="en-IN" sz="1200" dirty="0" smtClean="0">
                <a:solidFill>
                  <a:srgbClr val="444949"/>
                </a:solidFill>
                <a:latin typeface="Calibri"/>
              </a:rPr>
              <a:t>- Requests &amp; Responses </a:t>
            </a:r>
            <a:r>
              <a:rPr lang="en-IN" sz="1200" dirty="0" smtClean="0">
                <a:solidFill>
                  <a:srgbClr val="70AE47"/>
                </a:solidFill>
                <a:latin typeface="Calibri"/>
              </a:rPr>
              <a:t>will work</a:t>
            </a:r>
            <a:endParaRPr lang="en-IN" sz="1200" dirty="0"/>
          </a:p>
        </p:txBody>
      </p:sp>
      <p:sp>
        <p:nvSpPr>
          <p:cNvPr id="19" name="Rectangle 18"/>
          <p:cNvSpPr/>
          <p:nvPr/>
        </p:nvSpPr>
        <p:spPr>
          <a:xfrm>
            <a:off x="3886200" y="5334000"/>
            <a:ext cx="4572000" cy="369332"/>
          </a:xfrm>
          <a:prstGeom prst="rect">
            <a:avLst/>
          </a:prstGeom>
        </p:spPr>
        <p:txBody>
          <a:bodyPr>
            <a:spAutoFit/>
          </a:bodyPr>
          <a:lstStyle/>
          <a:p>
            <a:r>
              <a:rPr lang="en-IN" u="sng" dirty="0" smtClean="0">
                <a:solidFill>
                  <a:srgbClr val="444949"/>
                </a:solidFill>
                <a:latin typeface="Calibri"/>
              </a:rPr>
              <a:t>Note: there are 2 SSL certificates to manage</a:t>
            </a:r>
            <a:endParaRPr lang="en-IN" u="sng" dirty="0"/>
          </a:p>
        </p:txBody>
      </p:sp>
      <p:sp>
        <p:nvSpPr>
          <p:cNvPr id="20" name="Rectangle 19"/>
          <p:cNvSpPr/>
          <p:nvPr/>
        </p:nvSpPr>
        <p:spPr>
          <a:xfrm>
            <a:off x="228600" y="4267200"/>
            <a:ext cx="4572000" cy="1077218"/>
          </a:xfrm>
          <a:prstGeom prst="rect">
            <a:avLst/>
          </a:prstGeom>
        </p:spPr>
        <p:txBody>
          <a:bodyPr>
            <a:spAutoFit/>
          </a:bodyPr>
          <a:lstStyle/>
          <a:p>
            <a:r>
              <a:rPr lang="en-IN" sz="1600" dirty="0" smtClean="0">
                <a:solidFill>
                  <a:srgbClr val="444949"/>
                </a:solidFill>
                <a:latin typeface="Calibri"/>
              </a:rPr>
              <a:t>GET </a:t>
            </a:r>
            <a:r>
              <a:rPr lang="en-IN" sz="1600" dirty="0" smtClean="0">
                <a:solidFill>
                  <a:srgbClr val="0563C2"/>
                </a:solidFill>
                <a:latin typeface="Calibri"/>
              </a:rPr>
              <a:t>https://www.example.com</a:t>
            </a:r>
          </a:p>
          <a:p>
            <a:r>
              <a:rPr lang="en-IN" sz="1600" dirty="0" smtClean="0">
                <a:solidFill>
                  <a:srgbClr val="444949"/>
                </a:solidFill>
                <a:latin typeface="Calibri"/>
              </a:rPr>
              <a:t>HTTP/1.1</a:t>
            </a:r>
          </a:p>
          <a:p>
            <a:r>
              <a:rPr lang="en-IN" sz="1600" b="1" dirty="0" smtClean="0">
                <a:solidFill>
                  <a:srgbClr val="70AE47"/>
                </a:solidFill>
                <a:latin typeface="Calibri-Bold"/>
              </a:rPr>
              <a:t>Host: www.example.com</a:t>
            </a:r>
          </a:p>
          <a:p>
            <a:r>
              <a:rPr lang="en-IN" sz="1600" dirty="0" smtClean="0">
                <a:solidFill>
                  <a:srgbClr val="444949"/>
                </a:solidFill>
                <a:latin typeface="Calibri"/>
              </a:rPr>
              <a:t>[Headers…: Values…]</a:t>
            </a:r>
            <a:endParaRPr lang="en-IN" sz="16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CloudFront</a:t>
            </a:r>
            <a:r>
              <a:rPr lang="en-IN" sz="4000" dirty="0" smtClean="0">
                <a:solidFill>
                  <a:srgbClr val="444949"/>
                </a:solidFill>
                <a:latin typeface="GillSans-Light"/>
              </a:rPr>
              <a:t> – HTTPS </a:t>
            </a:r>
            <a:br>
              <a:rPr lang="en-IN" sz="4000" dirty="0" smtClean="0">
                <a:solidFill>
                  <a:srgbClr val="444949"/>
                </a:solidFill>
                <a:latin typeface="GillSans-Light"/>
              </a:rPr>
            </a:br>
            <a:r>
              <a:rPr lang="en-IN" sz="4000" dirty="0" smtClean="0">
                <a:solidFill>
                  <a:srgbClr val="444949"/>
                </a:solidFill>
                <a:latin typeface="GillSans-Light"/>
              </a:rPr>
              <a:t>configuration and Host</a:t>
            </a:r>
            <a:endParaRPr lang="en-IN" dirty="0"/>
          </a:p>
        </p:txBody>
      </p:sp>
      <p:sp>
        <p:nvSpPr>
          <p:cNvPr id="4" name="Rectangle 3"/>
          <p:cNvSpPr/>
          <p:nvPr/>
        </p:nvSpPr>
        <p:spPr>
          <a:xfrm>
            <a:off x="6781800" y="2057400"/>
            <a:ext cx="1752600"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srgbClr val="444949"/>
                </a:solidFill>
                <a:latin typeface="Calibri"/>
              </a:rPr>
              <a:t>ALB (HTTPS)</a:t>
            </a:r>
          </a:p>
          <a:p>
            <a:r>
              <a:rPr lang="en-IN" sz="1200" dirty="0" smtClean="0">
                <a:solidFill>
                  <a:srgbClr val="444949"/>
                </a:solidFill>
                <a:latin typeface="Calibri"/>
              </a:rPr>
              <a:t>Hostname:</a:t>
            </a:r>
          </a:p>
          <a:p>
            <a:r>
              <a:rPr lang="en-IN" sz="1200" b="1" dirty="0" smtClean="0">
                <a:solidFill>
                  <a:srgbClr val="444949"/>
                </a:solidFill>
                <a:latin typeface="Calibri-Bold"/>
              </a:rPr>
              <a:t>www.example.com</a:t>
            </a:r>
          </a:p>
          <a:p>
            <a:r>
              <a:rPr lang="en-IN" sz="1200" dirty="0" smtClean="0">
                <a:solidFill>
                  <a:srgbClr val="444949"/>
                </a:solidFill>
                <a:latin typeface="Calibri"/>
              </a:rPr>
              <a:t>SSL Cert:</a:t>
            </a:r>
          </a:p>
          <a:p>
            <a:r>
              <a:rPr lang="en-IN" sz="1200" b="1" dirty="0" smtClean="0">
                <a:solidFill>
                  <a:srgbClr val="444949"/>
                </a:solidFill>
                <a:latin typeface="Calibri-Bold"/>
              </a:rPr>
              <a:t>www.example.com</a:t>
            </a:r>
            <a:endParaRPr lang="en-IN" sz="1200" dirty="0"/>
          </a:p>
        </p:txBody>
      </p:sp>
      <p:sp>
        <p:nvSpPr>
          <p:cNvPr id="6" name="Rectangle 5"/>
          <p:cNvSpPr/>
          <p:nvPr/>
        </p:nvSpPr>
        <p:spPr>
          <a:xfrm>
            <a:off x="3048000" y="2057400"/>
            <a:ext cx="1752600"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err="1" smtClean="0">
                <a:solidFill>
                  <a:srgbClr val="444949"/>
                </a:solidFill>
                <a:latin typeface="Calibri"/>
              </a:rPr>
              <a:t>CloudFront</a:t>
            </a:r>
            <a:r>
              <a:rPr lang="en-IN" sz="1200" dirty="0" smtClean="0">
                <a:solidFill>
                  <a:srgbClr val="444949"/>
                </a:solidFill>
                <a:latin typeface="Calibri"/>
              </a:rPr>
              <a:t> (HTTPS)</a:t>
            </a:r>
          </a:p>
          <a:p>
            <a:r>
              <a:rPr lang="en-IN" sz="1200" dirty="0" smtClean="0">
                <a:solidFill>
                  <a:srgbClr val="444949"/>
                </a:solidFill>
                <a:latin typeface="Calibri"/>
              </a:rPr>
              <a:t>Hostname:</a:t>
            </a:r>
          </a:p>
          <a:p>
            <a:r>
              <a:rPr lang="en-IN" sz="1200" b="1" dirty="0" smtClean="0">
                <a:solidFill>
                  <a:srgbClr val="444949"/>
                </a:solidFill>
                <a:latin typeface="Calibri-Bold"/>
              </a:rPr>
              <a:t>www.example.com</a:t>
            </a:r>
          </a:p>
          <a:p>
            <a:r>
              <a:rPr lang="en-IN" sz="1200" dirty="0" smtClean="0">
                <a:solidFill>
                  <a:srgbClr val="444949"/>
                </a:solidFill>
                <a:latin typeface="Calibri"/>
              </a:rPr>
              <a:t>SSL Cert:</a:t>
            </a:r>
          </a:p>
          <a:p>
            <a:r>
              <a:rPr lang="en-IN" sz="1200" b="1" dirty="0" smtClean="0">
                <a:solidFill>
                  <a:srgbClr val="444949"/>
                </a:solidFill>
                <a:latin typeface="Calibri-Bold"/>
              </a:rPr>
              <a:t>www.example.com</a:t>
            </a:r>
          </a:p>
          <a:p>
            <a:r>
              <a:rPr lang="en-IN" sz="1200" dirty="0" smtClean="0">
                <a:solidFill>
                  <a:srgbClr val="444949"/>
                </a:solidFill>
                <a:latin typeface="Calibri"/>
              </a:rPr>
              <a:t>Origin:</a:t>
            </a:r>
          </a:p>
          <a:p>
            <a:r>
              <a:rPr lang="en-IN" sz="1200" b="1" dirty="0" smtClean="0">
                <a:solidFill>
                  <a:srgbClr val="444949"/>
                </a:solidFill>
                <a:latin typeface="Calibri-Bold"/>
              </a:rPr>
              <a:t>www.example.com</a:t>
            </a:r>
            <a:endParaRPr lang="en-IN" sz="1200" dirty="0"/>
          </a:p>
        </p:txBody>
      </p:sp>
      <p:pic>
        <p:nvPicPr>
          <p:cNvPr id="7" name="Picture 6"/>
          <p:cNvPicPr>
            <a:picLocks noChangeAspect="1" noChangeArrowheads="1"/>
          </p:cNvPicPr>
          <p:nvPr/>
        </p:nvPicPr>
        <p:blipFill>
          <a:blip r:embed="rId2" cstate="print"/>
          <a:srcRect/>
          <a:stretch>
            <a:fillRect/>
          </a:stretch>
        </p:blipFill>
        <p:spPr bwMode="auto">
          <a:xfrm>
            <a:off x="3429000" y="1524000"/>
            <a:ext cx="881062" cy="884387"/>
          </a:xfrm>
          <a:prstGeom prst="rect">
            <a:avLst/>
          </a:prstGeom>
          <a:noFill/>
          <a:ln w="9525">
            <a:noFill/>
            <a:miter lim="800000"/>
            <a:headEnd/>
            <a:tailEnd/>
          </a:ln>
          <a:effectLst/>
        </p:spPr>
      </p:pic>
      <p:pic>
        <p:nvPicPr>
          <p:cNvPr id="8" name="Picture 5"/>
          <p:cNvPicPr>
            <a:picLocks noChangeAspect="1" noChangeArrowheads="1"/>
          </p:cNvPicPr>
          <p:nvPr/>
        </p:nvPicPr>
        <p:blipFill>
          <a:blip r:embed="rId3" cstate="print"/>
          <a:srcRect/>
          <a:stretch>
            <a:fillRect/>
          </a:stretch>
        </p:blipFill>
        <p:spPr bwMode="auto">
          <a:xfrm>
            <a:off x="7315200" y="1524000"/>
            <a:ext cx="838200" cy="838200"/>
          </a:xfrm>
          <a:prstGeom prst="rect">
            <a:avLst/>
          </a:prstGeom>
          <a:noFill/>
          <a:ln w="9525">
            <a:noFill/>
            <a:miter lim="800000"/>
            <a:headEnd/>
            <a:tailEnd/>
          </a:ln>
          <a:effectLst/>
        </p:spPr>
      </p:pic>
      <p:pic>
        <p:nvPicPr>
          <p:cNvPr id="9" name="Picture 2"/>
          <p:cNvPicPr>
            <a:picLocks noChangeAspect="1" noChangeArrowheads="1"/>
          </p:cNvPicPr>
          <p:nvPr/>
        </p:nvPicPr>
        <p:blipFill>
          <a:blip r:embed="rId4" cstate="print"/>
          <a:srcRect/>
          <a:stretch>
            <a:fillRect/>
          </a:stretch>
        </p:blipFill>
        <p:spPr bwMode="auto">
          <a:xfrm>
            <a:off x="228600" y="2895600"/>
            <a:ext cx="1042987" cy="1042987"/>
          </a:xfrm>
          <a:prstGeom prst="rect">
            <a:avLst/>
          </a:prstGeom>
          <a:noFill/>
          <a:ln w="9525">
            <a:noFill/>
            <a:miter lim="800000"/>
            <a:headEnd/>
            <a:tailEnd/>
          </a:ln>
          <a:effectLst/>
        </p:spPr>
      </p:pic>
      <p:cxnSp>
        <p:nvCxnSpPr>
          <p:cNvPr id="10" name="Straight Arrow Connector 9"/>
          <p:cNvCxnSpPr/>
          <p:nvPr/>
        </p:nvCxnSpPr>
        <p:spPr>
          <a:xfrm>
            <a:off x="1143000" y="3505200"/>
            <a:ext cx="1981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4800600" y="1981200"/>
            <a:ext cx="2057400" cy="1169551"/>
          </a:xfrm>
          <a:prstGeom prst="rect">
            <a:avLst/>
          </a:prstGeom>
        </p:spPr>
        <p:txBody>
          <a:bodyPr wrap="square">
            <a:spAutoFit/>
          </a:bodyPr>
          <a:lstStyle/>
          <a:p>
            <a:r>
              <a:rPr lang="en-IN" sz="1400" b="1" dirty="0" smtClean="0">
                <a:solidFill>
                  <a:srgbClr val="444949"/>
                </a:solidFill>
                <a:latin typeface="Calibri-Bold"/>
              </a:rPr>
              <a:t>Impossible configuration</a:t>
            </a:r>
          </a:p>
          <a:p>
            <a:r>
              <a:rPr lang="en-IN" sz="1400" b="1" dirty="0" smtClean="0">
                <a:solidFill>
                  <a:srgbClr val="444949"/>
                </a:solidFill>
                <a:latin typeface="Calibri-Bold"/>
              </a:rPr>
              <a:t>As the </a:t>
            </a:r>
            <a:r>
              <a:rPr lang="en-IN" sz="1400" b="1" dirty="0" err="1" smtClean="0">
                <a:solidFill>
                  <a:srgbClr val="444949"/>
                </a:solidFill>
                <a:latin typeface="Calibri-Bold"/>
              </a:rPr>
              <a:t>CloudFront</a:t>
            </a:r>
            <a:r>
              <a:rPr lang="en-IN" sz="1400" b="1" dirty="0" smtClean="0">
                <a:solidFill>
                  <a:srgbClr val="444949"/>
                </a:solidFill>
                <a:latin typeface="Calibri-Bold"/>
              </a:rPr>
              <a:t> distribution</a:t>
            </a:r>
          </a:p>
          <a:p>
            <a:r>
              <a:rPr lang="en-IN" sz="1400" b="1" dirty="0" smtClean="0">
                <a:solidFill>
                  <a:srgbClr val="444949"/>
                </a:solidFill>
                <a:latin typeface="Calibri-Bold"/>
              </a:rPr>
              <a:t>Will loop over itself</a:t>
            </a:r>
            <a:endParaRPr lang="en-IN" sz="1400" dirty="0"/>
          </a:p>
        </p:txBody>
      </p:sp>
      <p:sp>
        <p:nvSpPr>
          <p:cNvPr id="13" name="Rectangle 12"/>
          <p:cNvSpPr/>
          <p:nvPr/>
        </p:nvSpPr>
        <p:spPr>
          <a:xfrm>
            <a:off x="152400" y="4038600"/>
            <a:ext cx="3048000" cy="1477328"/>
          </a:xfrm>
          <a:prstGeom prst="rect">
            <a:avLst/>
          </a:prstGeom>
        </p:spPr>
        <p:txBody>
          <a:bodyPr wrap="square">
            <a:spAutoFit/>
          </a:bodyPr>
          <a:lstStyle/>
          <a:p>
            <a:r>
              <a:rPr lang="en-IN" dirty="0" smtClean="0">
                <a:solidFill>
                  <a:srgbClr val="444949"/>
                </a:solidFill>
                <a:latin typeface="Calibri"/>
              </a:rPr>
              <a:t>GET </a:t>
            </a:r>
            <a:r>
              <a:rPr lang="en-IN" dirty="0" smtClean="0">
                <a:solidFill>
                  <a:srgbClr val="0563C2"/>
                </a:solidFill>
                <a:latin typeface="Calibri"/>
              </a:rPr>
              <a:t>https://www.example.com</a:t>
            </a:r>
          </a:p>
          <a:p>
            <a:r>
              <a:rPr lang="en-IN" dirty="0" smtClean="0">
                <a:solidFill>
                  <a:srgbClr val="444949"/>
                </a:solidFill>
                <a:latin typeface="Calibri"/>
              </a:rPr>
              <a:t>HTTP/1.1</a:t>
            </a:r>
          </a:p>
          <a:p>
            <a:r>
              <a:rPr lang="en-IN" b="1" dirty="0" smtClean="0">
                <a:solidFill>
                  <a:srgbClr val="70AE47"/>
                </a:solidFill>
                <a:latin typeface="Calibri-Bold"/>
              </a:rPr>
              <a:t>Host: www.example.com</a:t>
            </a:r>
          </a:p>
          <a:p>
            <a:r>
              <a:rPr lang="en-IN" dirty="0" smtClean="0">
                <a:solidFill>
                  <a:srgbClr val="444949"/>
                </a:solidFill>
                <a:latin typeface="Calibri"/>
              </a:rPr>
              <a:t>[Headers…: Values…]</a:t>
            </a:r>
            <a:endParaRPr lang="en-IN" dirty="0"/>
          </a:p>
        </p:txBody>
      </p:sp>
      <p:cxnSp>
        <p:nvCxnSpPr>
          <p:cNvPr id="15" name="Straight Connector 14"/>
          <p:cNvCxnSpPr/>
          <p:nvPr/>
        </p:nvCxnSpPr>
        <p:spPr>
          <a:xfrm>
            <a:off x="4800600" y="3733800"/>
            <a:ext cx="685800" cy="1588"/>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5400000">
            <a:off x="4648994" y="4571206"/>
            <a:ext cx="1676400" cy="158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rot="10800000">
            <a:off x="4114800" y="5410200"/>
            <a:ext cx="1371600" cy="158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rot="5400000" flipH="1" flipV="1">
            <a:off x="3848100" y="5143500"/>
            <a:ext cx="533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err="1" smtClean="0"/>
              <a:t>CloudFront</a:t>
            </a:r>
            <a:r>
              <a:rPr lang="en-IN" dirty="0" smtClean="0"/>
              <a:t> – HTTPS </a:t>
            </a:r>
            <a:br>
              <a:rPr lang="en-IN" dirty="0" smtClean="0"/>
            </a:br>
            <a:r>
              <a:rPr lang="en-IN" dirty="0" smtClean="0"/>
              <a:t>configuration and Host</a:t>
            </a:r>
            <a:endParaRPr lang="en-IN" dirty="0"/>
          </a:p>
        </p:txBody>
      </p:sp>
      <p:pic>
        <p:nvPicPr>
          <p:cNvPr id="4" name="Picture 2"/>
          <p:cNvPicPr>
            <a:picLocks noChangeAspect="1" noChangeArrowheads="1"/>
          </p:cNvPicPr>
          <p:nvPr/>
        </p:nvPicPr>
        <p:blipFill>
          <a:blip r:embed="rId2" cstate="print"/>
          <a:srcRect/>
          <a:stretch>
            <a:fillRect/>
          </a:stretch>
        </p:blipFill>
        <p:spPr bwMode="auto">
          <a:xfrm>
            <a:off x="228600" y="2895600"/>
            <a:ext cx="1042987" cy="1042987"/>
          </a:xfrm>
          <a:prstGeom prst="rect">
            <a:avLst/>
          </a:prstGeom>
          <a:noFill/>
          <a:ln w="9525">
            <a:noFill/>
            <a:miter lim="800000"/>
            <a:headEnd/>
            <a:tailEnd/>
          </a:ln>
          <a:effectLst/>
        </p:spPr>
      </p:pic>
      <p:sp>
        <p:nvSpPr>
          <p:cNvPr id="5" name="Rectangle 4"/>
          <p:cNvSpPr/>
          <p:nvPr/>
        </p:nvSpPr>
        <p:spPr>
          <a:xfrm>
            <a:off x="3048000" y="2057400"/>
            <a:ext cx="1752600"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err="1" smtClean="0">
                <a:solidFill>
                  <a:srgbClr val="444949"/>
                </a:solidFill>
                <a:latin typeface="Calibri"/>
              </a:rPr>
              <a:t>CloudFront</a:t>
            </a:r>
            <a:r>
              <a:rPr lang="en-IN" sz="1200" dirty="0" smtClean="0">
                <a:solidFill>
                  <a:srgbClr val="444949"/>
                </a:solidFill>
                <a:latin typeface="Calibri"/>
              </a:rPr>
              <a:t> (HTTPS)</a:t>
            </a:r>
          </a:p>
          <a:p>
            <a:r>
              <a:rPr lang="en-IN" sz="1200" dirty="0" smtClean="0">
                <a:solidFill>
                  <a:srgbClr val="444949"/>
                </a:solidFill>
                <a:latin typeface="Calibri"/>
              </a:rPr>
              <a:t>Hostname:</a:t>
            </a:r>
          </a:p>
          <a:p>
            <a:r>
              <a:rPr lang="en-IN" sz="1200" b="1" dirty="0" smtClean="0">
                <a:solidFill>
                  <a:srgbClr val="444949"/>
                </a:solidFill>
                <a:latin typeface="Calibri-Bold"/>
              </a:rPr>
              <a:t>www.example.com</a:t>
            </a:r>
          </a:p>
          <a:p>
            <a:r>
              <a:rPr lang="en-IN" sz="1200" dirty="0" smtClean="0">
                <a:solidFill>
                  <a:srgbClr val="444949"/>
                </a:solidFill>
                <a:latin typeface="Calibri"/>
              </a:rPr>
              <a:t>SSL Cert:</a:t>
            </a:r>
          </a:p>
          <a:p>
            <a:r>
              <a:rPr lang="en-IN" sz="1200" b="1" dirty="0" smtClean="0">
                <a:solidFill>
                  <a:srgbClr val="444949"/>
                </a:solidFill>
                <a:latin typeface="Calibri-Bold"/>
              </a:rPr>
              <a:t>www.example.com</a:t>
            </a:r>
          </a:p>
          <a:p>
            <a:r>
              <a:rPr lang="en-IN" sz="1200" dirty="0" smtClean="0">
                <a:solidFill>
                  <a:srgbClr val="444949"/>
                </a:solidFill>
                <a:latin typeface="Calibri"/>
              </a:rPr>
              <a:t>Origin:</a:t>
            </a:r>
          </a:p>
          <a:p>
            <a:r>
              <a:rPr lang="en-IN" sz="1200" b="1" dirty="0" smtClean="0">
                <a:solidFill>
                  <a:srgbClr val="444949"/>
                </a:solidFill>
                <a:latin typeface="Calibri-Bold"/>
              </a:rPr>
              <a:t>origin.example.com</a:t>
            </a:r>
            <a:endParaRPr lang="en-IN" sz="1200" dirty="0"/>
          </a:p>
        </p:txBody>
      </p:sp>
      <p:sp>
        <p:nvSpPr>
          <p:cNvPr id="6" name="Rectangle 5"/>
          <p:cNvSpPr/>
          <p:nvPr/>
        </p:nvSpPr>
        <p:spPr>
          <a:xfrm>
            <a:off x="6781800" y="2057400"/>
            <a:ext cx="1752600"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srgbClr val="444949"/>
                </a:solidFill>
                <a:latin typeface="Calibri"/>
              </a:rPr>
              <a:t>ALB (HTTPS)</a:t>
            </a:r>
          </a:p>
          <a:p>
            <a:r>
              <a:rPr lang="en-IN" sz="1200" dirty="0" smtClean="0">
                <a:solidFill>
                  <a:srgbClr val="444949"/>
                </a:solidFill>
                <a:latin typeface="Calibri"/>
              </a:rPr>
              <a:t>Hostname:</a:t>
            </a:r>
          </a:p>
          <a:p>
            <a:r>
              <a:rPr lang="en-IN" sz="1200" b="1" dirty="0" smtClean="0">
                <a:solidFill>
                  <a:srgbClr val="444949"/>
                </a:solidFill>
                <a:latin typeface="Calibri-Bold"/>
              </a:rPr>
              <a:t>origin.example.com</a:t>
            </a:r>
          </a:p>
          <a:p>
            <a:r>
              <a:rPr lang="en-IN" sz="1200" dirty="0" smtClean="0">
                <a:solidFill>
                  <a:srgbClr val="444949"/>
                </a:solidFill>
                <a:latin typeface="Calibri"/>
              </a:rPr>
              <a:t>SSL Cert:</a:t>
            </a:r>
          </a:p>
          <a:p>
            <a:r>
              <a:rPr lang="en-IN" sz="1200" b="1" dirty="0" smtClean="0">
                <a:solidFill>
                  <a:srgbClr val="444949"/>
                </a:solidFill>
                <a:latin typeface="Calibri-Bold"/>
              </a:rPr>
              <a:t>www.example.com</a:t>
            </a:r>
            <a:endParaRPr lang="en-IN" sz="1200" dirty="0"/>
          </a:p>
        </p:txBody>
      </p:sp>
      <p:pic>
        <p:nvPicPr>
          <p:cNvPr id="7" name="Picture 6"/>
          <p:cNvPicPr>
            <a:picLocks noChangeAspect="1" noChangeArrowheads="1"/>
          </p:cNvPicPr>
          <p:nvPr/>
        </p:nvPicPr>
        <p:blipFill>
          <a:blip r:embed="rId3" cstate="print"/>
          <a:srcRect/>
          <a:stretch>
            <a:fillRect/>
          </a:stretch>
        </p:blipFill>
        <p:spPr bwMode="auto">
          <a:xfrm>
            <a:off x="3429000" y="1524000"/>
            <a:ext cx="881062" cy="884387"/>
          </a:xfrm>
          <a:prstGeom prst="rect">
            <a:avLst/>
          </a:prstGeom>
          <a:noFill/>
          <a:ln w="9525">
            <a:noFill/>
            <a:miter lim="800000"/>
            <a:headEnd/>
            <a:tailEnd/>
          </a:ln>
          <a:effectLst/>
        </p:spPr>
      </p:pic>
      <p:pic>
        <p:nvPicPr>
          <p:cNvPr id="8" name="Picture 5"/>
          <p:cNvPicPr>
            <a:picLocks noChangeAspect="1" noChangeArrowheads="1"/>
          </p:cNvPicPr>
          <p:nvPr/>
        </p:nvPicPr>
        <p:blipFill>
          <a:blip r:embed="rId4" cstate="print"/>
          <a:srcRect/>
          <a:stretch>
            <a:fillRect/>
          </a:stretch>
        </p:blipFill>
        <p:spPr bwMode="auto">
          <a:xfrm>
            <a:off x="7315200" y="1524000"/>
            <a:ext cx="838200" cy="838200"/>
          </a:xfrm>
          <a:prstGeom prst="rect">
            <a:avLst/>
          </a:prstGeom>
          <a:noFill/>
          <a:ln w="9525">
            <a:noFill/>
            <a:miter lim="800000"/>
            <a:headEnd/>
            <a:tailEnd/>
          </a:ln>
          <a:effectLst/>
        </p:spPr>
      </p:pic>
      <p:cxnSp>
        <p:nvCxnSpPr>
          <p:cNvPr id="9" name="Straight Arrow Connector 8"/>
          <p:cNvCxnSpPr/>
          <p:nvPr/>
        </p:nvCxnSpPr>
        <p:spPr>
          <a:xfrm>
            <a:off x="1143000" y="3505200"/>
            <a:ext cx="1981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4800600" y="3124200"/>
            <a:ext cx="1981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4876800" y="1447801"/>
            <a:ext cx="1828800" cy="1631216"/>
          </a:xfrm>
          <a:prstGeom prst="rect">
            <a:avLst/>
          </a:prstGeom>
        </p:spPr>
        <p:txBody>
          <a:bodyPr wrap="square">
            <a:spAutoFit/>
          </a:bodyPr>
          <a:lstStyle/>
          <a:p>
            <a:r>
              <a:rPr lang="en-IN" sz="1000" b="1" dirty="0" smtClean="0">
                <a:solidFill>
                  <a:srgbClr val="444949"/>
                </a:solidFill>
                <a:latin typeface="Calibri-Bold"/>
              </a:rPr>
              <a:t>If Host header is forwarded:</a:t>
            </a:r>
          </a:p>
          <a:p>
            <a:r>
              <a:rPr lang="en-IN" sz="1000" dirty="0" smtClean="0">
                <a:solidFill>
                  <a:srgbClr val="444949"/>
                </a:solidFill>
                <a:latin typeface="Calibri"/>
              </a:rPr>
              <a:t>- </a:t>
            </a:r>
            <a:r>
              <a:rPr lang="en-IN" sz="1000" dirty="0" smtClean="0">
                <a:solidFill>
                  <a:srgbClr val="0563C2"/>
                </a:solidFill>
                <a:latin typeface="Calibri"/>
              </a:rPr>
              <a:t>Host: www.example.com </a:t>
            </a:r>
            <a:r>
              <a:rPr lang="en-IN" sz="1000" dirty="0" smtClean="0">
                <a:solidFill>
                  <a:srgbClr val="444949"/>
                </a:solidFill>
                <a:latin typeface="Calibri"/>
              </a:rPr>
              <a:t>will</a:t>
            </a:r>
          </a:p>
          <a:p>
            <a:r>
              <a:rPr lang="en-IN" sz="1000" dirty="0" smtClean="0">
                <a:solidFill>
                  <a:srgbClr val="444949"/>
                </a:solidFill>
                <a:latin typeface="Calibri"/>
              </a:rPr>
              <a:t>match the </a:t>
            </a:r>
            <a:r>
              <a:rPr lang="en-IN" sz="1000" dirty="0" smtClean="0">
                <a:solidFill>
                  <a:srgbClr val="0563C2"/>
                </a:solidFill>
                <a:latin typeface="Calibri"/>
              </a:rPr>
              <a:t>www.example.com </a:t>
            </a:r>
            <a:r>
              <a:rPr lang="en-IN" sz="1000" dirty="0" smtClean="0">
                <a:solidFill>
                  <a:srgbClr val="444949"/>
                </a:solidFill>
                <a:latin typeface="Calibri"/>
              </a:rPr>
              <a:t>SSL</a:t>
            </a:r>
          </a:p>
          <a:p>
            <a:r>
              <a:rPr lang="en-IN" sz="1000" dirty="0" smtClean="0">
                <a:solidFill>
                  <a:srgbClr val="444949"/>
                </a:solidFill>
                <a:latin typeface="Calibri"/>
              </a:rPr>
              <a:t>certificate</a:t>
            </a:r>
          </a:p>
          <a:p>
            <a:r>
              <a:rPr lang="en-IN" sz="1000" dirty="0" smtClean="0">
                <a:solidFill>
                  <a:srgbClr val="70AE47"/>
                </a:solidFill>
                <a:latin typeface="Calibri"/>
              </a:rPr>
              <a:t>- </a:t>
            </a:r>
            <a:r>
              <a:rPr lang="en-IN" sz="1000" dirty="0" err="1" smtClean="0">
                <a:solidFill>
                  <a:srgbClr val="70AE47"/>
                </a:solidFill>
                <a:latin typeface="Calibri"/>
              </a:rPr>
              <a:t>CloudFront</a:t>
            </a:r>
            <a:r>
              <a:rPr lang="en-IN" sz="1000" dirty="0" smtClean="0">
                <a:solidFill>
                  <a:srgbClr val="70AE47"/>
                </a:solidFill>
                <a:latin typeface="Calibri"/>
              </a:rPr>
              <a:t> will accept</a:t>
            </a:r>
          </a:p>
          <a:p>
            <a:r>
              <a:rPr lang="en-IN" sz="1000" dirty="0" smtClean="0">
                <a:solidFill>
                  <a:srgbClr val="444949"/>
                </a:solidFill>
                <a:latin typeface="Calibri"/>
              </a:rPr>
              <a:t>- The correct Host value could be</a:t>
            </a:r>
          </a:p>
          <a:p>
            <a:r>
              <a:rPr lang="en-IN" sz="1000" dirty="0" smtClean="0">
                <a:solidFill>
                  <a:srgbClr val="444949"/>
                </a:solidFill>
                <a:latin typeface="Calibri"/>
              </a:rPr>
              <a:t>set by </a:t>
            </a:r>
            <a:r>
              <a:rPr lang="en-IN" sz="1000" dirty="0" err="1" smtClean="0">
                <a:solidFill>
                  <a:srgbClr val="444949"/>
                </a:solidFill>
                <a:latin typeface="Calibri"/>
              </a:rPr>
              <a:t>Lambda@Edge</a:t>
            </a:r>
            <a:endParaRPr lang="en-IN" sz="1000" dirty="0"/>
          </a:p>
        </p:txBody>
      </p:sp>
      <p:sp>
        <p:nvSpPr>
          <p:cNvPr id="12" name="Rectangle 11"/>
          <p:cNvSpPr/>
          <p:nvPr/>
        </p:nvSpPr>
        <p:spPr>
          <a:xfrm>
            <a:off x="4953000" y="3276600"/>
            <a:ext cx="1676400" cy="2123658"/>
          </a:xfrm>
          <a:prstGeom prst="rect">
            <a:avLst/>
          </a:prstGeom>
        </p:spPr>
        <p:txBody>
          <a:bodyPr wrap="square">
            <a:spAutoFit/>
          </a:bodyPr>
          <a:lstStyle/>
          <a:p>
            <a:r>
              <a:rPr lang="en-IN" sz="1100" b="1" dirty="0" smtClean="0">
                <a:solidFill>
                  <a:srgbClr val="444949"/>
                </a:solidFill>
                <a:latin typeface="Calibri-Bold"/>
              </a:rPr>
              <a:t>If Host header is not forwarded:</a:t>
            </a:r>
          </a:p>
          <a:p>
            <a:r>
              <a:rPr lang="en-IN" sz="1100" dirty="0" smtClean="0">
                <a:solidFill>
                  <a:srgbClr val="444949"/>
                </a:solidFill>
                <a:latin typeface="Calibri"/>
              </a:rPr>
              <a:t>- </a:t>
            </a:r>
            <a:r>
              <a:rPr lang="en-IN" sz="1100" dirty="0" err="1" smtClean="0">
                <a:solidFill>
                  <a:srgbClr val="444949"/>
                </a:solidFill>
                <a:latin typeface="Calibri"/>
              </a:rPr>
              <a:t>CloudFront</a:t>
            </a:r>
            <a:r>
              <a:rPr lang="en-IN" sz="1100" dirty="0" smtClean="0">
                <a:solidFill>
                  <a:srgbClr val="444949"/>
                </a:solidFill>
                <a:latin typeface="Calibri"/>
              </a:rPr>
              <a:t> will add a Host</a:t>
            </a:r>
          </a:p>
          <a:p>
            <a:r>
              <a:rPr lang="en-IN" sz="1100" dirty="0" smtClean="0">
                <a:solidFill>
                  <a:srgbClr val="444949"/>
                </a:solidFill>
                <a:latin typeface="Calibri"/>
              </a:rPr>
              <a:t>header value of the origin:</a:t>
            </a:r>
          </a:p>
          <a:p>
            <a:r>
              <a:rPr lang="en-IN" sz="1100" dirty="0" smtClean="0">
                <a:solidFill>
                  <a:srgbClr val="444949"/>
                </a:solidFill>
                <a:latin typeface="Calibri"/>
              </a:rPr>
              <a:t>origin.example.com</a:t>
            </a:r>
          </a:p>
          <a:p>
            <a:r>
              <a:rPr lang="en-IN" sz="1100" dirty="0" smtClean="0">
                <a:solidFill>
                  <a:srgbClr val="444949"/>
                </a:solidFill>
                <a:latin typeface="Calibri"/>
              </a:rPr>
              <a:t>- origin.example.com will not</a:t>
            </a:r>
          </a:p>
          <a:p>
            <a:r>
              <a:rPr lang="en-IN" sz="1100" dirty="0" smtClean="0">
                <a:solidFill>
                  <a:srgbClr val="444949"/>
                </a:solidFill>
                <a:latin typeface="Calibri"/>
              </a:rPr>
              <a:t>match the SSL cert</a:t>
            </a:r>
          </a:p>
          <a:p>
            <a:r>
              <a:rPr lang="en-IN" sz="1100" dirty="0" smtClean="0">
                <a:solidFill>
                  <a:srgbClr val="0563C2"/>
                </a:solidFill>
                <a:latin typeface="Calibri"/>
              </a:rPr>
              <a:t>www.example.com</a:t>
            </a:r>
          </a:p>
          <a:p>
            <a:r>
              <a:rPr lang="en-IN" sz="1100" dirty="0" smtClean="0">
                <a:solidFill>
                  <a:srgbClr val="FF0000"/>
                </a:solidFill>
                <a:latin typeface="Calibri"/>
              </a:rPr>
              <a:t>- The request will fail</a:t>
            </a:r>
            <a:endParaRPr lang="en-IN" sz="1100" dirty="0"/>
          </a:p>
        </p:txBody>
      </p:sp>
      <p:sp>
        <p:nvSpPr>
          <p:cNvPr id="13" name="Rectangle 12"/>
          <p:cNvSpPr/>
          <p:nvPr/>
        </p:nvSpPr>
        <p:spPr>
          <a:xfrm>
            <a:off x="4267200" y="6019800"/>
            <a:ext cx="4572000" cy="369332"/>
          </a:xfrm>
          <a:prstGeom prst="rect">
            <a:avLst/>
          </a:prstGeom>
        </p:spPr>
        <p:txBody>
          <a:bodyPr>
            <a:spAutoFit/>
          </a:bodyPr>
          <a:lstStyle/>
          <a:p>
            <a:r>
              <a:rPr lang="en-IN" u="sng" dirty="0" smtClean="0">
                <a:solidFill>
                  <a:srgbClr val="444949"/>
                </a:solidFill>
                <a:latin typeface="Calibri"/>
              </a:rPr>
              <a:t>Note: there is 1 SSL certificates to manage</a:t>
            </a:r>
            <a:endParaRPr lang="en-IN" u="sng" dirty="0"/>
          </a:p>
        </p:txBody>
      </p:sp>
      <p:sp>
        <p:nvSpPr>
          <p:cNvPr id="14" name="Rectangle 13"/>
          <p:cNvSpPr/>
          <p:nvPr/>
        </p:nvSpPr>
        <p:spPr>
          <a:xfrm>
            <a:off x="152400" y="4038600"/>
            <a:ext cx="4038600" cy="1107996"/>
          </a:xfrm>
          <a:prstGeom prst="rect">
            <a:avLst/>
          </a:prstGeom>
        </p:spPr>
        <p:txBody>
          <a:bodyPr wrap="square">
            <a:spAutoFit/>
          </a:bodyPr>
          <a:lstStyle/>
          <a:p>
            <a:r>
              <a:rPr lang="en-IN" sz="1600" dirty="0" smtClean="0">
                <a:solidFill>
                  <a:srgbClr val="444949"/>
                </a:solidFill>
                <a:latin typeface="Calibri"/>
              </a:rPr>
              <a:t>GET </a:t>
            </a:r>
            <a:r>
              <a:rPr lang="en-IN" sz="1600" dirty="0" smtClean="0">
                <a:solidFill>
                  <a:srgbClr val="0563C2"/>
                </a:solidFill>
                <a:latin typeface="Calibri"/>
              </a:rPr>
              <a:t>https://www.example.com</a:t>
            </a:r>
          </a:p>
          <a:p>
            <a:r>
              <a:rPr lang="en-IN" sz="1600" dirty="0" smtClean="0">
                <a:solidFill>
                  <a:srgbClr val="444949"/>
                </a:solidFill>
                <a:latin typeface="Calibri"/>
              </a:rPr>
              <a:t>HTTP/1.1</a:t>
            </a:r>
          </a:p>
          <a:p>
            <a:r>
              <a:rPr lang="en-IN" sz="1600" b="1" dirty="0" smtClean="0">
                <a:solidFill>
                  <a:srgbClr val="70AE47"/>
                </a:solidFill>
                <a:latin typeface="Calibri-Bold"/>
              </a:rPr>
              <a:t>Host: www.example.com</a:t>
            </a:r>
          </a:p>
          <a:p>
            <a:r>
              <a:rPr lang="en-IN" sz="1600" dirty="0" smtClean="0">
                <a:solidFill>
                  <a:srgbClr val="444949"/>
                </a:solidFill>
                <a:latin typeface="Calibri"/>
              </a:rPr>
              <a:t>[Headers…: Values…]</a:t>
            </a:r>
            <a:endParaRPr lang="en-IN" sz="16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The same way RDS is to get managed Relational Databases…</a:t>
            </a:r>
          </a:p>
          <a:p>
            <a:pPr>
              <a:buNone/>
            </a:pPr>
            <a:r>
              <a:rPr lang="en-IN" sz="2400" dirty="0" smtClean="0">
                <a:solidFill>
                  <a:srgbClr val="444949"/>
                </a:solidFill>
                <a:latin typeface="ArialMT"/>
              </a:rPr>
              <a:t>• </a:t>
            </a:r>
            <a:r>
              <a:rPr lang="en-IN" sz="2400" dirty="0" err="1" smtClean="0">
                <a:solidFill>
                  <a:srgbClr val="444949"/>
                </a:solidFill>
                <a:latin typeface="GillSans-Light"/>
              </a:rPr>
              <a:t>ElastiCache</a:t>
            </a:r>
            <a:r>
              <a:rPr lang="en-IN" sz="2400" dirty="0" smtClean="0">
                <a:solidFill>
                  <a:srgbClr val="444949"/>
                </a:solidFill>
                <a:latin typeface="GillSans-Light"/>
              </a:rPr>
              <a:t> is to get managed </a:t>
            </a:r>
            <a:r>
              <a:rPr lang="en-IN" sz="2400" dirty="0" err="1" smtClean="0">
                <a:solidFill>
                  <a:srgbClr val="444949"/>
                </a:solidFill>
                <a:latin typeface="GillSans-Light"/>
              </a:rPr>
              <a:t>Redis</a:t>
            </a:r>
            <a:r>
              <a:rPr lang="en-IN" sz="2400" dirty="0" smtClean="0">
                <a:solidFill>
                  <a:srgbClr val="444949"/>
                </a:solidFill>
                <a:latin typeface="GillSans-Light"/>
              </a:rPr>
              <a:t> or </a:t>
            </a:r>
            <a:r>
              <a:rPr lang="en-IN" sz="2400" dirty="0" err="1" smtClean="0">
                <a:solidFill>
                  <a:srgbClr val="444949"/>
                </a:solidFill>
                <a:latin typeface="GillSans-Light"/>
              </a:rPr>
              <a:t>Memcached</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Caches are in-memory databases with really high performance, low</a:t>
            </a:r>
          </a:p>
          <a:p>
            <a:pPr>
              <a:buNone/>
            </a:pPr>
            <a:r>
              <a:rPr lang="en-IN" sz="2400" dirty="0" smtClean="0">
                <a:solidFill>
                  <a:srgbClr val="444949"/>
                </a:solidFill>
                <a:latin typeface="GillSans-Light"/>
              </a:rPr>
              <a:t>latency</a:t>
            </a:r>
          </a:p>
          <a:p>
            <a:pPr>
              <a:buNone/>
            </a:pPr>
            <a:r>
              <a:rPr lang="en-IN" sz="2400" dirty="0" smtClean="0">
                <a:solidFill>
                  <a:srgbClr val="444949"/>
                </a:solidFill>
                <a:latin typeface="ArialMT"/>
              </a:rPr>
              <a:t>• </a:t>
            </a:r>
            <a:r>
              <a:rPr lang="en-IN" sz="2400" dirty="0" smtClean="0">
                <a:solidFill>
                  <a:srgbClr val="444949"/>
                </a:solidFill>
                <a:latin typeface="GillSans-Light"/>
              </a:rPr>
              <a:t>Helps reduce load off of databases for read intensive workloads</a:t>
            </a:r>
          </a:p>
          <a:p>
            <a:pPr>
              <a:buNone/>
            </a:pPr>
            <a:r>
              <a:rPr lang="en-IN" sz="2400" dirty="0" smtClean="0">
                <a:solidFill>
                  <a:srgbClr val="444949"/>
                </a:solidFill>
                <a:latin typeface="ArialMT"/>
              </a:rPr>
              <a:t>• </a:t>
            </a:r>
            <a:r>
              <a:rPr lang="en-IN" sz="2400" dirty="0" smtClean="0">
                <a:solidFill>
                  <a:srgbClr val="444949"/>
                </a:solidFill>
                <a:latin typeface="GillSans-Light"/>
              </a:rPr>
              <a:t>Helps make your application stateless</a:t>
            </a:r>
          </a:p>
          <a:p>
            <a:pPr>
              <a:buNone/>
            </a:pPr>
            <a:r>
              <a:rPr lang="en-IN" sz="2400" dirty="0" smtClean="0">
                <a:solidFill>
                  <a:srgbClr val="444949"/>
                </a:solidFill>
                <a:latin typeface="ArialMT"/>
              </a:rPr>
              <a:t>• </a:t>
            </a:r>
            <a:r>
              <a:rPr lang="en-IN" sz="2400" dirty="0" smtClean="0">
                <a:solidFill>
                  <a:srgbClr val="444949"/>
                </a:solidFill>
                <a:latin typeface="GillSans-Light"/>
              </a:rPr>
              <a:t>AWS takes care of OS maintenance / patching, optimizations, setup,</a:t>
            </a:r>
          </a:p>
          <a:p>
            <a:pPr>
              <a:buNone/>
            </a:pPr>
            <a:r>
              <a:rPr lang="en-IN" sz="2400" dirty="0" smtClean="0">
                <a:solidFill>
                  <a:srgbClr val="444949"/>
                </a:solidFill>
                <a:latin typeface="GillSans-Light"/>
              </a:rPr>
              <a:t>configuration, monitoring, failure recovery and backups</a:t>
            </a:r>
          </a:p>
          <a:p>
            <a:pPr>
              <a:buNone/>
            </a:pPr>
            <a:r>
              <a:rPr lang="en-IN" sz="2400" dirty="0" smtClean="0">
                <a:solidFill>
                  <a:srgbClr val="444949"/>
                </a:solidFill>
                <a:latin typeface="ArialMT"/>
              </a:rPr>
              <a:t>• </a:t>
            </a:r>
            <a:r>
              <a:rPr lang="en-IN" sz="2400" dirty="0" smtClean="0">
                <a:solidFill>
                  <a:srgbClr val="444949"/>
                </a:solidFill>
                <a:latin typeface="GillSans-Light"/>
              </a:rPr>
              <a:t>Using </a:t>
            </a:r>
            <a:r>
              <a:rPr lang="en-IN" sz="2400" dirty="0" err="1" smtClean="0">
                <a:solidFill>
                  <a:srgbClr val="444949"/>
                </a:solidFill>
                <a:latin typeface="GillSans-Light"/>
              </a:rPr>
              <a:t>ElastiCache</a:t>
            </a:r>
            <a:r>
              <a:rPr lang="en-IN" sz="2400" dirty="0" smtClean="0">
                <a:solidFill>
                  <a:srgbClr val="444949"/>
                </a:solidFill>
                <a:latin typeface="GillSans-Light"/>
              </a:rPr>
              <a:t> involves heavy application code changes</a:t>
            </a:r>
            <a:endParaRPr lang="en-IN" dirty="0"/>
          </a:p>
        </p:txBody>
      </p:sp>
      <p:sp>
        <p:nvSpPr>
          <p:cNvPr id="3" name="Title 2"/>
          <p:cNvSpPr>
            <a:spLocks noGrp="1"/>
          </p:cNvSpPr>
          <p:nvPr>
            <p:ph type="title"/>
          </p:nvPr>
        </p:nvSpPr>
        <p:spPr/>
        <p:txBody>
          <a:bodyPr>
            <a:normAutofit fontScale="90000"/>
          </a:bodyPr>
          <a:lstStyle/>
          <a:p>
            <a:r>
              <a:rPr lang="en-IN" dirty="0" smtClean="0"/>
              <a:t>Amazon </a:t>
            </a:r>
            <a:r>
              <a:rPr lang="en-IN" dirty="0" err="1" smtClean="0"/>
              <a:t>ElastiCache</a:t>
            </a:r>
            <a:r>
              <a:rPr lang="en-IN" dirty="0" smtClean="0"/>
              <a:t> </a:t>
            </a:r>
            <a:br>
              <a:rPr lang="en-IN" dirty="0" smtClean="0"/>
            </a:br>
            <a:r>
              <a:rPr lang="en-IN" dirty="0" smtClean="0"/>
              <a:t>Overview</a:t>
            </a:r>
            <a:endParaRPr lang="en-IN" dirty="0"/>
          </a:p>
        </p:txBody>
      </p:sp>
      <p:pic>
        <p:nvPicPr>
          <p:cNvPr id="27650" name="Picture 2"/>
          <p:cNvPicPr>
            <a:picLocks noChangeAspect="1" noChangeArrowheads="1"/>
          </p:cNvPicPr>
          <p:nvPr/>
        </p:nvPicPr>
        <p:blipFill>
          <a:blip r:embed="rId2" cstate="print"/>
          <a:srcRect/>
          <a:stretch>
            <a:fillRect/>
          </a:stretch>
        </p:blipFill>
        <p:spPr bwMode="auto">
          <a:xfrm>
            <a:off x="8001000" y="1752600"/>
            <a:ext cx="959480" cy="962025"/>
          </a:xfrm>
          <a:prstGeom prst="rect">
            <a:avLst/>
          </a:prstGeom>
          <a:noFill/>
          <a:ln w="9525">
            <a:noFill/>
            <a:miter lim="800000"/>
            <a:headEnd/>
            <a:tailEnd/>
          </a:ln>
          <a:effec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71600"/>
            <a:ext cx="3886200" cy="4525963"/>
          </a:xfrm>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Applications queries</a:t>
            </a:r>
          </a:p>
          <a:p>
            <a:pPr>
              <a:buNone/>
            </a:pPr>
            <a:r>
              <a:rPr lang="en-IN" sz="2400" dirty="0" err="1" smtClean="0">
                <a:solidFill>
                  <a:srgbClr val="444949"/>
                </a:solidFill>
                <a:latin typeface="GillSans-Light"/>
              </a:rPr>
              <a:t>ElastiCache</a:t>
            </a:r>
            <a:r>
              <a:rPr lang="en-IN" sz="2400" dirty="0" smtClean="0">
                <a:solidFill>
                  <a:srgbClr val="444949"/>
                </a:solidFill>
                <a:latin typeface="GillSans-Light"/>
              </a:rPr>
              <a:t>, if not</a:t>
            </a:r>
          </a:p>
          <a:p>
            <a:pPr>
              <a:buNone/>
            </a:pPr>
            <a:r>
              <a:rPr lang="en-IN" sz="2400" dirty="0" smtClean="0">
                <a:solidFill>
                  <a:srgbClr val="444949"/>
                </a:solidFill>
                <a:latin typeface="GillSans-Light"/>
              </a:rPr>
              <a:t>available, get from RDS</a:t>
            </a:r>
          </a:p>
          <a:p>
            <a:pPr>
              <a:buNone/>
            </a:pPr>
            <a:r>
              <a:rPr lang="en-IN" sz="2400" dirty="0" smtClean="0">
                <a:solidFill>
                  <a:srgbClr val="444949"/>
                </a:solidFill>
                <a:latin typeface="GillSans-Light"/>
              </a:rPr>
              <a:t>and store in </a:t>
            </a:r>
            <a:r>
              <a:rPr lang="en-IN" sz="2400" dirty="0" err="1" smtClean="0">
                <a:solidFill>
                  <a:srgbClr val="444949"/>
                </a:solidFill>
                <a:latin typeface="GillSans-Light"/>
              </a:rPr>
              <a:t>ElastiCache</a:t>
            </a:r>
            <a:r>
              <a:rPr lang="en-IN" sz="2400" dirty="0" smtClean="0">
                <a:solidFill>
                  <a:srgbClr val="444949"/>
                </a:solidFill>
                <a:latin typeface="GillSans-Light"/>
              </a:rPr>
              <a:t>.</a:t>
            </a:r>
          </a:p>
          <a:p>
            <a:pPr>
              <a:buNone/>
            </a:pPr>
            <a:r>
              <a:rPr lang="en-IN" sz="2400" dirty="0" smtClean="0">
                <a:solidFill>
                  <a:srgbClr val="444949"/>
                </a:solidFill>
                <a:latin typeface="ArialMT"/>
              </a:rPr>
              <a:t>• </a:t>
            </a:r>
            <a:r>
              <a:rPr lang="en-IN" sz="2400" dirty="0" smtClean="0">
                <a:solidFill>
                  <a:srgbClr val="444949"/>
                </a:solidFill>
                <a:latin typeface="GillSans-Light"/>
              </a:rPr>
              <a:t>Helps relieve load in RDS</a:t>
            </a:r>
          </a:p>
          <a:p>
            <a:pPr>
              <a:buNone/>
            </a:pPr>
            <a:r>
              <a:rPr lang="en-IN" sz="2400" dirty="0" smtClean="0">
                <a:solidFill>
                  <a:srgbClr val="444949"/>
                </a:solidFill>
                <a:latin typeface="ArialMT"/>
              </a:rPr>
              <a:t>• </a:t>
            </a:r>
            <a:r>
              <a:rPr lang="en-IN" sz="2400" dirty="0" smtClean="0">
                <a:solidFill>
                  <a:srgbClr val="444949"/>
                </a:solidFill>
                <a:latin typeface="GillSans-Light"/>
              </a:rPr>
              <a:t>Cache must have an</a:t>
            </a:r>
          </a:p>
          <a:p>
            <a:pPr>
              <a:buNone/>
            </a:pPr>
            <a:r>
              <a:rPr lang="en-IN" sz="2400" dirty="0" smtClean="0">
                <a:solidFill>
                  <a:srgbClr val="444949"/>
                </a:solidFill>
                <a:latin typeface="GillSans-Light"/>
              </a:rPr>
              <a:t>invalidation strategy to</a:t>
            </a:r>
          </a:p>
          <a:p>
            <a:pPr>
              <a:buNone/>
            </a:pPr>
            <a:r>
              <a:rPr lang="en-IN" sz="2400" dirty="0" smtClean="0">
                <a:solidFill>
                  <a:srgbClr val="444949"/>
                </a:solidFill>
                <a:latin typeface="GillSans-Light"/>
              </a:rPr>
              <a:t>make sure only the most</a:t>
            </a:r>
          </a:p>
          <a:p>
            <a:pPr>
              <a:buNone/>
            </a:pPr>
            <a:r>
              <a:rPr lang="en-IN" sz="2400" dirty="0" smtClean="0">
                <a:solidFill>
                  <a:srgbClr val="444949"/>
                </a:solidFill>
                <a:latin typeface="GillSans-Light"/>
              </a:rPr>
              <a:t>current data is used in</a:t>
            </a:r>
          </a:p>
          <a:p>
            <a:pPr>
              <a:buNone/>
            </a:pPr>
            <a:r>
              <a:rPr lang="en-IN" sz="2400" dirty="0" smtClean="0">
                <a:solidFill>
                  <a:srgbClr val="444949"/>
                </a:solidFill>
                <a:latin typeface="GillSans-Light"/>
              </a:rPr>
              <a:t>there.</a:t>
            </a:r>
            <a:endParaRPr lang="en-IN" dirty="0"/>
          </a:p>
        </p:txBody>
      </p:sp>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ElastiCache</a:t>
            </a:r>
            <a:r>
              <a:rPr lang="en-IN" sz="4000" dirty="0" smtClean="0">
                <a:solidFill>
                  <a:srgbClr val="444949"/>
                </a:solidFill>
                <a:latin typeface="GillSans-Light"/>
              </a:rPr>
              <a:t> Solution</a:t>
            </a:r>
            <a:br>
              <a:rPr lang="en-IN" sz="4000" dirty="0" smtClean="0">
                <a:solidFill>
                  <a:srgbClr val="444949"/>
                </a:solidFill>
                <a:latin typeface="GillSans-Light"/>
              </a:rPr>
            </a:br>
            <a:r>
              <a:rPr lang="en-IN" sz="4000" dirty="0" smtClean="0">
                <a:solidFill>
                  <a:srgbClr val="444949"/>
                </a:solidFill>
                <a:latin typeface="GillSans-Light"/>
              </a:rPr>
              <a:t> Architecture - DB Cache</a:t>
            </a:r>
            <a:endParaRPr lang="en-IN" dirty="0"/>
          </a:p>
        </p:txBody>
      </p:sp>
      <p:pic>
        <p:nvPicPr>
          <p:cNvPr id="28674" name="Picture 2"/>
          <p:cNvPicPr>
            <a:picLocks noChangeAspect="1" noChangeArrowheads="1"/>
          </p:cNvPicPr>
          <p:nvPr/>
        </p:nvPicPr>
        <p:blipFill>
          <a:blip r:embed="rId2"/>
          <a:srcRect/>
          <a:stretch>
            <a:fillRect/>
          </a:stretch>
        </p:blipFill>
        <p:spPr bwMode="auto">
          <a:xfrm>
            <a:off x="4038600" y="1600200"/>
            <a:ext cx="4800600" cy="4572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US" sz="2400" dirty="0" smtClean="0">
                <a:solidFill>
                  <a:srgbClr val="444949"/>
                </a:solidFill>
                <a:latin typeface="ArialMT"/>
              </a:rPr>
              <a:t>• </a:t>
            </a:r>
            <a:r>
              <a:rPr lang="en-US" sz="2400" dirty="0" smtClean="0">
                <a:solidFill>
                  <a:srgbClr val="444949"/>
                </a:solidFill>
                <a:latin typeface="GillSans-Light"/>
              </a:rPr>
              <a:t>Needs to setup a trust between AWS IAM and SAML (both ways)</a:t>
            </a:r>
          </a:p>
          <a:p>
            <a:pPr>
              <a:buNone/>
            </a:pPr>
            <a:r>
              <a:rPr lang="en-US" sz="2400" dirty="0" smtClean="0">
                <a:solidFill>
                  <a:srgbClr val="444949"/>
                </a:solidFill>
                <a:latin typeface="ArialMT"/>
              </a:rPr>
              <a:t>• </a:t>
            </a:r>
            <a:r>
              <a:rPr lang="en-US" sz="2400" dirty="0" smtClean="0">
                <a:solidFill>
                  <a:srgbClr val="444949"/>
                </a:solidFill>
                <a:latin typeface="GillSans-Light"/>
              </a:rPr>
              <a:t>SAML 2.0 enables web-based, cross domain SSO</a:t>
            </a:r>
          </a:p>
          <a:p>
            <a:pPr>
              <a:buNone/>
            </a:pPr>
            <a:r>
              <a:rPr lang="en-US" sz="2400" dirty="0" smtClean="0">
                <a:solidFill>
                  <a:srgbClr val="444949"/>
                </a:solidFill>
                <a:latin typeface="ArialMT"/>
              </a:rPr>
              <a:t>• </a:t>
            </a:r>
            <a:r>
              <a:rPr lang="en-US" sz="2400" dirty="0" smtClean="0">
                <a:solidFill>
                  <a:srgbClr val="444949"/>
                </a:solidFill>
                <a:latin typeface="GillSans-Light"/>
              </a:rPr>
              <a:t>Uses the STS API: </a:t>
            </a:r>
            <a:r>
              <a:rPr lang="en-US" sz="2400" dirty="0" err="1" smtClean="0">
                <a:solidFill>
                  <a:srgbClr val="444949"/>
                </a:solidFill>
                <a:latin typeface="GillSans-Light"/>
              </a:rPr>
              <a:t>AssumeRoleWithSAML</a:t>
            </a:r>
            <a:endParaRPr lang="en-US" sz="2400" dirty="0" smtClean="0">
              <a:solidFill>
                <a:srgbClr val="444949"/>
              </a:solidFill>
              <a:latin typeface="GillSans-Light"/>
            </a:endParaRPr>
          </a:p>
          <a:p>
            <a:pPr>
              <a:buNone/>
            </a:pPr>
            <a:r>
              <a:rPr lang="en-US" sz="2400" dirty="0" smtClean="0">
                <a:solidFill>
                  <a:srgbClr val="444949"/>
                </a:solidFill>
                <a:latin typeface="ArialMT"/>
              </a:rPr>
              <a:t>• </a:t>
            </a:r>
            <a:r>
              <a:rPr lang="en-US" sz="2400" dirty="0" smtClean="0">
                <a:solidFill>
                  <a:srgbClr val="444949"/>
                </a:solidFill>
                <a:latin typeface="GillSans-Light"/>
              </a:rPr>
              <a:t>Note federation through SAML is the “old way” of doing things</a:t>
            </a:r>
          </a:p>
          <a:p>
            <a:pPr>
              <a:buNone/>
            </a:pPr>
            <a:r>
              <a:rPr lang="en-US" sz="2400" dirty="0" smtClean="0">
                <a:solidFill>
                  <a:srgbClr val="444949"/>
                </a:solidFill>
                <a:latin typeface="ArialMT"/>
              </a:rPr>
              <a:t>• </a:t>
            </a:r>
            <a:r>
              <a:rPr lang="en-US" sz="2400" dirty="0" smtClean="0">
                <a:solidFill>
                  <a:srgbClr val="444949"/>
                </a:solidFill>
                <a:latin typeface="GillSans-Light"/>
              </a:rPr>
              <a:t>Amazon Single Sign On (SSO) Federation is the new managed and</a:t>
            </a:r>
          </a:p>
          <a:p>
            <a:pPr>
              <a:buNone/>
            </a:pPr>
            <a:r>
              <a:rPr lang="en-US" sz="2400" dirty="0" smtClean="0">
                <a:solidFill>
                  <a:srgbClr val="444949"/>
                </a:solidFill>
                <a:latin typeface="GillSans-Light"/>
              </a:rPr>
              <a:t>simpler way</a:t>
            </a:r>
          </a:p>
          <a:p>
            <a:pPr>
              <a:buNone/>
            </a:pPr>
            <a:r>
              <a:rPr lang="en-US" sz="2000" dirty="0" smtClean="0">
                <a:solidFill>
                  <a:srgbClr val="444949"/>
                </a:solidFill>
                <a:latin typeface="ArialMT"/>
              </a:rPr>
              <a:t>• </a:t>
            </a:r>
            <a:r>
              <a:rPr lang="en-US" sz="2000" dirty="0" smtClean="0">
                <a:solidFill>
                  <a:srgbClr val="444949"/>
                </a:solidFill>
                <a:latin typeface="GillSans-Light"/>
              </a:rPr>
              <a:t>Read more here: </a:t>
            </a:r>
            <a:r>
              <a:rPr lang="en-US" sz="2000" dirty="0" smtClean="0">
                <a:solidFill>
                  <a:srgbClr val="0563C2"/>
                </a:solidFill>
                <a:latin typeface="GillSans-Light"/>
              </a:rPr>
              <a:t>https://aws.amazon.com/blogs/security/enabling-federation-toaws-</a:t>
            </a:r>
          </a:p>
          <a:p>
            <a:pPr>
              <a:buNone/>
            </a:pPr>
            <a:r>
              <a:rPr lang="en-US" sz="2000" dirty="0" smtClean="0">
                <a:solidFill>
                  <a:srgbClr val="0563C2"/>
                </a:solidFill>
                <a:latin typeface="GillSans-Light"/>
              </a:rPr>
              <a:t>using-windows-active-directory-adfs-and-saml-2-0/</a:t>
            </a:r>
            <a:endParaRPr lang="en-US" dirty="0"/>
          </a:p>
        </p:txBody>
      </p:sp>
      <p:sp>
        <p:nvSpPr>
          <p:cNvPr id="3" name="Title 2"/>
          <p:cNvSpPr>
            <a:spLocks noGrp="1"/>
          </p:cNvSpPr>
          <p:nvPr>
            <p:ph type="title"/>
          </p:nvPr>
        </p:nvSpPr>
        <p:spPr/>
        <p:txBody>
          <a:bodyPr/>
          <a:lstStyle/>
          <a:p>
            <a:r>
              <a:rPr lang="en-US" sz="4000" dirty="0" smtClean="0">
                <a:solidFill>
                  <a:srgbClr val="444949"/>
                </a:solidFill>
                <a:latin typeface="GillSans-Light"/>
              </a:rPr>
              <a:t>SAML 2.0 Federation</a:t>
            </a:r>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47800"/>
            <a:ext cx="3810000" cy="4525963"/>
          </a:xfrm>
        </p:spPr>
        <p:txBody>
          <a:bodyPr>
            <a:normAutofit fontScale="92500"/>
          </a:bodyPr>
          <a:lstStyle/>
          <a:p>
            <a:pPr>
              <a:buNone/>
            </a:pPr>
            <a:r>
              <a:rPr lang="en-IN" sz="2400" dirty="0" smtClean="0">
                <a:solidFill>
                  <a:srgbClr val="444949"/>
                </a:solidFill>
                <a:latin typeface="ArialMT"/>
              </a:rPr>
              <a:t>• </a:t>
            </a:r>
            <a:r>
              <a:rPr lang="en-IN" sz="2400" dirty="0" smtClean="0">
                <a:solidFill>
                  <a:srgbClr val="444949"/>
                </a:solidFill>
                <a:latin typeface="GillSans-Light"/>
              </a:rPr>
              <a:t>User logs into any of the</a:t>
            </a:r>
          </a:p>
          <a:p>
            <a:pPr>
              <a:buNone/>
            </a:pPr>
            <a:r>
              <a:rPr lang="en-IN" sz="2400" dirty="0" smtClean="0">
                <a:solidFill>
                  <a:srgbClr val="444949"/>
                </a:solidFill>
                <a:latin typeface="GillSans-Light"/>
              </a:rPr>
              <a:t>application</a:t>
            </a:r>
          </a:p>
          <a:p>
            <a:pPr>
              <a:buNone/>
            </a:pPr>
            <a:r>
              <a:rPr lang="en-IN" sz="2400" dirty="0" smtClean="0">
                <a:solidFill>
                  <a:srgbClr val="444949"/>
                </a:solidFill>
                <a:latin typeface="ArialMT"/>
              </a:rPr>
              <a:t>• </a:t>
            </a:r>
            <a:r>
              <a:rPr lang="en-IN" sz="2400" dirty="0" smtClean="0">
                <a:solidFill>
                  <a:srgbClr val="444949"/>
                </a:solidFill>
                <a:latin typeface="GillSans-Light"/>
              </a:rPr>
              <a:t>The application writes</a:t>
            </a:r>
          </a:p>
          <a:p>
            <a:pPr>
              <a:buNone/>
            </a:pPr>
            <a:r>
              <a:rPr lang="en-IN" sz="2400" dirty="0" smtClean="0">
                <a:solidFill>
                  <a:srgbClr val="444949"/>
                </a:solidFill>
                <a:latin typeface="GillSans-Light"/>
              </a:rPr>
              <a:t>the session data into</a:t>
            </a:r>
          </a:p>
          <a:p>
            <a:pPr>
              <a:buNone/>
            </a:pPr>
            <a:r>
              <a:rPr lang="en-IN" sz="2400" dirty="0" err="1" smtClean="0">
                <a:solidFill>
                  <a:srgbClr val="444949"/>
                </a:solidFill>
                <a:latin typeface="GillSans-Light"/>
              </a:rPr>
              <a:t>ElastiCache</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The user hits another</a:t>
            </a:r>
          </a:p>
          <a:p>
            <a:pPr>
              <a:buNone/>
            </a:pPr>
            <a:r>
              <a:rPr lang="en-IN" sz="2400" dirty="0" smtClean="0">
                <a:solidFill>
                  <a:srgbClr val="444949"/>
                </a:solidFill>
                <a:latin typeface="GillSans-Light"/>
              </a:rPr>
              <a:t>instance of our</a:t>
            </a:r>
          </a:p>
          <a:p>
            <a:pPr>
              <a:buNone/>
            </a:pPr>
            <a:r>
              <a:rPr lang="en-IN" sz="2400" dirty="0" smtClean="0">
                <a:solidFill>
                  <a:srgbClr val="444949"/>
                </a:solidFill>
                <a:latin typeface="GillSans-Light"/>
              </a:rPr>
              <a:t>application</a:t>
            </a:r>
          </a:p>
          <a:p>
            <a:pPr>
              <a:buNone/>
            </a:pPr>
            <a:r>
              <a:rPr lang="en-IN" sz="2400" dirty="0" smtClean="0">
                <a:solidFill>
                  <a:srgbClr val="444949"/>
                </a:solidFill>
                <a:latin typeface="ArialMT"/>
              </a:rPr>
              <a:t>• </a:t>
            </a:r>
            <a:r>
              <a:rPr lang="en-IN" sz="2400" dirty="0" smtClean="0">
                <a:solidFill>
                  <a:srgbClr val="444949"/>
                </a:solidFill>
                <a:latin typeface="GillSans-Light"/>
              </a:rPr>
              <a:t>The instance retrieves the</a:t>
            </a:r>
          </a:p>
          <a:p>
            <a:pPr>
              <a:buNone/>
            </a:pPr>
            <a:r>
              <a:rPr lang="en-IN" sz="2400" dirty="0" smtClean="0">
                <a:solidFill>
                  <a:srgbClr val="444949"/>
                </a:solidFill>
                <a:latin typeface="GillSans-Light"/>
              </a:rPr>
              <a:t>data and the user is</a:t>
            </a:r>
          </a:p>
          <a:p>
            <a:pPr>
              <a:buNone/>
            </a:pPr>
            <a:r>
              <a:rPr lang="en-IN" sz="2400" dirty="0" smtClean="0">
                <a:solidFill>
                  <a:srgbClr val="444949"/>
                </a:solidFill>
                <a:latin typeface="GillSans-Light"/>
              </a:rPr>
              <a:t>already logged in</a:t>
            </a:r>
            <a:endParaRPr lang="en-IN" dirty="0"/>
          </a:p>
        </p:txBody>
      </p:sp>
      <p:sp>
        <p:nvSpPr>
          <p:cNvPr id="3" name="Title 2"/>
          <p:cNvSpPr>
            <a:spLocks noGrp="1"/>
          </p:cNvSpPr>
          <p:nvPr>
            <p:ph type="title"/>
          </p:nvPr>
        </p:nvSpPr>
        <p:spPr/>
        <p:txBody>
          <a:bodyPr>
            <a:noAutofit/>
          </a:bodyPr>
          <a:lstStyle/>
          <a:p>
            <a:r>
              <a:rPr lang="en-IN" sz="3200" dirty="0" err="1" smtClean="0"/>
              <a:t>ElastiCacheSolution</a:t>
            </a:r>
            <a:r>
              <a:rPr lang="en-IN" sz="3200" dirty="0" smtClean="0"/>
              <a:t> </a:t>
            </a:r>
            <a:br>
              <a:rPr lang="en-IN" sz="3200" dirty="0" smtClean="0"/>
            </a:br>
            <a:r>
              <a:rPr lang="en-IN" sz="3200" dirty="0" smtClean="0"/>
              <a:t>Architecture – User Session Store</a:t>
            </a:r>
            <a:endParaRPr lang="en-IN" sz="3200" dirty="0"/>
          </a:p>
        </p:txBody>
      </p:sp>
      <p:pic>
        <p:nvPicPr>
          <p:cNvPr id="29698" name="Picture 2"/>
          <p:cNvPicPr>
            <a:picLocks noChangeAspect="1" noChangeArrowheads="1"/>
          </p:cNvPicPr>
          <p:nvPr/>
        </p:nvPicPr>
        <p:blipFill>
          <a:blip r:embed="rId2"/>
          <a:srcRect/>
          <a:stretch>
            <a:fillRect/>
          </a:stretch>
        </p:blipFill>
        <p:spPr bwMode="auto">
          <a:xfrm>
            <a:off x="4038600" y="1600200"/>
            <a:ext cx="4724400" cy="4419600"/>
          </a:xfrm>
          <a:prstGeom prst="rect">
            <a:avLst/>
          </a:prstGeom>
          <a:noFill/>
          <a:ln w="9525">
            <a:noFill/>
            <a:miter lim="800000"/>
            <a:headEnd/>
            <a:tailEnd/>
          </a:ln>
          <a:effectLst/>
        </p:spPr>
      </p:pic>
      <p:cxnSp>
        <p:nvCxnSpPr>
          <p:cNvPr id="6" name="Straight Connector 5"/>
          <p:cNvCxnSpPr/>
          <p:nvPr/>
        </p:nvCxnSpPr>
        <p:spPr>
          <a:xfrm rot="5400000">
            <a:off x="6667500" y="3771900"/>
            <a:ext cx="4191000" cy="1588"/>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ElastiCache</a:t>
            </a:r>
            <a:r>
              <a:rPr lang="en-IN" sz="4000" dirty="0" smtClean="0">
                <a:solidFill>
                  <a:srgbClr val="444949"/>
                </a:solidFill>
                <a:latin typeface="GillSans-Light"/>
              </a:rPr>
              <a:t> – </a:t>
            </a:r>
            <a:r>
              <a:rPr lang="en-IN" sz="4000" dirty="0" err="1" smtClean="0">
                <a:solidFill>
                  <a:srgbClr val="444949"/>
                </a:solidFill>
                <a:latin typeface="GillSans-Light"/>
              </a:rPr>
              <a:t>Redis</a:t>
            </a:r>
            <a:r>
              <a:rPr lang="en-IN" sz="4000" dirty="0" smtClean="0">
                <a:solidFill>
                  <a:srgbClr val="444949"/>
                </a:solidFill>
                <a:latin typeface="GillSans-Light"/>
              </a:rPr>
              <a:t> </a:t>
            </a:r>
            <a:r>
              <a:rPr lang="en-IN" sz="4000" dirty="0" err="1" smtClean="0">
                <a:solidFill>
                  <a:srgbClr val="444949"/>
                </a:solidFill>
                <a:latin typeface="GillSans-Light"/>
              </a:rPr>
              <a:t>vs</a:t>
            </a:r>
            <a:r>
              <a:rPr lang="en-IN" sz="4000" dirty="0" smtClean="0">
                <a:solidFill>
                  <a:srgbClr val="444949"/>
                </a:solidFill>
                <a:latin typeface="GillSans-Light"/>
              </a:rPr>
              <a:t> </a:t>
            </a:r>
            <a:br>
              <a:rPr lang="en-IN" sz="4000" dirty="0" smtClean="0">
                <a:solidFill>
                  <a:srgbClr val="444949"/>
                </a:solidFill>
                <a:latin typeface="GillSans-Light"/>
              </a:rPr>
            </a:br>
            <a:r>
              <a:rPr lang="en-IN" sz="4000" dirty="0" err="1" smtClean="0">
                <a:solidFill>
                  <a:srgbClr val="444949"/>
                </a:solidFill>
                <a:latin typeface="GillSans-Light"/>
              </a:rPr>
              <a:t>Memcached</a:t>
            </a:r>
            <a:endParaRPr lang="en-IN" dirty="0"/>
          </a:p>
        </p:txBody>
      </p:sp>
      <p:sp>
        <p:nvSpPr>
          <p:cNvPr id="4" name="Rectangle 3"/>
          <p:cNvSpPr/>
          <p:nvPr/>
        </p:nvSpPr>
        <p:spPr>
          <a:xfrm>
            <a:off x="609600" y="1981200"/>
            <a:ext cx="3810000" cy="2031325"/>
          </a:xfrm>
          <a:prstGeom prst="rect">
            <a:avLst/>
          </a:prstGeom>
          <a:ln w="3175">
            <a:solidFill>
              <a:schemeClr val="tx1"/>
            </a:solidFill>
          </a:ln>
        </p:spPr>
        <p:txBody>
          <a:bodyPr wrap="square">
            <a:spAutoFit/>
          </a:bodyPr>
          <a:lstStyle/>
          <a:p>
            <a:r>
              <a:rPr lang="en-IN" dirty="0" smtClean="0">
                <a:solidFill>
                  <a:srgbClr val="444949"/>
                </a:solidFill>
                <a:latin typeface="GillSans-Light"/>
              </a:rPr>
              <a:t>REDIS</a:t>
            </a:r>
          </a:p>
          <a:p>
            <a:r>
              <a:rPr lang="en-IN" dirty="0" smtClean="0">
                <a:solidFill>
                  <a:srgbClr val="444949"/>
                </a:solidFill>
                <a:latin typeface="ArialMT"/>
              </a:rPr>
              <a:t>• </a:t>
            </a:r>
            <a:r>
              <a:rPr lang="en-IN" dirty="0" smtClean="0">
                <a:solidFill>
                  <a:srgbClr val="444949"/>
                </a:solidFill>
                <a:latin typeface="GillSans-Light"/>
              </a:rPr>
              <a:t>Multi AZ with Auto-Failover</a:t>
            </a:r>
          </a:p>
          <a:p>
            <a:r>
              <a:rPr lang="en-IN" dirty="0" smtClean="0">
                <a:solidFill>
                  <a:srgbClr val="444949"/>
                </a:solidFill>
                <a:latin typeface="ArialMT"/>
              </a:rPr>
              <a:t>• </a:t>
            </a:r>
            <a:r>
              <a:rPr lang="en-IN" dirty="0" smtClean="0">
                <a:solidFill>
                  <a:srgbClr val="444949"/>
                </a:solidFill>
                <a:latin typeface="GillSans-Light"/>
              </a:rPr>
              <a:t>Read Replicas to scale reads</a:t>
            </a:r>
          </a:p>
          <a:p>
            <a:r>
              <a:rPr lang="en-IN" dirty="0" smtClean="0">
                <a:solidFill>
                  <a:srgbClr val="444949"/>
                </a:solidFill>
                <a:latin typeface="GillSans-Light"/>
              </a:rPr>
              <a:t>and have high availability</a:t>
            </a:r>
          </a:p>
          <a:p>
            <a:r>
              <a:rPr lang="en-IN" dirty="0" smtClean="0">
                <a:solidFill>
                  <a:srgbClr val="444949"/>
                </a:solidFill>
                <a:latin typeface="ArialMT"/>
              </a:rPr>
              <a:t>• </a:t>
            </a:r>
            <a:r>
              <a:rPr lang="en-IN" dirty="0" smtClean="0">
                <a:solidFill>
                  <a:srgbClr val="444949"/>
                </a:solidFill>
                <a:latin typeface="GillSans-Light"/>
              </a:rPr>
              <a:t>Persistent, Data Durability:</a:t>
            </a:r>
          </a:p>
          <a:p>
            <a:r>
              <a:rPr lang="en-IN" dirty="0" smtClean="0">
                <a:solidFill>
                  <a:srgbClr val="444949"/>
                </a:solidFill>
                <a:latin typeface="GillSans-Light"/>
              </a:rPr>
              <a:t>Read Only File Feature (AOF),</a:t>
            </a:r>
          </a:p>
          <a:p>
            <a:r>
              <a:rPr lang="en-IN" dirty="0" smtClean="0">
                <a:solidFill>
                  <a:srgbClr val="444949"/>
                </a:solidFill>
                <a:latin typeface="GillSans-Light"/>
              </a:rPr>
              <a:t>backup and restore features</a:t>
            </a:r>
            <a:endParaRPr lang="en-IN" dirty="0"/>
          </a:p>
        </p:txBody>
      </p:sp>
      <p:sp>
        <p:nvSpPr>
          <p:cNvPr id="5" name="Rectangle 4"/>
          <p:cNvSpPr/>
          <p:nvPr/>
        </p:nvSpPr>
        <p:spPr>
          <a:xfrm>
            <a:off x="4953000" y="2057400"/>
            <a:ext cx="3505200" cy="1754326"/>
          </a:xfrm>
          <a:prstGeom prst="rect">
            <a:avLst/>
          </a:prstGeom>
          <a:ln w="6350">
            <a:solidFill>
              <a:schemeClr val="tx1"/>
            </a:solidFill>
          </a:ln>
        </p:spPr>
        <p:txBody>
          <a:bodyPr wrap="square">
            <a:spAutoFit/>
          </a:bodyPr>
          <a:lstStyle/>
          <a:p>
            <a:r>
              <a:rPr lang="en-IN" dirty="0" smtClean="0">
                <a:solidFill>
                  <a:srgbClr val="444949"/>
                </a:solidFill>
                <a:latin typeface="GillSans-Light"/>
              </a:rPr>
              <a:t>MEMCACHED</a:t>
            </a:r>
          </a:p>
          <a:p>
            <a:r>
              <a:rPr lang="en-IN" dirty="0" smtClean="0">
                <a:solidFill>
                  <a:srgbClr val="444949"/>
                </a:solidFill>
                <a:latin typeface="ArialMT"/>
              </a:rPr>
              <a:t>• </a:t>
            </a:r>
            <a:r>
              <a:rPr lang="en-IN" dirty="0" smtClean="0">
                <a:solidFill>
                  <a:srgbClr val="444949"/>
                </a:solidFill>
                <a:latin typeface="GillSans-Light"/>
              </a:rPr>
              <a:t>Multi-node for partitioning of</a:t>
            </a:r>
          </a:p>
          <a:p>
            <a:r>
              <a:rPr lang="en-IN" dirty="0" smtClean="0">
                <a:solidFill>
                  <a:srgbClr val="444949"/>
                </a:solidFill>
                <a:latin typeface="GillSans-Light"/>
              </a:rPr>
              <a:t>data (</a:t>
            </a:r>
            <a:r>
              <a:rPr lang="en-IN" dirty="0" err="1" smtClean="0">
                <a:solidFill>
                  <a:srgbClr val="444949"/>
                </a:solidFill>
                <a:latin typeface="GillSans-Light"/>
              </a:rPr>
              <a:t>sharding</a:t>
            </a:r>
            <a:r>
              <a:rPr lang="en-IN" dirty="0" smtClean="0">
                <a:solidFill>
                  <a:srgbClr val="444949"/>
                </a:solidFill>
                <a:latin typeface="GillSans-Light"/>
              </a:rPr>
              <a:t>)</a:t>
            </a:r>
          </a:p>
          <a:p>
            <a:r>
              <a:rPr lang="en-IN" dirty="0" smtClean="0">
                <a:solidFill>
                  <a:srgbClr val="444949"/>
                </a:solidFill>
                <a:latin typeface="ArialMT"/>
              </a:rPr>
              <a:t>• </a:t>
            </a:r>
            <a:r>
              <a:rPr lang="en-IN" dirty="0" smtClean="0">
                <a:solidFill>
                  <a:srgbClr val="444949"/>
                </a:solidFill>
                <a:latin typeface="GillSans-Light"/>
              </a:rPr>
              <a:t>Non persistent</a:t>
            </a:r>
          </a:p>
          <a:p>
            <a:r>
              <a:rPr lang="en-IN" dirty="0" smtClean="0">
                <a:solidFill>
                  <a:srgbClr val="444949"/>
                </a:solidFill>
                <a:latin typeface="ArialMT"/>
              </a:rPr>
              <a:t>• </a:t>
            </a:r>
            <a:r>
              <a:rPr lang="en-IN" dirty="0" smtClean="0">
                <a:solidFill>
                  <a:srgbClr val="444949"/>
                </a:solidFill>
                <a:latin typeface="GillSans-Light"/>
              </a:rPr>
              <a:t>No backup and restore</a:t>
            </a:r>
          </a:p>
          <a:p>
            <a:r>
              <a:rPr lang="en-IN" dirty="0" smtClean="0">
                <a:solidFill>
                  <a:srgbClr val="444949"/>
                </a:solidFill>
                <a:latin typeface="ArialMT"/>
              </a:rPr>
              <a:t>• </a:t>
            </a:r>
            <a:r>
              <a:rPr lang="en-IN" dirty="0" smtClean="0">
                <a:solidFill>
                  <a:srgbClr val="444949"/>
                </a:solidFill>
                <a:latin typeface="GillSans-Light"/>
              </a:rPr>
              <a:t>Multi-threaded architecture</a:t>
            </a:r>
            <a:endParaRPr lang="en-IN" dirty="0"/>
          </a:p>
        </p:txBody>
      </p:sp>
      <p:pic>
        <p:nvPicPr>
          <p:cNvPr id="30722" name="Picture 2"/>
          <p:cNvPicPr>
            <a:picLocks noGrp="1" noChangeAspect="1" noChangeArrowheads="1"/>
          </p:cNvPicPr>
          <p:nvPr>
            <p:ph idx="1"/>
          </p:nvPr>
        </p:nvPicPr>
        <p:blipFill>
          <a:blip r:embed="rId2"/>
          <a:srcRect/>
          <a:stretch>
            <a:fillRect/>
          </a:stretch>
        </p:blipFill>
        <p:spPr bwMode="auto">
          <a:xfrm>
            <a:off x="533400" y="4419600"/>
            <a:ext cx="8229600" cy="1143000"/>
          </a:xfrm>
          <a:prstGeom prst="rect">
            <a:avLst/>
          </a:prstGeom>
          <a:noFill/>
          <a:ln w="9525">
            <a:noFill/>
            <a:miter lim="800000"/>
            <a:headEnd/>
            <a:tailEnd/>
          </a:ln>
          <a:effectLst/>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Handling Extreme </a:t>
            </a:r>
            <a:br>
              <a:rPr lang="en-IN" sz="4000" dirty="0" smtClean="0">
                <a:solidFill>
                  <a:srgbClr val="444949"/>
                </a:solidFill>
                <a:latin typeface="GillSans-Light"/>
              </a:rPr>
            </a:br>
            <a:r>
              <a:rPr lang="en-IN" sz="4000" dirty="0" smtClean="0">
                <a:solidFill>
                  <a:srgbClr val="444949"/>
                </a:solidFill>
                <a:latin typeface="GillSans-Light"/>
              </a:rPr>
              <a:t>Rates</a:t>
            </a:r>
            <a:endParaRPr lang="en-IN" dirty="0"/>
          </a:p>
        </p:txBody>
      </p:sp>
      <p:pic>
        <p:nvPicPr>
          <p:cNvPr id="5" name="Picture 2"/>
          <p:cNvPicPr>
            <a:picLocks noGrp="1" noChangeAspect="1" noChangeArrowheads="1"/>
          </p:cNvPicPr>
          <p:nvPr>
            <p:ph idx="1"/>
          </p:nvPr>
        </p:nvPicPr>
        <p:blipFill>
          <a:blip r:embed="rId2"/>
          <a:srcRect/>
          <a:stretch>
            <a:fillRect/>
          </a:stretch>
        </p:blipFill>
        <p:spPr bwMode="auto">
          <a:xfrm>
            <a:off x="304801" y="1524000"/>
            <a:ext cx="5486400" cy="4419600"/>
          </a:xfrm>
          <a:prstGeom prst="rect">
            <a:avLst/>
          </a:prstGeom>
          <a:noFill/>
          <a:ln w="9525">
            <a:noFill/>
            <a:miter lim="800000"/>
            <a:headEnd/>
            <a:tailEnd/>
          </a:ln>
          <a:effectLst/>
        </p:spPr>
      </p:pic>
      <p:sp>
        <p:nvSpPr>
          <p:cNvPr id="6" name="TextBox 5"/>
          <p:cNvSpPr txBox="1"/>
          <p:nvPr/>
        </p:nvSpPr>
        <p:spPr>
          <a:xfrm>
            <a:off x="5791200" y="1752600"/>
            <a:ext cx="4267199" cy="646331"/>
          </a:xfrm>
          <a:prstGeom prst="rect">
            <a:avLst/>
          </a:prstGeom>
          <a:noFill/>
        </p:spPr>
        <p:txBody>
          <a:bodyPr wrap="square" rtlCol="0">
            <a:spAutoFit/>
          </a:bodyPr>
          <a:lstStyle/>
          <a:p>
            <a:r>
              <a:rPr lang="en-IN" sz="1200" b="1" dirty="0" err="1" smtClean="0">
                <a:solidFill>
                  <a:srgbClr val="5092D1"/>
                </a:solidFill>
                <a:latin typeface="Calibri-Bold"/>
              </a:rPr>
              <a:t>Redis</a:t>
            </a:r>
            <a:r>
              <a:rPr lang="en-IN" sz="1200" b="1" dirty="0" smtClean="0">
                <a:solidFill>
                  <a:srgbClr val="5092D1"/>
                </a:solidFill>
                <a:latin typeface="Calibri-Bold"/>
              </a:rPr>
              <a:t> </a:t>
            </a:r>
            <a:r>
              <a:rPr lang="en-IN" sz="1200" b="1" dirty="0" smtClean="0">
                <a:solidFill>
                  <a:srgbClr val="444949"/>
                </a:solidFill>
                <a:latin typeface="Calibri"/>
              </a:rPr>
              <a:t>– &lt; 200 nodes (</a:t>
            </a:r>
            <a:r>
              <a:rPr lang="en-IN" sz="1200" b="1" dirty="0" err="1" smtClean="0">
                <a:solidFill>
                  <a:srgbClr val="444949"/>
                </a:solidFill>
                <a:latin typeface="Calibri"/>
              </a:rPr>
              <a:t>replica+sharding</a:t>
            </a:r>
            <a:r>
              <a:rPr lang="en-IN" sz="1200" b="1" dirty="0" smtClean="0">
                <a:solidFill>
                  <a:srgbClr val="444949"/>
                </a:solidFill>
                <a:latin typeface="Calibri"/>
              </a:rPr>
              <a:t>)</a:t>
            </a:r>
          </a:p>
          <a:p>
            <a:r>
              <a:rPr lang="en-IN" sz="1200" b="1" dirty="0" err="1" smtClean="0">
                <a:solidFill>
                  <a:srgbClr val="5092D1"/>
                </a:solidFill>
                <a:latin typeface="Calibri-Bold"/>
              </a:rPr>
              <a:t>Memcached</a:t>
            </a:r>
            <a:r>
              <a:rPr lang="en-IN" sz="1200" b="1" dirty="0" smtClean="0">
                <a:solidFill>
                  <a:srgbClr val="5092D1"/>
                </a:solidFill>
                <a:latin typeface="Calibri-Bold"/>
              </a:rPr>
              <a:t> </a:t>
            </a:r>
            <a:r>
              <a:rPr lang="en-IN" sz="1200" b="1" dirty="0" smtClean="0">
                <a:solidFill>
                  <a:srgbClr val="444949"/>
                </a:solidFill>
                <a:latin typeface="Calibri"/>
              </a:rPr>
              <a:t>– 20 nodes (</a:t>
            </a:r>
            <a:r>
              <a:rPr lang="en-IN" sz="1200" b="1" dirty="0" err="1" smtClean="0">
                <a:solidFill>
                  <a:srgbClr val="444949"/>
                </a:solidFill>
                <a:latin typeface="Calibri"/>
              </a:rPr>
              <a:t>sharding</a:t>
            </a:r>
            <a:r>
              <a:rPr lang="en-IN" sz="1200" b="1" dirty="0" smtClean="0">
                <a:solidFill>
                  <a:srgbClr val="444949"/>
                </a:solidFill>
                <a:latin typeface="Calibri"/>
              </a:rPr>
              <a:t>)</a:t>
            </a:r>
          </a:p>
          <a:p>
            <a:r>
              <a:rPr lang="en-IN" sz="1200" b="1" dirty="0" smtClean="0">
                <a:solidFill>
                  <a:srgbClr val="5092D1"/>
                </a:solidFill>
                <a:latin typeface="Calibri-Bold"/>
              </a:rPr>
              <a:t>DAX </a:t>
            </a:r>
            <a:r>
              <a:rPr lang="en-IN" sz="1200" b="1" dirty="0" smtClean="0">
                <a:solidFill>
                  <a:srgbClr val="444949"/>
                </a:solidFill>
                <a:latin typeface="Calibri"/>
              </a:rPr>
              <a:t>– 10 nodes (primary + replicas)</a:t>
            </a:r>
            <a:endParaRPr lang="en-IN" sz="1200" dirty="0"/>
          </a:p>
        </p:txBody>
      </p:sp>
      <p:sp>
        <p:nvSpPr>
          <p:cNvPr id="7" name="TextBox 6"/>
          <p:cNvSpPr txBox="1"/>
          <p:nvPr/>
        </p:nvSpPr>
        <p:spPr>
          <a:xfrm>
            <a:off x="5867400" y="2590800"/>
            <a:ext cx="2667718" cy="646331"/>
          </a:xfrm>
          <a:prstGeom prst="rect">
            <a:avLst/>
          </a:prstGeom>
          <a:noFill/>
        </p:spPr>
        <p:txBody>
          <a:bodyPr wrap="none" rtlCol="0">
            <a:spAutoFit/>
          </a:bodyPr>
          <a:lstStyle/>
          <a:p>
            <a:r>
              <a:rPr lang="en-IN" sz="1200" b="1" dirty="0" smtClean="0">
                <a:solidFill>
                  <a:srgbClr val="444949"/>
                </a:solidFill>
                <a:latin typeface="Calibri-Bold"/>
              </a:rPr>
              <a:t>Database Layer</a:t>
            </a:r>
          </a:p>
          <a:p>
            <a:r>
              <a:rPr lang="en-IN" sz="1200" dirty="0" smtClean="0">
                <a:solidFill>
                  <a:srgbClr val="444949"/>
                </a:solidFill>
                <a:latin typeface="Calibri"/>
              </a:rPr>
              <a:t>RDS, Aurora, </a:t>
            </a:r>
            <a:r>
              <a:rPr lang="en-IN" sz="1200" dirty="0" err="1" smtClean="0">
                <a:solidFill>
                  <a:srgbClr val="444949"/>
                </a:solidFill>
                <a:latin typeface="Calibri"/>
              </a:rPr>
              <a:t>ElasticSearch</a:t>
            </a:r>
            <a:r>
              <a:rPr lang="en-IN" sz="1200" dirty="0" smtClean="0">
                <a:solidFill>
                  <a:srgbClr val="444949"/>
                </a:solidFill>
                <a:latin typeface="Calibri"/>
              </a:rPr>
              <a:t> - </a:t>
            </a:r>
            <a:r>
              <a:rPr lang="en-IN" sz="1200" dirty="0" smtClean="0">
                <a:solidFill>
                  <a:srgbClr val="F79902"/>
                </a:solidFill>
                <a:latin typeface="Calibri"/>
              </a:rPr>
              <a:t>provisioned</a:t>
            </a:r>
          </a:p>
          <a:p>
            <a:r>
              <a:rPr lang="en-IN" sz="1200" dirty="0" err="1" smtClean="0">
                <a:solidFill>
                  <a:srgbClr val="444949"/>
                </a:solidFill>
                <a:latin typeface="Calibri"/>
              </a:rPr>
              <a:t>DynamoDB</a:t>
            </a:r>
            <a:r>
              <a:rPr lang="en-IN" sz="1200" dirty="0" smtClean="0">
                <a:solidFill>
                  <a:srgbClr val="444949"/>
                </a:solidFill>
                <a:latin typeface="Calibri"/>
              </a:rPr>
              <a:t> - </a:t>
            </a:r>
            <a:r>
              <a:rPr lang="en-IN" sz="1200" dirty="0" smtClean="0">
                <a:solidFill>
                  <a:srgbClr val="70AE47"/>
                </a:solidFill>
                <a:latin typeface="Calibri"/>
              </a:rPr>
              <a:t>auto scaling, on-demand</a:t>
            </a:r>
            <a:endParaRPr lang="en-IN" sz="1200" dirty="0"/>
          </a:p>
        </p:txBody>
      </p:sp>
      <p:sp>
        <p:nvSpPr>
          <p:cNvPr id="8" name="TextBox 7"/>
          <p:cNvSpPr txBox="1"/>
          <p:nvPr/>
        </p:nvSpPr>
        <p:spPr>
          <a:xfrm>
            <a:off x="5867400" y="3352800"/>
            <a:ext cx="2793457" cy="646331"/>
          </a:xfrm>
          <a:prstGeom prst="rect">
            <a:avLst/>
          </a:prstGeom>
          <a:noFill/>
        </p:spPr>
        <p:txBody>
          <a:bodyPr wrap="none" rtlCol="0">
            <a:spAutoFit/>
          </a:bodyPr>
          <a:lstStyle/>
          <a:p>
            <a:r>
              <a:rPr lang="en-IN" sz="1200" dirty="0" smtClean="0">
                <a:solidFill>
                  <a:srgbClr val="444949"/>
                </a:solidFill>
                <a:latin typeface="Calibri"/>
              </a:rPr>
              <a:t>SQS, SNS – </a:t>
            </a:r>
            <a:r>
              <a:rPr lang="en-IN" sz="1200" dirty="0" smtClean="0">
                <a:solidFill>
                  <a:srgbClr val="70AE47"/>
                </a:solidFill>
                <a:latin typeface="Calibri"/>
              </a:rPr>
              <a:t>unlimited</a:t>
            </a:r>
          </a:p>
          <a:p>
            <a:r>
              <a:rPr lang="en-IN" sz="1200" dirty="0" smtClean="0">
                <a:solidFill>
                  <a:srgbClr val="444949"/>
                </a:solidFill>
                <a:latin typeface="Calibri"/>
              </a:rPr>
              <a:t>SQS FIFO – </a:t>
            </a:r>
            <a:r>
              <a:rPr lang="en-IN" sz="1200" dirty="0" smtClean="0">
                <a:solidFill>
                  <a:srgbClr val="F79902"/>
                </a:solidFill>
                <a:latin typeface="Calibri"/>
              </a:rPr>
              <a:t>3000 RPS (with batching)</a:t>
            </a:r>
          </a:p>
          <a:p>
            <a:r>
              <a:rPr lang="en-IN" sz="1200" dirty="0" smtClean="0">
                <a:solidFill>
                  <a:srgbClr val="444949"/>
                </a:solidFill>
                <a:latin typeface="Calibri"/>
              </a:rPr>
              <a:t>Kinesis – </a:t>
            </a:r>
            <a:r>
              <a:rPr lang="en-IN" sz="1200" dirty="0" smtClean="0">
                <a:solidFill>
                  <a:srgbClr val="F79902"/>
                </a:solidFill>
                <a:latin typeface="Calibri"/>
              </a:rPr>
              <a:t>1 MB/s in, 2</a:t>
            </a:r>
            <a:r>
              <a:rPr lang="en-IN" sz="1200" b="1" dirty="0" smtClean="0">
                <a:solidFill>
                  <a:srgbClr val="5092D1"/>
                </a:solidFill>
                <a:latin typeface="Calibri-Bold"/>
              </a:rPr>
              <a:t> </a:t>
            </a:r>
            <a:r>
              <a:rPr lang="en-IN" sz="1200" b="1" dirty="0" smtClean="0">
                <a:solidFill>
                  <a:srgbClr val="F79902"/>
                </a:solidFill>
                <a:latin typeface="Calibri"/>
              </a:rPr>
              <a:t>MB/s out per shard</a:t>
            </a:r>
            <a:endParaRPr lang="en-IN" sz="1200" dirty="0"/>
          </a:p>
        </p:txBody>
      </p:sp>
      <p:sp>
        <p:nvSpPr>
          <p:cNvPr id="9" name="TextBox 8"/>
          <p:cNvSpPr txBox="1"/>
          <p:nvPr/>
        </p:nvSpPr>
        <p:spPr>
          <a:xfrm>
            <a:off x="5943600" y="4343400"/>
            <a:ext cx="2562689" cy="646331"/>
          </a:xfrm>
          <a:prstGeom prst="rect">
            <a:avLst/>
          </a:prstGeom>
          <a:noFill/>
        </p:spPr>
        <p:txBody>
          <a:bodyPr wrap="none" rtlCol="0">
            <a:spAutoFit/>
          </a:bodyPr>
          <a:lstStyle/>
          <a:p>
            <a:r>
              <a:rPr lang="en-IN" sz="1200" b="1" dirty="0" smtClean="0">
                <a:solidFill>
                  <a:srgbClr val="5092D1"/>
                </a:solidFill>
                <a:latin typeface="Calibri-Bold"/>
              </a:rPr>
              <a:t>EBS </a:t>
            </a:r>
            <a:r>
              <a:rPr lang="en-IN" sz="1200" b="1" dirty="0" smtClean="0">
                <a:solidFill>
                  <a:srgbClr val="444949"/>
                </a:solidFill>
                <a:latin typeface="Calibri"/>
              </a:rPr>
              <a:t>– 16k IOPS (gp2), 64k IOPS (io1)</a:t>
            </a:r>
          </a:p>
          <a:p>
            <a:r>
              <a:rPr lang="en-IN" sz="1200" b="1" dirty="0" smtClean="0">
                <a:solidFill>
                  <a:srgbClr val="5092D1"/>
                </a:solidFill>
                <a:latin typeface="Calibri-Bold"/>
              </a:rPr>
              <a:t>Instance Store </a:t>
            </a:r>
            <a:r>
              <a:rPr lang="en-IN" sz="1200" b="1" dirty="0" smtClean="0">
                <a:solidFill>
                  <a:srgbClr val="444949"/>
                </a:solidFill>
                <a:latin typeface="Calibri"/>
              </a:rPr>
              <a:t>– ~M IOPS</a:t>
            </a:r>
          </a:p>
          <a:p>
            <a:r>
              <a:rPr lang="en-IN" sz="1200" dirty="0" smtClean="0">
                <a:solidFill>
                  <a:srgbClr val="444949"/>
                </a:solidFill>
                <a:latin typeface="Calibri"/>
              </a:rPr>
              <a:t>EFS – General, Max IO</a:t>
            </a:r>
            <a:endParaRPr lang="en-IN" sz="1200" dirty="0"/>
          </a:p>
        </p:txBody>
      </p:sp>
      <p:sp>
        <p:nvSpPr>
          <p:cNvPr id="10" name="TextBox 9"/>
          <p:cNvSpPr txBox="1"/>
          <p:nvPr/>
        </p:nvSpPr>
        <p:spPr>
          <a:xfrm>
            <a:off x="5867400" y="5334000"/>
            <a:ext cx="2541145" cy="461665"/>
          </a:xfrm>
          <a:prstGeom prst="rect">
            <a:avLst/>
          </a:prstGeom>
          <a:noFill/>
        </p:spPr>
        <p:txBody>
          <a:bodyPr wrap="none" rtlCol="0">
            <a:spAutoFit/>
          </a:bodyPr>
          <a:lstStyle/>
          <a:p>
            <a:r>
              <a:rPr lang="en-IN" sz="1200" dirty="0" smtClean="0">
                <a:solidFill>
                  <a:srgbClr val="444949"/>
                </a:solidFill>
                <a:latin typeface="Calibri"/>
              </a:rPr>
              <a:t>S3 </a:t>
            </a:r>
            <a:r>
              <a:rPr lang="en-IN" sz="1200" dirty="0" smtClean="0">
                <a:solidFill>
                  <a:srgbClr val="70AE47"/>
                </a:solidFill>
                <a:latin typeface="Calibri"/>
              </a:rPr>
              <a:t>– 3500 PUT, 5550 GET per prefix </a:t>
            </a:r>
            <a:r>
              <a:rPr lang="en-IN" sz="1200" b="1" dirty="0" smtClean="0">
                <a:solidFill>
                  <a:srgbClr val="70AE47"/>
                </a:solidFill>
                <a:latin typeface="Calibri-Bold"/>
              </a:rPr>
              <a:t>/s</a:t>
            </a:r>
          </a:p>
          <a:p>
            <a:r>
              <a:rPr lang="en-IN" sz="1200" dirty="0" smtClean="0">
                <a:solidFill>
                  <a:srgbClr val="F79902"/>
                </a:solidFill>
                <a:latin typeface="Calibri"/>
              </a:rPr>
              <a:t>KMS limits if encrypted</a:t>
            </a:r>
            <a:endParaRPr lang="en-IN" sz="1200" dirty="0"/>
          </a:p>
        </p:txBody>
      </p:sp>
      <p:sp>
        <p:nvSpPr>
          <p:cNvPr id="11" name="Right Arrow 10"/>
          <p:cNvSpPr/>
          <p:nvPr/>
        </p:nvSpPr>
        <p:spPr>
          <a:xfrm>
            <a:off x="1447800" y="5791200"/>
            <a:ext cx="7543800"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smtClean="0">
                <a:solidFill>
                  <a:srgbClr val="FFFFFF"/>
                </a:solidFill>
                <a:latin typeface="Calibri"/>
              </a:rPr>
              <a:t>Caching, TTL, Network, Computation, Cost, Latency</a:t>
            </a:r>
            <a:endParaRPr lang="en-IN"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buNone/>
            </a:pPr>
            <a:endParaRPr lang="en-IN" sz="2800" dirty="0" smtClean="0">
              <a:solidFill>
                <a:srgbClr val="444949"/>
              </a:solidFill>
              <a:latin typeface="GillSans-Light"/>
            </a:endParaRPr>
          </a:p>
          <a:p>
            <a:pPr algn="ctr">
              <a:buNone/>
            </a:pPr>
            <a:endParaRPr lang="en-IN" sz="2800" dirty="0" smtClean="0">
              <a:solidFill>
                <a:srgbClr val="444949"/>
              </a:solidFill>
              <a:latin typeface="GillSans-Light"/>
            </a:endParaRPr>
          </a:p>
          <a:p>
            <a:pPr algn="ctr">
              <a:buNone/>
            </a:pPr>
            <a:endParaRPr lang="en-IN" sz="2800" dirty="0" smtClean="0">
              <a:solidFill>
                <a:srgbClr val="444949"/>
              </a:solidFill>
              <a:latin typeface="GillSans-Light"/>
            </a:endParaRPr>
          </a:p>
          <a:p>
            <a:pPr algn="ctr">
              <a:buNone/>
            </a:pPr>
            <a:r>
              <a:rPr lang="en-IN" sz="4400" b="1" dirty="0" smtClean="0">
                <a:solidFill>
                  <a:srgbClr val="444949"/>
                </a:solidFill>
                <a:latin typeface="GillSans-Light"/>
              </a:rPr>
              <a:t>Databases</a:t>
            </a:r>
            <a:endParaRPr lang="en-IN" sz="4000" b="1"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buNone/>
            </a:pPr>
            <a:r>
              <a:rPr lang="en-IN" sz="2400" dirty="0" smtClean="0">
                <a:solidFill>
                  <a:srgbClr val="444949"/>
                </a:solidFill>
                <a:latin typeface="ArialMT"/>
              </a:rPr>
              <a:t>• </a:t>
            </a:r>
            <a:r>
              <a:rPr lang="en-IN" sz="2400" dirty="0" err="1" smtClean="0">
                <a:solidFill>
                  <a:srgbClr val="444949"/>
                </a:solidFill>
                <a:latin typeface="GillSans-Light"/>
              </a:rPr>
              <a:t>NoSQL</a:t>
            </a:r>
            <a:r>
              <a:rPr lang="en-IN" sz="2400" dirty="0" smtClean="0">
                <a:solidFill>
                  <a:srgbClr val="444949"/>
                </a:solidFill>
                <a:latin typeface="GillSans-Light"/>
              </a:rPr>
              <a:t> database, fully managed, massive scale (1,000,000 </a:t>
            </a:r>
            <a:r>
              <a:rPr lang="en-IN" sz="2400" dirty="0" err="1" smtClean="0">
                <a:solidFill>
                  <a:srgbClr val="444949"/>
                </a:solidFill>
                <a:latin typeface="GillSans-Light"/>
              </a:rPr>
              <a:t>rps</a:t>
            </a:r>
            <a:r>
              <a:rPr lang="en-IN" sz="2400" dirty="0" smtClean="0">
                <a:solidFill>
                  <a:srgbClr val="444949"/>
                </a:solidFill>
                <a:latin typeface="GillSans-Light"/>
              </a:rPr>
              <a:t>)</a:t>
            </a:r>
          </a:p>
          <a:p>
            <a:pPr>
              <a:buNone/>
            </a:pPr>
            <a:r>
              <a:rPr lang="en-IN" sz="2400" dirty="0" smtClean="0">
                <a:solidFill>
                  <a:srgbClr val="444949"/>
                </a:solidFill>
                <a:latin typeface="ArialMT"/>
              </a:rPr>
              <a:t>• </a:t>
            </a:r>
            <a:r>
              <a:rPr lang="en-IN" sz="2400" dirty="0" smtClean="0">
                <a:solidFill>
                  <a:srgbClr val="444949"/>
                </a:solidFill>
                <a:latin typeface="GillSans-Light"/>
              </a:rPr>
              <a:t>Similar to Apache Cassandra (can migrate to </a:t>
            </a:r>
            <a:r>
              <a:rPr lang="en-IN" sz="2400" dirty="0" err="1" smtClean="0">
                <a:solidFill>
                  <a:srgbClr val="444949"/>
                </a:solidFill>
                <a:latin typeface="GillSans-Light"/>
              </a:rPr>
              <a:t>DynamoDB</a:t>
            </a:r>
            <a:r>
              <a:rPr lang="en-IN" sz="2400" dirty="0" smtClean="0">
                <a:solidFill>
                  <a:srgbClr val="444949"/>
                </a:solidFill>
                <a:latin typeface="GillSans-Light"/>
              </a:rPr>
              <a:t>)</a:t>
            </a:r>
          </a:p>
          <a:p>
            <a:pPr>
              <a:buNone/>
            </a:pPr>
            <a:r>
              <a:rPr lang="en-IN" sz="2400" dirty="0" smtClean="0">
                <a:solidFill>
                  <a:srgbClr val="444949"/>
                </a:solidFill>
                <a:latin typeface="ArialMT"/>
              </a:rPr>
              <a:t>• </a:t>
            </a:r>
            <a:r>
              <a:rPr lang="en-IN" sz="2400" dirty="0" smtClean="0">
                <a:solidFill>
                  <a:srgbClr val="444949"/>
                </a:solidFill>
                <a:latin typeface="GillSans-Light"/>
              </a:rPr>
              <a:t>No disk space to provision, max object size is 400 KB</a:t>
            </a:r>
          </a:p>
          <a:p>
            <a:pPr>
              <a:buNone/>
            </a:pPr>
            <a:r>
              <a:rPr lang="en-IN" sz="2400" dirty="0" smtClean="0">
                <a:solidFill>
                  <a:srgbClr val="444949"/>
                </a:solidFill>
                <a:latin typeface="ArialMT"/>
              </a:rPr>
              <a:t>• </a:t>
            </a:r>
            <a:r>
              <a:rPr lang="en-IN" sz="2400" dirty="0" smtClean="0">
                <a:solidFill>
                  <a:srgbClr val="444949"/>
                </a:solidFill>
                <a:latin typeface="GillSans-Light"/>
              </a:rPr>
              <a:t>Capacity: provisioned (WCU, RCU, &amp; Auto Scaling) or on-demand</a:t>
            </a:r>
          </a:p>
          <a:p>
            <a:pPr>
              <a:buNone/>
            </a:pPr>
            <a:r>
              <a:rPr lang="en-IN" sz="2400" dirty="0" smtClean="0">
                <a:solidFill>
                  <a:srgbClr val="444949"/>
                </a:solidFill>
                <a:latin typeface="ArialMT"/>
              </a:rPr>
              <a:t>• </a:t>
            </a:r>
            <a:r>
              <a:rPr lang="en-IN" sz="2400" dirty="0" smtClean="0">
                <a:solidFill>
                  <a:srgbClr val="444949"/>
                </a:solidFill>
                <a:latin typeface="GillSans-Light"/>
              </a:rPr>
              <a:t>Supports CRUD (Create Read Update Delete)</a:t>
            </a:r>
          </a:p>
          <a:p>
            <a:pPr>
              <a:buNone/>
            </a:pPr>
            <a:r>
              <a:rPr lang="en-IN" sz="2400" dirty="0" smtClean="0">
                <a:solidFill>
                  <a:srgbClr val="444949"/>
                </a:solidFill>
                <a:latin typeface="ArialMT"/>
              </a:rPr>
              <a:t>• </a:t>
            </a:r>
            <a:r>
              <a:rPr lang="en-IN" sz="2400" dirty="0" smtClean="0">
                <a:solidFill>
                  <a:srgbClr val="444949"/>
                </a:solidFill>
                <a:latin typeface="GillSans-Light"/>
              </a:rPr>
              <a:t>Read: eventually or strong consistency</a:t>
            </a:r>
          </a:p>
          <a:p>
            <a:pPr>
              <a:buNone/>
            </a:pPr>
            <a:r>
              <a:rPr lang="en-IN" sz="2400" dirty="0" smtClean="0">
                <a:solidFill>
                  <a:srgbClr val="444949"/>
                </a:solidFill>
                <a:latin typeface="ArialMT"/>
              </a:rPr>
              <a:t>• </a:t>
            </a:r>
            <a:r>
              <a:rPr lang="en-IN" sz="2400" dirty="0" smtClean="0">
                <a:solidFill>
                  <a:srgbClr val="444949"/>
                </a:solidFill>
                <a:latin typeface="GillSans-Light"/>
              </a:rPr>
              <a:t>Supports transactions across multiple tables (ACID support)</a:t>
            </a:r>
          </a:p>
          <a:p>
            <a:pPr>
              <a:buNone/>
            </a:pPr>
            <a:r>
              <a:rPr lang="en-IN" sz="2400" dirty="0" smtClean="0">
                <a:solidFill>
                  <a:srgbClr val="444949"/>
                </a:solidFill>
                <a:latin typeface="ArialMT"/>
              </a:rPr>
              <a:t>• </a:t>
            </a:r>
            <a:r>
              <a:rPr lang="en-IN" sz="2400" dirty="0" smtClean="0">
                <a:solidFill>
                  <a:srgbClr val="444949"/>
                </a:solidFill>
                <a:latin typeface="GillSans-Light"/>
              </a:rPr>
              <a:t>Backups available, point in time recovery</a:t>
            </a:r>
          </a:p>
          <a:p>
            <a:pPr>
              <a:buNone/>
            </a:pPr>
            <a:r>
              <a:rPr lang="en-IN" sz="2400" dirty="0" smtClean="0">
                <a:solidFill>
                  <a:srgbClr val="444949"/>
                </a:solidFill>
                <a:latin typeface="ArialMT"/>
              </a:rPr>
              <a:t>• </a:t>
            </a:r>
            <a:r>
              <a:rPr lang="en-IN" sz="2400" dirty="0" smtClean="0">
                <a:solidFill>
                  <a:srgbClr val="444949"/>
                </a:solidFill>
                <a:latin typeface="GillSans-Light"/>
              </a:rPr>
              <a:t>Integrated with IAM for security</a:t>
            </a:r>
            <a:endParaRPr lang="en-IN"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DynamoDB</a:t>
            </a:r>
            <a:r>
              <a:rPr lang="en-IN" sz="4000" dirty="0" smtClean="0">
                <a:solidFill>
                  <a:srgbClr val="444949"/>
                </a:solidFill>
                <a:latin typeface="GillSans-Light"/>
              </a:rPr>
              <a:t> – in short</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8153400" y="1981200"/>
            <a:ext cx="766763" cy="766763"/>
          </a:xfrm>
          <a:prstGeom prst="rect">
            <a:avLst/>
          </a:prstGeom>
          <a:noFill/>
          <a:ln w="9525">
            <a:noFill/>
            <a:miter lim="800000"/>
            <a:headEnd/>
            <a:tailEnd/>
          </a:ln>
          <a:effec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err="1" smtClean="0">
                <a:solidFill>
                  <a:srgbClr val="444949"/>
                </a:solidFill>
                <a:latin typeface="GillSans-Light"/>
              </a:rPr>
              <a:t>DynamoDB</a:t>
            </a:r>
            <a:r>
              <a:rPr lang="en-IN" sz="2400" dirty="0" smtClean="0">
                <a:solidFill>
                  <a:srgbClr val="444949"/>
                </a:solidFill>
                <a:latin typeface="GillSans-Light"/>
              </a:rPr>
              <a:t> is made of tables</a:t>
            </a:r>
          </a:p>
          <a:p>
            <a:pPr>
              <a:buNone/>
            </a:pPr>
            <a:r>
              <a:rPr lang="en-IN" sz="2400" dirty="0" smtClean="0">
                <a:solidFill>
                  <a:srgbClr val="444949"/>
                </a:solidFill>
                <a:latin typeface="ArialMT"/>
              </a:rPr>
              <a:t>• </a:t>
            </a:r>
            <a:r>
              <a:rPr lang="en-IN" sz="2400" dirty="0" smtClean="0">
                <a:solidFill>
                  <a:srgbClr val="444949"/>
                </a:solidFill>
                <a:latin typeface="GillSans-Light"/>
              </a:rPr>
              <a:t>Each table has a primary key (must be decided at creation time)</a:t>
            </a:r>
          </a:p>
          <a:p>
            <a:pPr>
              <a:buNone/>
            </a:pPr>
            <a:r>
              <a:rPr lang="en-IN" sz="2400" dirty="0" smtClean="0">
                <a:solidFill>
                  <a:srgbClr val="444949"/>
                </a:solidFill>
                <a:latin typeface="ArialMT"/>
              </a:rPr>
              <a:t>• </a:t>
            </a:r>
            <a:r>
              <a:rPr lang="en-IN" sz="2400" dirty="0" smtClean="0">
                <a:solidFill>
                  <a:srgbClr val="444949"/>
                </a:solidFill>
                <a:latin typeface="GillSans-Light"/>
              </a:rPr>
              <a:t>Each table can have an infinite number of items (= rows)</a:t>
            </a:r>
          </a:p>
          <a:p>
            <a:pPr>
              <a:buNone/>
            </a:pPr>
            <a:r>
              <a:rPr lang="en-IN" sz="2400" dirty="0" smtClean="0">
                <a:solidFill>
                  <a:srgbClr val="444949"/>
                </a:solidFill>
                <a:latin typeface="ArialMT"/>
              </a:rPr>
              <a:t>• </a:t>
            </a:r>
            <a:r>
              <a:rPr lang="en-IN" sz="2400" dirty="0" smtClean="0">
                <a:solidFill>
                  <a:srgbClr val="444949"/>
                </a:solidFill>
                <a:latin typeface="GillSans-Light"/>
              </a:rPr>
              <a:t>Each item has attributes (can be added over time – can be null)</a:t>
            </a:r>
          </a:p>
          <a:p>
            <a:pPr>
              <a:buNone/>
            </a:pPr>
            <a:r>
              <a:rPr lang="en-IN" sz="2400" dirty="0" smtClean="0">
                <a:solidFill>
                  <a:srgbClr val="444949"/>
                </a:solidFill>
                <a:latin typeface="ArialMT"/>
              </a:rPr>
              <a:t>• </a:t>
            </a:r>
            <a:r>
              <a:rPr lang="en-IN" sz="2400" dirty="0" smtClean="0">
                <a:solidFill>
                  <a:srgbClr val="444949"/>
                </a:solidFill>
                <a:latin typeface="GillSans-Light"/>
              </a:rPr>
              <a:t>Maximum size of a item is 400KB</a:t>
            </a:r>
          </a:p>
          <a:p>
            <a:pPr>
              <a:buNone/>
            </a:pPr>
            <a:r>
              <a:rPr lang="en-IN" sz="2400" dirty="0" smtClean="0">
                <a:solidFill>
                  <a:srgbClr val="444949"/>
                </a:solidFill>
                <a:latin typeface="ArialMT"/>
              </a:rPr>
              <a:t>• </a:t>
            </a:r>
            <a:r>
              <a:rPr lang="en-IN" sz="2400" dirty="0" smtClean="0">
                <a:solidFill>
                  <a:srgbClr val="444949"/>
                </a:solidFill>
                <a:latin typeface="GillSans-Light"/>
              </a:rPr>
              <a:t>Data types supported are:</a:t>
            </a:r>
          </a:p>
          <a:p>
            <a:pPr lvl="1">
              <a:buNone/>
            </a:pPr>
            <a:r>
              <a:rPr lang="en-IN" sz="1600" dirty="0" smtClean="0">
                <a:solidFill>
                  <a:srgbClr val="444949"/>
                </a:solidFill>
                <a:latin typeface="ArialMT"/>
              </a:rPr>
              <a:t>• </a:t>
            </a:r>
            <a:r>
              <a:rPr lang="en-IN" sz="1600" dirty="0" smtClean="0">
                <a:solidFill>
                  <a:srgbClr val="444949"/>
                </a:solidFill>
                <a:latin typeface="GillSans-Light"/>
              </a:rPr>
              <a:t>Scalar Types: String, Number, Binary, Boolean, Null</a:t>
            </a:r>
          </a:p>
          <a:p>
            <a:pPr lvl="1">
              <a:buNone/>
            </a:pPr>
            <a:r>
              <a:rPr lang="en-IN" sz="1600" dirty="0" smtClean="0">
                <a:solidFill>
                  <a:srgbClr val="444949"/>
                </a:solidFill>
                <a:latin typeface="ArialMT"/>
              </a:rPr>
              <a:t>• </a:t>
            </a:r>
            <a:r>
              <a:rPr lang="en-IN" sz="1600" dirty="0" smtClean="0">
                <a:solidFill>
                  <a:srgbClr val="444949"/>
                </a:solidFill>
                <a:latin typeface="GillSans-Light"/>
              </a:rPr>
              <a:t>Document Types: List, Map</a:t>
            </a:r>
          </a:p>
          <a:p>
            <a:pPr lvl="1">
              <a:buNone/>
            </a:pPr>
            <a:r>
              <a:rPr lang="en-IN" sz="1600" dirty="0" smtClean="0">
                <a:solidFill>
                  <a:srgbClr val="444949"/>
                </a:solidFill>
                <a:latin typeface="ArialMT"/>
              </a:rPr>
              <a:t>• </a:t>
            </a:r>
            <a:r>
              <a:rPr lang="en-IN" sz="1600" dirty="0" smtClean="0">
                <a:solidFill>
                  <a:srgbClr val="444949"/>
                </a:solidFill>
                <a:latin typeface="GillSans-Light"/>
              </a:rPr>
              <a:t>Set Types: String Set, Number Set, Binary Set</a:t>
            </a:r>
            <a:endParaRPr lang="en-IN" dirty="0"/>
          </a:p>
        </p:txBody>
      </p:sp>
      <p:sp>
        <p:nvSpPr>
          <p:cNvPr id="3" name="Title 2"/>
          <p:cNvSpPr>
            <a:spLocks noGrp="1"/>
          </p:cNvSpPr>
          <p:nvPr>
            <p:ph type="title"/>
          </p:nvPr>
        </p:nvSpPr>
        <p:spPr/>
        <p:txBody>
          <a:bodyPr/>
          <a:lstStyle/>
          <a:p>
            <a:r>
              <a:rPr lang="en-IN" dirty="0" err="1" smtClean="0"/>
              <a:t>DynamoDB</a:t>
            </a:r>
            <a:r>
              <a:rPr lang="en-IN" dirty="0" smtClean="0"/>
              <a:t> - Basics</a:t>
            </a:r>
            <a:endParaRPr lang="en-IN"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295400"/>
            <a:ext cx="5791200" cy="4525963"/>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Option 1: Partition key only (HASH)</a:t>
            </a:r>
          </a:p>
          <a:p>
            <a:pPr>
              <a:buNone/>
            </a:pPr>
            <a:r>
              <a:rPr lang="en-IN" sz="2400" dirty="0" smtClean="0">
                <a:solidFill>
                  <a:srgbClr val="444949"/>
                </a:solidFill>
                <a:latin typeface="ArialMT"/>
              </a:rPr>
              <a:t>• </a:t>
            </a:r>
            <a:r>
              <a:rPr lang="en-IN" sz="2400" dirty="0" smtClean="0">
                <a:solidFill>
                  <a:srgbClr val="444949"/>
                </a:solidFill>
                <a:latin typeface="GillSans-Light"/>
              </a:rPr>
              <a:t>Partition key must be unique for each</a:t>
            </a:r>
          </a:p>
          <a:p>
            <a:pPr>
              <a:buNone/>
            </a:pPr>
            <a:r>
              <a:rPr lang="en-IN" sz="2400" dirty="0" smtClean="0">
                <a:solidFill>
                  <a:srgbClr val="444949"/>
                </a:solidFill>
                <a:latin typeface="GillSans-Light"/>
              </a:rPr>
              <a:t>item</a:t>
            </a:r>
          </a:p>
          <a:p>
            <a:pPr>
              <a:buNone/>
            </a:pPr>
            <a:r>
              <a:rPr lang="en-IN" sz="2400" dirty="0" smtClean="0">
                <a:solidFill>
                  <a:srgbClr val="444949"/>
                </a:solidFill>
                <a:latin typeface="ArialMT"/>
              </a:rPr>
              <a:t>• </a:t>
            </a:r>
            <a:r>
              <a:rPr lang="en-IN" sz="2400" dirty="0" smtClean="0">
                <a:solidFill>
                  <a:srgbClr val="444949"/>
                </a:solidFill>
                <a:latin typeface="GillSans-Light"/>
              </a:rPr>
              <a:t>Partition key must be “diverse” so</a:t>
            </a:r>
          </a:p>
          <a:p>
            <a:pPr>
              <a:buNone/>
            </a:pPr>
            <a:r>
              <a:rPr lang="en-IN" sz="2400" dirty="0" smtClean="0">
                <a:solidFill>
                  <a:srgbClr val="444949"/>
                </a:solidFill>
                <a:latin typeface="GillSans-Light"/>
              </a:rPr>
              <a:t>that the data is distributed</a:t>
            </a:r>
          </a:p>
          <a:p>
            <a:pPr>
              <a:buNone/>
            </a:pPr>
            <a:r>
              <a:rPr lang="en-IN" sz="2400" dirty="0" smtClean="0">
                <a:solidFill>
                  <a:srgbClr val="444949"/>
                </a:solidFill>
                <a:latin typeface="ArialMT"/>
              </a:rPr>
              <a:t>• </a:t>
            </a:r>
            <a:r>
              <a:rPr lang="en-IN" sz="2400" dirty="0" smtClean="0">
                <a:solidFill>
                  <a:srgbClr val="444949"/>
                </a:solidFill>
                <a:latin typeface="GillSans-Light"/>
              </a:rPr>
              <a:t>Example: </a:t>
            </a:r>
            <a:r>
              <a:rPr lang="en-IN" sz="2400" dirty="0" err="1" smtClean="0">
                <a:solidFill>
                  <a:srgbClr val="444949"/>
                </a:solidFill>
                <a:latin typeface="GillSans-Light"/>
              </a:rPr>
              <a:t>user_id</a:t>
            </a:r>
            <a:r>
              <a:rPr lang="en-IN" sz="2400" dirty="0" smtClean="0">
                <a:solidFill>
                  <a:srgbClr val="444949"/>
                </a:solidFill>
                <a:latin typeface="GillSans-Light"/>
              </a:rPr>
              <a:t> for a users table</a:t>
            </a:r>
            <a:endParaRPr lang="en-IN" dirty="0"/>
          </a:p>
        </p:txBody>
      </p:sp>
      <p:sp>
        <p:nvSpPr>
          <p:cNvPr id="3" name="Title 2"/>
          <p:cNvSpPr>
            <a:spLocks noGrp="1"/>
          </p:cNvSpPr>
          <p:nvPr>
            <p:ph type="title"/>
          </p:nvPr>
        </p:nvSpPr>
        <p:spPr/>
        <p:txBody>
          <a:bodyPr>
            <a:normAutofit fontScale="90000"/>
          </a:bodyPr>
          <a:lstStyle/>
          <a:p>
            <a:r>
              <a:rPr lang="en-IN" sz="3600" dirty="0" err="1" smtClean="0">
                <a:solidFill>
                  <a:srgbClr val="444949"/>
                </a:solidFill>
                <a:latin typeface="GillSans-Light"/>
              </a:rPr>
              <a:t>DynamoDB</a:t>
            </a:r>
            <a:r>
              <a:rPr lang="en-IN" sz="3600" dirty="0" smtClean="0">
                <a:solidFill>
                  <a:srgbClr val="444949"/>
                </a:solidFill>
                <a:latin typeface="GillSans-Light"/>
              </a:rPr>
              <a:t> – Primary </a:t>
            </a:r>
            <a:br>
              <a:rPr lang="en-IN" sz="3600" dirty="0" smtClean="0">
                <a:solidFill>
                  <a:srgbClr val="444949"/>
                </a:solidFill>
                <a:latin typeface="GillSans-Light"/>
              </a:rPr>
            </a:br>
            <a:r>
              <a:rPr lang="en-IN" sz="3600" dirty="0" smtClean="0">
                <a:solidFill>
                  <a:srgbClr val="444949"/>
                </a:solidFill>
                <a:latin typeface="GillSans-Light"/>
              </a:rPr>
              <a:t>Keys</a:t>
            </a:r>
            <a:endParaRPr lang="en-IN" sz="4000" dirty="0"/>
          </a:p>
        </p:txBody>
      </p:sp>
      <p:pic>
        <p:nvPicPr>
          <p:cNvPr id="2050" name="Picture 2"/>
          <p:cNvPicPr>
            <a:picLocks noChangeAspect="1" noChangeArrowheads="1"/>
          </p:cNvPicPr>
          <p:nvPr/>
        </p:nvPicPr>
        <p:blipFill>
          <a:blip r:embed="rId2"/>
          <a:srcRect/>
          <a:stretch>
            <a:fillRect/>
          </a:stretch>
        </p:blipFill>
        <p:spPr bwMode="auto">
          <a:xfrm>
            <a:off x="5715000" y="1524000"/>
            <a:ext cx="3429000" cy="3200400"/>
          </a:xfrm>
          <a:prstGeom prst="rect">
            <a:avLst/>
          </a:prstGeom>
          <a:noFill/>
          <a:ln w="9525">
            <a:noFill/>
            <a:miter lim="800000"/>
            <a:headEnd/>
            <a:tailEnd/>
          </a:ln>
          <a:effec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953000" cy="4525963"/>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Option 2: Partition key + Sort Key</a:t>
            </a:r>
          </a:p>
          <a:p>
            <a:pPr>
              <a:buNone/>
            </a:pPr>
            <a:r>
              <a:rPr lang="en-IN" sz="2400" dirty="0" smtClean="0">
                <a:solidFill>
                  <a:srgbClr val="444949"/>
                </a:solidFill>
                <a:latin typeface="ArialMT"/>
              </a:rPr>
              <a:t>• </a:t>
            </a:r>
            <a:r>
              <a:rPr lang="en-IN" sz="2400" dirty="0" smtClean="0">
                <a:solidFill>
                  <a:srgbClr val="444949"/>
                </a:solidFill>
                <a:latin typeface="GillSans-Light"/>
              </a:rPr>
              <a:t>The combination must be unique</a:t>
            </a:r>
          </a:p>
          <a:p>
            <a:pPr>
              <a:buNone/>
            </a:pPr>
            <a:r>
              <a:rPr lang="en-IN" sz="2400" dirty="0" smtClean="0">
                <a:solidFill>
                  <a:srgbClr val="444949"/>
                </a:solidFill>
                <a:latin typeface="ArialMT"/>
              </a:rPr>
              <a:t>• </a:t>
            </a:r>
            <a:r>
              <a:rPr lang="en-IN" sz="2400" dirty="0" smtClean="0">
                <a:solidFill>
                  <a:srgbClr val="444949"/>
                </a:solidFill>
                <a:latin typeface="GillSans-Light"/>
              </a:rPr>
              <a:t>Data is grouped by partition key</a:t>
            </a:r>
          </a:p>
          <a:p>
            <a:pPr>
              <a:buNone/>
            </a:pPr>
            <a:r>
              <a:rPr lang="en-IN" sz="2400" dirty="0" smtClean="0">
                <a:solidFill>
                  <a:srgbClr val="444949"/>
                </a:solidFill>
                <a:latin typeface="ArialMT"/>
              </a:rPr>
              <a:t>• </a:t>
            </a:r>
            <a:r>
              <a:rPr lang="en-IN" sz="2400" dirty="0" smtClean="0">
                <a:solidFill>
                  <a:srgbClr val="444949"/>
                </a:solidFill>
                <a:latin typeface="GillSans-Light"/>
              </a:rPr>
              <a:t>Sort key == range key</a:t>
            </a:r>
          </a:p>
          <a:p>
            <a:pPr>
              <a:buNone/>
            </a:pPr>
            <a:r>
              <a:rPr lang="en-IN" sz="2400" dirty="0" smtClean="0">
                <a:solidFill>
                  <a:srgbClr val="444949"/>
                </a:solidFill>
                <a:latin typeface="ArialMT"/>
              </a:rPr>
              <a:t>• </a:t>
            </a:r>
            <a:r>
              <a:rPr lang="en-IN" sz="2400" dirty="0" smtClean="0">
                <a:solidFill>
                  <a:srgbClr val="444949"/>
                </a:solidFill>
                <a:latin typeface="GillSans-Light"/>
              </a:rPr>
              <a:t>Example: users-games table</a:t>
            </a:r>
          </a:p>
          <a:p>
            <a:pPr>
              <a:buNone/>
            </a:pPr>
            <a:r>
              <a:rPr lang="en-IN" sz="2000" dirty="0" smtClean="0">
                <a:solidFill>
                  <a:srgbClr val="444949"/>
                </a:solidFill>
                <a:latin typeface="ArialMT"/>
              </a:rPr>
              <a:t>• </a:t>
            </a:r>
            <a:r>
              <a:rPr lang="en-IN" sz="2000" dirty="0" err="1" smtClean="0">
                <a:solidFill>
                  <a:srgbClr val="444949"/>
                </a:solidFill>
                <a:latin typeface="GillSans-Light"/>
              </a:rPr>
              <a:t>user_id</a:t>
            </a:r>
            <a:r>
              <a:rPr lang="en-IN" sz="2000" dirty="0" smtClean="0">
                <a:solidFill>
                  <a:srgbClr val="444949"/>
                </a:solidFill>
                <a:latin typeface="GillSans-Light"/>
              </a:rPr>
              <a:t> for the partition key</a:t>
            </a:r>
          </a:p>
          <a:p>
            <a:pPr>
              <a:buNone/>
            </a:pPr>
            <a:r>
              <a:rPr lang="en-IN" sz="2000" dirty="0" smtClean="0">
                <a:solidFill>
                  <a:srgbClr val="444949"/>
                </a:solidFill>
                <a:latin typeface="ArialMT"/>
              </a:rPr>
              <a:t>• </a:t>
            </a:r>
            <a:r>
              <a:rPr lang="en-IN" sz="2000" dirty="0" err="1" smtClean="0">
                <a:solidFill>
                  <a:srgbClr val="444949"/>
                </a:solidFill>
                <a:latin typeface="GillSans-Light"/>
              </a:rPr>
              <a:t>game_id</a:t>
            </a:r>
            <a:r>
              <a:rPr lang="en-IN" sz="2000" dirty="0" smtClean="0">
                <a:solidFill>
                  <a:srgbClr val="444949"/>
                </a:solidFill>
                <a:latin typeface="GillSans-Light"/>
              </a:rPr>
              <a:t> for the sort key</a:t>
            </a:r>
          </a:p>
          <a:p>
            <a:pPr>
              <a:buNone/>
            </a:pPr>
            <a:r>
              <a:rPr lang="en-IN" sz="2400" dirty="0" smtClean="0">
                <a:solidFill>
                  <a:srgbClr val="444949"/>
                </a:solidFill>
                <a:latin typeface="ArialMT"/>
              </a:rPr>
              <a:t>• </a:t>
            </a:r>
            <a:r>
              <a:rPr lang="en-IN" sz="2400" dirty="0" smtClean="0">
                <a:solidFill>
                  <a:srgbClr val="444949"/>
                </a:solidFill>
                <a:latin typeface="GillSans-Light"/>
              </a:rPr>
              <a:t>Example good sort key: timestamp</a:t>
            </a:r>
            <a:endParaRPr lang="en-IN" dirty="0"/>
          </a:p>
        </p:txBody>
      </p:sp>
      <p:sp>
        <p:nvSpPr>
          <p:cNvPr id="3" name="Title 2"/>
          <p:cNvSpPr>
            <a:spLocks noGrp="1"/>
          </p:cNvSpPr>
          <p:nvPr>
            <p:ph type="title"/>
          </p:nvPr>
        </p:nvSpPr>
        <p:spPr/>
        <p:txBody>
          <a:bodyPr>
            <a:normAutofit fontScale="90000"/>
          </a:bodyPr>
          <a:lstStyle/>
          <a:p>
            <a:r>
              <a:rPr lang="en-IN" sz="3600" dirty="0" err="1" smtClean="0">
                <a:solidFill>
                  <a:srgbClr val="444949"/>
                </a:solidFill>
                <a:latin typeface="GillSans-Light"/>
              </a:rPr>
              <a:t>DynamoDB</a:t>
            </a:r>
            <a:r>
              <a:rPr lang="en-IN" sz="3600" dirty="0" smtClean="0">
                <a:solidFill>
                  <a:srgbClr val="444949"/>
                </a:solidFill>
                <a:latin typeface="GillSans-Light"/>
              </a:rPr>
              <a:t> – Primary </a:t>
            </a:r>
            <a:br>
              <a:rPr lang="en-IN" sz="3600" dirty="0" smtClean="0">
                <a:solidFill>
                  <a:srgbClr val="444949"/>
                </a:solidFill>
                <a:latin typeface="GillSans-Light"/>
              </a:rPr>
            </a:br>
            <a:r>
              <a:rPr lang="en-IN" sz="3600" dirty="0" smtClean="0">
                <a:solidFill>
                  <a:srgbClr val="444949"/>
                </a:solidFill>
                <a:latin typeface="GillSans-Light"/>
              </a:rPr>
              <a:t>Keys</a:t>
            </a:r>
            <a:endParaRPr lang="en-IN" sz="4000" dirty="0"/>
          </a:p>
        </p:txBody>
      </p:sp>
      <p:pic>
        <p:nvPicPr>
          <p:cNvPr id="3074" name="Picture 2"/>
          <p:cNvPicPr>
            <a:picLocks noChangeAspect="1" noChangeArrowheads="1"/>
          </p:cNvPicPr>
          <p:nvPr/>
        </p:nvPicPr>
        <p:blipFill>
          <a:blip r:embed="rId2"/>
          <a:srcRect/>
          <a:stretch>
            <a:fillRect/>
          </a:stretch>
        </p:blipFill>
        <p:spPr bwMode="auto">
          <a:xfrm>
            <a:off x="5257800" y="1676400"/>
            <a:ext cx="3733800" cy="3962400"/>
          </a:xfrm>
          <a:prstGeom prst="rect">
            <a:avLst/>
          </a:prstGeom>
          <a:noFill/>
          <a:ln w="9525">
            <a:noFill/>
            <a:miter lim="800000"/>
            <a:headEnd/>
            <a:tailEnd/>
          </a:ln>
          <a:effec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Object = primary key + optional sort key + attributes</a:t>
            </a:r>
          </a:p>
          <a:p>
            <a:pPr>
              <a:buNone/>
            </a:pPr>
            <a:r>
              <a:rPr lang="en-IN" sz="3200" dirty="0" smtClean="0">
                <a:solidFill>
                  <a:srgbClr val="444949"/>
                </a:solidFill>
                <a:latin typeface="ArialMT"/>
              </a:rPr>
              <a:t>• </a:t>
            </a:r>
            <a:r>
              <a:rPr lang="en-IN" sz="3200" dirty="0" smtClean="0">
                <a:solidFill>
                  <a:srgbClr val="444949"/>
                </a:solidFill>
                <a:latin typeface="GillSans-Light"/>
              </a:rPr>
              <a:t>LSI – Local Secondary Index</a:t>
            </a:r>
          </a:p>
          <a:p>
            <a:pPr lvl="1">
              <a:buNone/>
            </a:pPr>
            <a:r>
              <a:rPr lang="en-IN" sz="2400" dirty="0" smtClean="0">
                <a:solidFill>
                  <a:srgbClr val="444949"/>
                </a:solidFill>
                <a:latin typeface="ArialMT"/>
              </a:rPr>
              <a:t>• </a:t>
            </a:r>
            <a:r>
              <a:rPr lang="en-IN" sz="2400" dirty="0" smtClean="0">
                <a:solidFill>
                  <a:srgbClr val="444949"/>
                </a:solidFill>
                <a:latin typeface="GillSans-Light"/>
              </a:rPr>
              <a:t>Keep the same primary key</a:t>
            </a:r>
          </a:p>
          <a:p>
            <a:pPr lvl="1">
              <a:buNone/>
            </a:pPr>
            <a:r>
              <a:rPr lang="en-IN" sz="2400" dirty="0" smtClean="0">
                <a:solidFill>
                  <a:srgbClr val="444949"/>
                </a:solidFill>
                <a:latin typeface="ArialMT"/>
              </a:rPr>
              <a:t>• </a:t>
            </a:r>
            <a:r>
              <a:rPr lang="en-IN" sz="2400" dirty="0" smtClean="0">
                <a:solidFill>
                  <a:srgbClr val="444949"/>
                </a:solidFill>
                <a:latin typeface="GillSans-Light"/>
              </a:rPr>
              <a:t>Select an alternative sort key</a:t>
            </a:r>
          </a:p>
          <a:p>
            <a:pPr lvl="1">
              <a:buNone/>
            </a:pPr>
            <a:r>
              <a:rPr lang="en-IN" sz="2400" dirty="0" smtClean="0">
                <a:solidFill>
                  <a:srgbClr val="444949"/>
                </a:solidFill>
                <a:latin typeface="ArialMT"/>
              </a:rPr>
              <a:t>• </a:t>
            </a:r>
            <a:r>
              <a:rPr lang="en-IN" sz="2400" dirty="0" smtClean="0">
                <a:solidFill>
                  <a:srgbClr val="444949"/>
                </a:solidFill>
                <a:latin typeface="GillSans-Light"/>
              </a:rPr>
              <a:t>Must be defined at table creation time</a:t>
            </a:r>
          </a:p>
          <a:p>
            <a:pPr>
              <a:buNone/>
            </a:pPr>
            <a:r>
              <a:rPr lang="en-IN" sz="3200" dirty="0" smtClean="0">
                <a:solidFill>
                  <a:srgbClr val="444949"/>
                </a:solidFill>
                <a:latin typeface="ArialMT"/>
              </a:rPr>
              <a:t>• </a:t>
            </a:r>
            <a:r>
              <a:rPr lang="en-IN" sz="3200" dirty="0" smtClean="0">
                <a:solidFill>
                  <a:srgbClr val="444949"/>
                </a:solidFill>
                <a:latin typeface="GillSans-Light"/>
              </a:rPr>
              <a:t>GSI – Global Secondary Index</a:t>
            </a:r>
          </a:p>
          <a:p>
            <a:pPr lvl="1">
              <a:buNone/>
            </a:pPr>
            <a:r>
              <a:rPr lang="en-IN" sz="2400" dirty="0" smtClean="0">
                <a:solidFill>
                  <a:srgbClr val="444949"/>
                </a:solidFill>
                <a:latin typeface="ArialMT"/>
              </a:rPr>
              <a:t>• </a:t>
            </a:r>
            <a:r>
              <a:rPr lang="en-IN" sz="2400" dirty="0" smtClean="0">
                <a:solidFill>
                  <a:srgbClr val="444949"/>
                </a:solidFill>
                <a:latin typeface="GillSans-Light"/>
              </a:rPr>
              <a:t>Change the primary key and optional sort </a:t>
            </a:r>
            <a:r>
              <a:rPr lang="en-IN" sz="2400" dirty="0" err="1" smtClean="0">
                <a:solidFill>
                  <a:srgbClr val="444949"/>
                </a:solidFill>
                <a:latin typeface="GillSans-Light"/>
              </a:rPr>
              <a:t>sort</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Can be defined after the table is created</a:t>
            </a:r>
          </a:p>
          <a:p>
            <a:pPr>
              <a:buNone/>
            </a:pPr>
            <a:r>
              <a:rPr lang="en-IN" sz="3200" dirty="0" smtClean="0">
                <a:solidFill>
                  <a:srgbClr val="444949"/>
                </a:solidFill>
                <a:latin typeface="ArialMT"/>
              </a:rPr>
              <a:t>• </a:t>
            </a:r>
            <a:r>
              <a:rPr lang="en-IN" sz="3200" dirty="0" smtClean="0">
                <a:solidFill>
                  <a:srgbClr val="444949"/>
                </a:solidFill>
                <a:latin typeface="GillSans-Light"/>
              </a:rPr>
              <a:t>You can only query by PK + sort key on the main table &amp; indexes </a:t>
            </a:r>
            <a:r>
              <a:rPr lang="en-IN" sz="3200" b="1" dirty="0" smtClean="0">
                <a:solidFill>
                  <a:srgbClr val="444949"/>
                </a:solidFill>
                <a:latin typeface="Calibri-Bold"/>
              </a:rPr>
              <a:t>(≠ RDS)</a:t>
            </a:r>
            <a:endParaRPr lang="en-IN"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DynamoDB</a:t>
            </a:r>
            <a:r>
              <a:rPr lang="en-IN" sz="4000" dirty="0" smtClean="0">
                <a:solidFill>
                  <a:srgbClr val="444949"/>
                </a:solidFill>
                <a:latin typeface="GillSans-Light"/>
              </a:rPr>
              <a:t> – Indexes</a:t>
            </a:r>
            <a:endParaRPr lang="en-IN"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err="1" smtClean="0"/>
              <a:t>DynamoDB</a:t>
            </a:r>
            <a:r>
              <a:rPr lang="en-IN" dirty="0" smtClean="0"/>
              <a:t> – Important</a:t>
            </a:r>
            <a:br>
              <a:rPr lang="en-IN" dirty="0" smtClean="0"/>
            </a:br>
            <a:r>
              <a:rPr lang="en-IN" dirty="0" smtClean="0"/>
              <a:t> Features</a:t>
            </a:r>
            <a:endParaRPr lang="en-IN" dirty="0"/>
          </a:p>
        </p:txBody>
      </p:sp>
      <p:sp>
        <p:nvSpPr>
          <p:cNvPr id="4" name="Rectangle 3"/>
          <p:cNvSpPr/>
          <p:nvPr/>
        </p:nvSpPr>
        <p:spPr>
          <a:xfrm>
            <a:off x="609600" y="1524000"/>
            <a:ext cx="4572000" cy="2677656"/>
          </a:xfrm>
          <a:prstGeom prst="rect">
            <a:avLst/>
          </a:prstGeom>
        </p:spPr>
        <p:txBody>
          <a:bodyPr>
            <a:spAutoFit/>
          </a:bodyPr>
          <a:lstStyle/>
          <a:p>
            <a:r>
              <a:rPr lang="en-IN" sz="2000" dirty="0" smtClean="0">
                <a:solidFill>
                  <a:srgbClr val="444949"/>
                </a:solidFill>
                <a:latin typeface="ArialMT"/>
              </a:rPr>
              <a:t>• </a:t>
            </a:r>
            <a:r>
              <a:rPr lang="en-IN" sz="2000" dirty="0" smtClean="0">
                <a:solidFill>
                  <a:srgbClr val="444949"/>
                </a:solidFill>
                <a:latin typeface="GillSans-Light"/>
              </a:rPr>
              <a:t>TTL: automatically expire row after a</a:t>
            </a:r>
          </a:p>
          <a:p>
            <a:r>
              <a:rPr lang="en-IN" sz="2000" dirty="0" smtClean="0">
                <a:solidFill>
                  <a:srgbClr val="444949"/>
                </a:solidFill>
                <a:latin typeface="GillSans-Light"/>
              </a:rPr>
              <a:t>specified epoch date</a:t>
            </a:r>
          </a:p>
          <a:p>
            <a:r>
              <a:rPr lang="en-IN" sz="2000" dirty="0" smtClean="0">
                <a:solidFill>
                  <a:srgbClr val="444949"/>
                </a:solidFill>
                <a:latin typeface="ArialMT"/>
              </a:rPr>
              <a:t>• </a:t>
            </a:r>
            <a:r>
              <a:rPr lang="en-IN" sz="2000" dirty="0" err="1" smtClean="0">
                <a:solidFill>
                  <a:srgbClr val="444949"/>
                </a:solidFill>
                <a:latin typeface="GillSans-Light"/>
              </a:rPr>
              <a:t>DynamoDB</a:t>
            </a:r>
            <a:r>
              <a:rPr lang="en-IN" sz="2000" dirty="0" smtClean="0">
                <a:solidFill>
                  <a:srgbClr val="444949"/>
                </a:solidFill>
                <a:latin typeface="GillSans-Light"/>
              </a:rPr>
              <a:t> Streams:</a:t>
            </a:r>
          </a:p>
          <a:p>
            <a:pPr lvl="1"/>
            <a:r>
              <a:rPr lang="en-IN" dirty="0" smtClean="0">
                <a:solidFill>
                  <a:srgbClr val="444949"/>
                </a:solidFill>
                <a:latin typeface="ArialMT"/>
              </a:rPr>
              <a:t>• </a:t>
            </a:r>
            <a:r>
              <a:rPr lang="en-IN" dirty="0" smtClean="0">
                <a:solidFill>
                  <a:srgbClr val="444949"/>
                </a:solidFill>
                <a:latin typeface="GillSans-Light"/>
              </a:rPr>
              <a:t>react to changes to </a:t>
            </a:r>
            <a:r>
              <a:rPr lang="en-IN" dirty="0" err="1" smtClean="0">
                <a:solidFill>
                  <a:srgbClr val="444949"/>
                </a:solidFill>
                <a:latin typeface="GillSans-Light"/>
              </a:rPr>
              <a:t>DynamoDB</a:t>
            </a:r>
            <a:r>
              <a:rPr lang="en-IN" dirty="0" smtClean="0">
                <a:solidFill>
                  <a:srgbClr val="444949"/>
                </a:solidFill>
                <a:latin typeface="GillSans-Light"/>
              </a:rPr>
              <a:t> tables in</a:t>
            </a:r>
          </a:p>
          <a:p>
            <a:pPr lvl="1"/>
            <a:r>
              <a:rPr lang="en-IN" dirty="0" smtClean="0">
                <a:solidFill>
                  <a:srgbClr val="444949"/>
                </a:solidFill>
                <a:latin typeface="GillSans-Light"/>
              </a:rPr>
              <a:t>real time</a:t>
            </a:r>
          </a:p>
          <a:p>
            <a:pPr lvl="1"/>
            <a:r>
              <a:rPr lang="en-IN" dirty="0" smtClean="0">
                <a:solidFill>
                  <a:srgbClr val="444949"/>
                </a:solidFill>
                <a:latin typeface="ArialMT"/>
              </a:rPr>
              <a:t>• </a:t>
            </a:r>
            <a:r>
              <a:rPr lang="en-IN" dirty="0" smtClean="0">
                <a:solidFill>
                  <a:srgbClr val="444949"/>
                </a:solidFill>
                <a:latin typeface="GillSans-Light"/>
              </a:rPr>
              <a:t>Can be read by AWS Lambda, EC2…</a:t>
            </a:r>
          </a:p>
          <a:p>
            <a:pPr lvl="1"/>
            <a:r>
              <a:rPr lang="en-IN" dirty="0" smtClean="0">
                <a:solidFill>
                  <a:srgbClr val="444949"/>
                </a:solidFill>
                <a:latin typeface="ArialMT"/>
              </a:rPr>
              <a:t>• </a:t>
            </a:r>
            <a:r>
              <a:rPr lang="en-IN" dirty="0" smtClean="0">
                <a:solidFill>
                  <a:srgbClr val="444949"/>
                </a:solidFill>
                <a:latin typeface="GillSans-Light"/>
              </a:rPr>
              <a:t>24 hours retention of data</a:t>
            </a:r>
            <a:endParaRPr lang="en-IN" dirty="0"/>
          </a:p>
        </p:txBody>
      </p:sp>
      <p:sp>
        <p:nvSpPr>
          <p:cNvPr id="5" name="Rectangle 4"/>
          <p:cNvSpPr/>
          <p:nvPr/>
        </p:nvSpPr>
        <p:spPr>
          <a:xfrm>
            <a:off x="5181600" y="1600200"/>
            <a:ext cx="4572000" cy="2369880"/>
          </a:xfrm>
          <a:prstGeom prst="rect">
            <a:avLst/>
          </a:prstGeom>
        </p:spPr>
        <p:txBody>
          <a:bodyPr>
            <a:spAutoFit/>
          </a:bodyPr>
          <a:lstStyle/>
          <a:p>
            <a:r>
              <a:rPr lang="en-IN" sz="2000" dirty="0" smtClean="0">
                <a:solidFill>
                  <a:srgbClr val="444949"/>
                </a:solidFill>
                <a:latin typeface="ArialMT"/>
              </a:rPr>
              <a:t>• </a:t>
            </a:r>
            <a:r>
              <a:rPr lang="en-IN" sz="2000" dirty="0" smtClean="0">
                <a:solidFill>
                  <a:srgbClr val="444949"/>
                </a:solidFill>
                <a:latin typeface="GillSans-Light"/>
              </a:rPr>
              <a:t>Global Tables: (cross region</a:t>
            </a:r>
          </a:p>
          <a:p>
            <a:r>
              <a:rPr lang="en-IN" sz="2000" dirty="0" smtClean="0">
                <a:solidFill>
                  <a:srgbClr val="444949"/>
                </a:solidFill>
                <a:latin typeface="GillSans-Light"/>
              </a:rPr>
              <a:t>replication)</a:t>
            </a:r>
          </a:p>
          <a:p>
            <a:pPr lvl="1"/>
            <a:r>
              <a:rPr lang="en-IN" dirty="0" smtClean="0">
                <a:solidFill>
                  <a:srgbClr val="444949"/>
                </a:solidFill>
                <a:latin typeface="ArialMT"/>
              </a:rPr>
              <a:t>• </a:t>
            </a:r>
            <a:r>
              <a:rPr lang="en-IN" dirty="0" smtClean="0">
                <a:solidFill>
                  <a:srgbClr val="444949"/>
                </a:solidFill>
                <a:latin typeface="GillSans-Light"/>
              </a:rPr>
              <a:t>Active </a:t>
            </a:r>
            <a:r>
              <a:rPr lang="en-IN" dirty="0" err="1" smtClean="0">
                <a:solidFill>
                  <a:srgbClr val="444949"/>
                </a:solidFill>
                <a:latin typeface="GillSans-Light"/>
              </a:rPr>
              <a:t>Active</a:t>
            </a:r>
            <a:r>
              <a:rPr lang="en-IN" dirty="0" smtClean="0">
                <a:solidFill>
                  <a:srgbClr val="444949"/>
                </a:solidFill>
                <a:latin typeface="GillSans-Light"/>
              </a:rPr>
              <a:t> replication, many</a:t>
            </a:r>
          </a:p>
          <a:p>
            <a:pPr lvl="1"/>
            <a:r>
              <a:rPr lang="en-IN" dirty="0" smtClean="0">
                <a:solidFill>
                  <a:srgbClr val="444949"/>
                </a:solidFill>
                <a:latin typeface="GillSans-Light"/>
              </a:rPr>
              <a:t>regions</a:t>
            </a:r>
          </a:p>
          <a:p>
            <a:pPr lvl="1"/>
            <a:r>
              <a:rPr lang="en-IN" dirty="0" smtClean="0">
                <a:solidFill>
                  <a:srgbClr val="444949"/>
                </a:solidFill>
                <a:latin typeface="ArialMT"/>
              </a:rPr>
              <a:t>• </a:t>
            </a:r>
            <a:r>
              <a:rPr lang="en-IN" dirty="0" smtClean="0">
                <a:solidFill>
                  <a:srgbClr val="444949"/>
                </a:solidFill>
                <a:latin typeface="GillSans-Light"/>
              </a:rPr>
              <a:t>Must enable </a:t>
            </a:r>
            <a:r>
              <a:rPr lang="en-IN" dirty="0" err="1" smtClean="0">
                <a:solidFill>
                  <a:srgbClr val="444949"/>
                </a:solidFill>
                <a:latin typeface="GillSans-Light"/>
              </a:rPr>
              <a:t>DynamoDB</a:t>
            </a:r>
            <a:endParaRPr lang="en-IN" dirty="0" smtClean="0">
              <a:solidFill>
                <a:srgbClr val="444949"/>
              </a:solidFill>
              <a:latin typeface="GillSans-Light"/>
            </a:endParaRPr>
          </a:p>
          <a:p>
            <a:pPr lvl="1"/>
            <a:r>
              <a:rPr lang="en-IN" dirty="0" smtClean="0">
                <a:solidFill>
                  <a:srgbClr val="444949"/>
                </a:solidFill>
                <a:latin typeface="GillSans-Light"/>
              </a:rPr>
              <a:t>Streams</a:t>
            </a:r>
          </a:p>
          <a:p>
            <a:pPr lvl="1"/>
            <a:r>
              <a:rPr lang="en-IN" dirty="0" smtClean="0">
                <a:solidFill>
                  <a:srgbClr val="444949"/>
                </a:solidFill>
                <a:latin typeface="ArialMT"/>
              </a:rPr>
              <a:t>• </a:t>
            </a:r>
            <a:r>
              <a:rPr lang="en-IN" dirty="0" smtClean="0">
                <a:solidFill>
                  <a:srgbClr val="444949"/>
                </a:solidFill>
                <a:latin typeface="GillSans-Light"/>
              </a:rPr>
              <a:t>Useful for low latency, DR</a:t>
            </a:r>
          </a:p>
          <a:p>
            <a:pPr lvl="1"/>
            <a:r>
              <a:rPr lang="en-IN" dirty="0" smtClean="0">
                <a:solidFill>
                  <a:srgbClr val="444949"/>
                </a:solidFill>
                <a:latin typeface="GillSans-Light"/>
              </a:rPr>
              <a:t>purposes</a:t>
            </a:r>
            <a:endParaRPr lang="en-IN" dirty="0"/>
          </a:p>
        </p:txBody>
      </p:sp>
      <p:pic>
        <p:nvPicPr>
          <p:cNvPr id="7" name="Picture 2"/>
          <p:cNvPicPr>
            <a:picLocks noGrp="1" noChangeAspect="1" noChangeArrowheads="1"/>
          </p:cNvPicPr>
          <p:nvPr>
            <p:ph idx="1"/>
          </p:nvPr>
        </p:nvPicPr>
        <p:blipFill>
          <a:blip r:embed="rId2"/>
          <a:srcRect/>
          <a:stretch>
            <a:fillRect/>
          </a:stretch>
        </p:blipFill>
        <p:spPr bwMode="auto">
          <a:xfrm>
            <a:off x="685800" y="4267200"/>
            <a:ext cx="8001000" cy="1447800"/>
          </a:xfrm>
          <a:prstGeom prst="rect">
            <a:avLst/>
          </a:prstGeom>
          <a:noFill/>
          <a:ln w="9525">
            <a:noFill/>
            <a:miter lim="800000"/>
            <a:headEnd/>
            <a:tailEnd/>
          </a:ln>
          <a:effectLst/>
        </p:spPr>
      </p:pic>
      <p:sp>
        <p:nvSpPr>
          <p:cNvPr id="8" name="TextBox 7"/>
          <p:cNvSpPr txBox="1"/>
          <p:nvPr/>
        </p:nvSpPr>
        <p:spPr>
          <a:xfrm>
            <a:off x="6019800" y="5715000"/>
            <a:ext cx="1044517" cy="369332"/>
          </a:xfrm>
          <a:prstGeom prst="rect">
            <a:avLst/>
          </a:prstGeom>
          <a:noFill/>
        </p:spPr>
        <p:txBody>
          <a:bodyPr wrap="none" rtlCol="0">
            <a:spAutoFit/>
          </a:bodyPr>
          <a:lstStyle/>
          <a:p>
            <a:r>
              <a:rPr lang="en-IN" dirty="0" smtClean="0">
                <a:solidFill>
                  <a:srgbClr val="444949"/>
                </a:solidFill>
                <a:latin typeface="Calibri"/>
              </a:rPr>
              <a:t>us-east-1</a:t>
            </a:r>
            <a:endParaRPr lang="en-IN" dirty="0"/>
          </a:p>
        </p:txBody>
      </p:sp>
      <p:sp>
        <p:nvSpPr>
          <p:cNvPr id="9" name="TextBox 8"/>
          <p:cNvSpPr txBox="1"/>
          <p:nvPr/>
        </p:nvSpPr>
        <p:spPr>
          <a:xfrm>
            <a:off x="7162800" y="5715000"/>
            <a:ext cx="1597553" cy="369332"/>
          </a:xfrm>
          <a:prstGeom prst="rect">
            <a:avLst/>
          </a:prstGeom>
          <a:noFill/>
        </p:spPr>
        <p:txBody>
          <a:bodyPr wrap="none" rtlCol="0">
            <a:spAutoFit/>
          </a:bodyPr>
          <a:lstStyle/>
          <a:p>
            <a:r>
              <a:rPr lang="en-IN" dirty="0" smtClean="0">
                <a:solidFill>
                  <a:srgbClr val="444949"/>
                </a:solidFill>
                <a:latin typeface="Calibri"/>
              </a:rPr>
              <a:t>ap-southeast-2</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685800" y="3262399"/>
            <a:ext cx="6705600" cy="3595601"/>
          </a:xfrm>
          <a:prstGeom prst="rect">
            <a:avLst/>
          </a:prstGeom>
          <a:noFill/>
          <a:ln w="9525">
            <a:noFill/>
            <a:miter lim="800000"/>
            <a:headEnd/>
            <a:tailEnd/>
          </a:ln>
          <a:effectLst/>
        </p:spPr>
      </p:pic>
      <p:sp>
        <p:nvSpPr>
          <p:cNvPr id="3" name="Title 2"/>
          <p:cNvSpPr>
            <a:spLocks noGrp="1"/>
          </p:cNvSpPr>
          <p:nvPr>
            <p:ph type="title"/>
          </p:nvPr>
        </p:nvSpPr>
        <p:spPr>
          <a:xfrm>
            <a:off x="304800" y="304800"/>
            <a:ext cx="8229600" cy="1143000"/>
          </a:xfrm>
        </p:spPr>
        <p:txBody>
          <a:bodyPr>
            <a:normAutofit/>
          </a:bodyPr>
          <a:lstStyle/>
          <a:p>
            <a:r>
              <a:rPr lang="en-US" sz="3200" dirty="0" smtClean="0">
                <a:solidFill>
                  <a:srgbClr val="444949"/>
                </a:solidFill>
                <a:latin typeface="GillSans-Light"/>
              </a:rPr>
              <a:t>Custom Identity Broker</a:t>
            </a:r>
            <a:br>
              <a:rPr lang="en-US" sz="3200" dirty="0" smtClean="0">
                <a:solidFill>
                  <a:srgbClr val="444949"/>
                </a:solidFill>
                <a:latin typeface="GillSans-Light"/>
              </a:rPr>
            </a:br>
            <a:r>
              <a:rPr lang="en-US" sz="3200" dirty="0" smtClean="0">
                <a:solidFill>
                  <a:srgbClr val="444949"/>
                </a:solidFill>
                <a:latin typeface="GillSans-Light"/>
              </a:rPr>
              <a:t> Application</a:t>
            </a:r>
            <a:endParaRPr lang="en-US" sz="3600" dirty="0"/>
          </a:p>
        </p:txBody>
      </p:sp>
      <p:sp>
        <p:nvSpPr>
          <p:cNvPr id="5" name="Rectangle 4"/>
          <p:cNvSpPr/>
          <p:nvPr/>
        </p:nvSpPr>
        <p:spPr>
          <a:xfrm>
            <a:off x="457200" y="1524000"/>
            <a:ext cx="6858000" cy="1631216"/>
          </a:xfrm>
          <a:prstGeom prst="rect">
            <a:avLst/>
          </a:prstGeom>
        </p:spPr>
        <p:txBody>
          <a:bodyPr wrap="square">
            <a:spAutoFit/>
          </a:bodyPr>
          <a:lstStyle/>
          <a:p>
            <a:pPr>
              <a:buNone/>
            </a:pPr>
            <a:r>
              <a:rPr lang="en-US" sz="2000" dirty="0" smtClean="0">
                <a:solidFill>
                  <a:srgbClr val="444949"/>
                </a:solidFill>
                <a:latin typeface="ArialMT"/>
              </a:rPr>
              <a:t>• </a:t>
            </a:r>
            <a:r>
              <a:rPr lang="en-US" sz="2000" dirty="0" smtClean="0">
                <a:solidFill>
                  <a:srgbClr val="444949"/>
                </a:solidFill>
                <a:latin typeface="GillSans-Light"/>
              </a:rPr>
              <a:t>Use only if identity provider is not compatible with SAML 2.0</a:t>
            </a:r>
          </a:p>
          <a:p>
            <a:pPr>
              <a:buNone/>
            </a:pPr>
            <a:r>
              <a:rPr lang="en-US" sz="2000" dirty="0" smtClean="0">
                <a:solidFill>
                  <a:srgbClr val="444949"/>
                </a:solidFill>
                <a:latin typeface="ArialMT"/>
              </a:rPr>
              <a:t>• </a:t>
            </a:r>
            <a:r>
              <a:rPr lang="en-US" sz="2000" dirty="0" smtClean="0">
                <a:solidFill>
                  <a:srgbClr val="444949"/>
                </a:solidFill>
                <a:latin typeface="GillSans-Light"/>
              </a:rPr>
              <a:t>The identity broker must determine the appropriate IAM policy</a:t>
            </a:r>
          </a:p>
          <a:p>
            <a:pPr>
              <a:buNone/>
            </a:pPr>
            <a:r>
              <a:rPr lang="en-US" sz="2000" dirty="0" smtClean="0">
                <a:solidFill>
                  <a:srgbClr val="444949"/>
                </a:solidFill>
                <a:latin typeface="ArialMT"/>
              </a:rPr>
              <a:t>• </a:t>
            </a:r>
            <a:r>
              <a:rPr lang="en-US" sz="2000" dirty="0" smtClean="0">
                <a:solidFill>
                  <a:srgbClr val="444949"/>
                </a:solidFill>
                <a:latin typeface="GillSans-Light"/>
              </a:rPr>
              <a:t>Uses the STS API: </a:t>
            </a:r>
            <a:r>
              <a:rPr lang="en-US" sz="2000" dirty="0" err="1" smtClean="0">
                <a:solidFill>
                  <a:srgbClr val="444949"/>
                </a:solidFill>
                <a:latin typeface="GillSans-Light"/>
              </a:rPr>
              <a:t>AssumeRole</a:t>
            </a:r>
            <a:r>
              <a:rPr lang="en-US" sz="2000" dirty="0" smtClean="0">
                <a:solidFill>
                  <a:srgbClr val="444949"/>
                </a:solidFill>
                <a:latin typeface="GillSans-Light"/>
              </a:rPr>
              <a:t> or </a:t>
            </a:r>
            <a:r>
              <a:rPr lang="en-US" sz="2000" dirty="0" err="1" smtClean="0">
                <a:solidFill>
                  <a:srgbClr val="444949"/>
                </a:solidFill>
                <a:latin typeface="GillSans-Light"/>
              </a:rPr>
              <a:t>GetFederationToken</a:t>
            </a:r>
            <a:endParaRPr lang="en-US" sz="2000" dirty="0"/>
          </a:p>
        </p:txBody>
      </p:sp>
      <p:sp>
        <p:nvSpPr>
          <p:cNvPr id="6" name="Rectangle 5"/>
          <p:cNvSpPr/>
          <p:nvPr/>
        </p:nvSpPr>
        <p:spPr>
          <a:xfrm>
            <a:off x="4191000" y="6096000"/>
            <a:ext cx="4572000" cy="430887"/>
          </a:xfrm>
          <a:prstGeom prst="rect">
            <a:avLst/>
          </a:prstGeom>
        </p:spPr>
        <p:txBody>
          <a:bodyPr>
            <a:spAutoFit/>
          </a:bodyPr>
          <a:lstStyle/>
          <a:p>
            <a:r>
              <a:rPr lang="en-US" sz="1100" dirty="0" smtClean="0">
                <a:solidFill>
                  <a:srgbClr val="0563C2"/>
                </a:solidFill>
                <a:latin typeface="Calibri"/>
              </a:rPr>
              <a:t>https://docs.aws.amazon.com/IAM/latest/UserGuide/id_roles_</a:t>
            </a:r>
          </a:p>
          <a:p>
            <a:r>
              <a:rPr lang="en-US" sz="1100" dirty="0" smtClean="0">
                <a:solidFill>
                  <a:srgbClr val="0563C2"/>
                </a:solidFill>
                <a:latin typeface="Calibri"/>
              </a:rPr>
              <a:t>common-scenarios_federated-users.html</a:t>
            </a:r>
            <a:endParaRPr lang="en-US" sz="11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dirty="0" err="1" smtClean="0">
                <a:solidFill>
                  <a:srgbClr val="444949"/>
                </a:solidFill>
                <a:latin typeface="GillSans-Light"/>
              </a:rPr>
              <a:t>DynamoDB</a:t>
            </a:r>
            <a:r>
              <a:rPr lang="en-IN" sz="2400" dirty="0" smtClean="0">
                <a:solidFill>
                  <a:srgbClr val="444949"/>
                </a:solidFill>
                <a:latin typeface="GillSans-Light"/>
              </a:rPr>
              <a:t> Solution Architecture</a:t>
            </a:r>
            <a:br>
              <a:rPr lang="en-IN" sz="2400" dirty="0" smtClean="0">
                <a:solidFill>
                  <a:srgbClr val="444949"/>
                </a:solidFill>
                <a:latin typeface="GillSans-Light"/>
              </a:rPr>
            </a:br>
            <a:r>
              <a:rPr lang="en-IN" sz="2400" dirty="0" smtClean="0">
                <a:solidFill>
                  <a:srgbClr val="444949"/>
                </a:solidFill>
                <a:latin typeface="GillSans-Light"/>
              </a:rPr>
              <a:t>Indexing objects in </a:t>
            </a:r>
            <a:r>
              <a:rPr lang="en-IN" sz="2400" dirty="0" err="1" smtClean="0">
                <a:solidFill>
                  <a:srgbClr val="444949"/>
                </a:solidFill>
                <a:latin typeface="GillSans-Light"/>
              </a:rPr>
              <a:t>DynamoDB</a:t>
            </a:r>
            <a:endParaRPr lang="en-IN" sz="2800" dirty="0"/>
          </a:p>
        </p:txBody>
      </p:sp>
      <p:pic>
        <p:nvPicPr>
          <p:cNvPr id="5122" name="Picture 2"/>
          <p:cNvPicPr>
            <a:picLocks noGrp="1" noChangeAspect="1" noChangeArrowheads="1"/>
          </p:cNvPicPr>
          <p:nvPr>
            <p:ph idx="1"/>
          </p:nvPr>
        </p:nvPicPr>
        <p:blipFill>
          <a:blip r:embed="rId2"/>
          <a:srcRect/>
          <a:stretch>
            <a:fillRect/>
          </a:stretch>
        </p:blipFill>
        <p:spPr bwMode="auto">
          <a:xfrm>
            <a:off x="1066800" y="1752601"/>
            <a:ext cx="7543800" cy="2615406"/>
          </a:xfrm>
          <a:prstGeom prst="rect">
            <a:avLst/>
          </a:prstGeom>
          <a:noFill/>
          <a:ln w="9525">
            <a:noFill/>
            <a:miter lim="800000"/>
            <a:headEnd/>
            <a:tailEnd/>
          </a:ln>
          <a:effectLst/>
        </p:spPr>
      </p:pic>
      <p:sp>
        <p:nvSpPr>
          <p:cNvPr id="5" name="Rectangle 4"/>
          <p:cNvSpPr/>
          <p:nvPr/>
        </p:nvSpPr>
        <p:spPr>
          <a:xfrm>
            <a:off x="4724400" y="4419600"/>
            <a:ext cx="4572000" cy="1477328"/>
          </a:xfrm>
          <a:prstGeom prst="rect">
            <a:avLst/>
          </a:prstGeom>
        </p:spPr>
        <p:txBody>
          <a:bodyPr>
            <a:spAutoFit/>
          </a:bodyPr>
          <a:lstStyle/>
          <a:p>
            <a:r>
              <a:rPr lang="en-IN" b="1" dirty="0" smtClean="0">
                <a:solidFill>
                  <a:srgbClr val="444949"/>
                </a:solidFill>
                <a:latin typeface="Calibri-Bold"/>
              </a:rPr>
              <a:t>API for object metadata</a:t>
            </a:r>
          </a:p>
          <a:p>
            <a:r>
              <a:rPr lang="en-IN" dirty="0" smtClean="0">
                <a:solidFill>
                  <a:srgbClr val="444949"/>
                </a:solidFill>
                <a:latin typeface="Calibri"/>
              </a:rPr>
              <a:t>- Search by date</a:t>
            </a:r>
          </a:p>
          <a:p>
            <a:r>
              <a:rPr lang="en-IN" dirty="0" smtClean="0">
                <a:solidFill>
                  <a:srgbClr val="444949"/>
                </a:solidFill>
                <a:latin typeface="Calibri"/>
              </a:rPr>
              <a:t>- Total storage used by a customer</a:t>
            </a:r>
          </a:p>
          <a:p>
            <a:r>
              <a:rPr lang="en-IN" dirty="0" smtClean="0">
                <a:solidFill>
                  <a:srgbClr val="444949"/>
                </a:solidFill>
                <a:latin typeface="Calibri"/>
              </a:rPr>
              <a:t>- List of all objects with certain attributes</a:t>
            </a:r>
          </a:p>
          <a:p>
            <a:r>
              <a:rPr lang="en-IN" dirty="0" smtClean="0">
                <a:solidFill>
                  <a:srgbClr val="444949"/>
                </a:solidFill>
                <a:latin typeface="Calibri"/>
              </a:rPr>
              <a:t>- Find all objects uploaded within a date range</a:t>
            </a:r>
            <a:endParaRPr lang="en-IN"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0386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DAX = </a:t>
            </a:r>
            <a:r>
              <a:rPr lang="en-IN" sz="2800" dirty="0" err="1" smtClean="0">
                <a:solidFill>
                  <a:srgbClr val="444949"/>
                </a:solidFill>
                <a:latin typeface="GillSans-Light"/>
              </a:rPr>
              <a:t>DynamoDB</a:t>
            </a:r>
            <a:r>
              <a:rPr lang="en-IN" sz="2800" dirty="0" smtClean="0">
                <a:solidFill>
                  <a:srgbClr val="444949"/>
                </a:solidFill>
                <a:latin typeface="GillSans-Light"/>
              </a:rPr>
              <a:t> Accelerator</a:t>
            </a:r>
          </a:p>
          <a:p>
            <a:pPr>
              <a:buNone/>
            </a:pPr>
            <a:r>
              <a:rPr lang="en-IN" sz="2800" dirty="0" smtClean="0">
                <a:solidFill>
                  <a:srgbClr val="444949"/>
                </a:solidFill>
                <a:latin typeface="ArialMT"/>
              </a:rPr>
              <a:t>• </a:t>
            </a:r>
            <a:r>
              <a:rPr lang="en-IN" sz="2800" dirty="0" smtClean="0">
                <a:solidFill>
                  <a:srgbClr val="444949"/>
                </a:solidFill>
                <a:latin typeface="GillSans-Light"/>
              </a:rPr>
              <a:t>Seamless cache for </a:t>
            </a:r>
            <a:r>
              <a:rPr lang="en-IN" sz="2800" dirty="0" err="1" smtClean="0">
                <a:solidFill>
                  <a:srgbClr val="444949"/>
                </a:solidFill>
                <a:latin typeface="GillSans-Light"/>
              </a:rPr>
              <a:t>DynamoDB</a:t>
            </a:r>
            <a:r>
              <a:rPr lang="en-IN" sz="2800" dirty="0" smtClean="0">
                <a:solidFill>
                  <a:srgbClr val="444949"/>
                </a:solidFill>
                <a:latin typeface="GillSans-Light"/>
              </a:rPr>
              <a:t>, no application rewrite</a:t>
            </a:r>
          </a:p>
          <a:p>
            <a:pPr>
              <a:buNone/>
            </a:pPr>
            <a:r>
              <a:rPr lang="en-IN" sz="2800" dirty="0" smtClean="0">
                <a:solidFill>
                  <a:srgbClr val="444949"/>
                </a:solidFill>
                <a:latin typeface="ArialMT"/>
              </a:rPr>
              <a:t>• </a:t>
            </a:r>
            <a:r>
              <a:rPr lang="en-IN" sz="2800" dirty="0" smtClean="0">
                <a:solidFill>
                  <a:srgbClr val="444949"/>
                </a:solidFill>
                <a:latin typeface="GillSans-Light"/>
              </a:rPr>
              <a:t>Writes go through DAX to </a:t>
            </a:r>
            <a:r>
              <a:rPr lang="en-IN" sz="2800" dirty="0" err="1" smtClean="0">
                <a:solidFill>
                  <a:srgbClr val="444949"/>
                </a:solidFill>
                <a:latin typeface="GillSans-Light"/>
              </a:rPr>
              <a:t>DynamoDB</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Micro second latency for cached reads &amp; queries</a:t>
            </a:r>
          </a:p>
          <a:p>
            <a:pPr>
              <a:buNone/>
            </a:pPr>
            <a:r>
              <a:rPr lang="en-IN" sz="2800" dirty="0" smtClean="0">
                <a:solidFill>
                  <a:srgbClr val="444949"/>
                </a:solidFill>
                <a:latin typeface="ArialMT"/>
              </a:rPr>
              <a:t>• </a:t>
            </a:r>
            <a:r>
              <a:rPr lang="en-IN" sz="2800" dirty="0" smtClean="0">
                <a:solidFill>
                  <a:srgbClr val="444949"/>
                </a:solidFill>
                <a:latin typeface="GillSans-Light"/>
              </a:rPr>
              <a:t>Solves the Hot Key problem (too many reads)</a:t>
            </a:r>
          </a:p>
          <a:p>
            <a:pPr>
              <a:buNone/>
            </a:pPr>
            <a:r>
              <a:rPr lang="en-IN" sz="2800" dirty="0" smtClean="0">
                <a:solidFill>
                  <a:srgbClr val="444949"/>
                </a:solidFill>
                <a:latin typeface="ArialMT"/>
              </a:rPr>
              <a:t>• </a:t>
            </a:r>
            <a:r>
              <a:rPr lang="en-IN" sz="2800" dirty="0" smtClean="0">
                <a:solidFill>
                  <a:srgbClr val="444949"/>
                </a:solidFill>
                <a:latin typeface="GillSans-Light"/>
              </a:rPr>
              <a:t>5 minutes TTL for cache by default</a:t>
            </a:r>
          </a:p>
          <a:p>
            <a:pPr>
              <a:buNone/>
            </a:pPr>
            <a:r>
              <a:rPr lang="en-IN" sz="2800" dirty="0" smtClean="0">
                <a:solidFill>
                  <a:srgbClr val="444949"/>
                </a:solidFill>
                <a:latin typeface="ArialMT"/>
              </a:rPr>
              <a:t>• </a:t>
            </a:r>
            <a:r>
              <a:rPr lang="en-IN" sz="2800" dirty="0" smtClean="0">
                <a:solidFill>
                  <a:srgbClr val="444949"/>
                </a:solidFill>
                <a:latin typeface="GillSans-Light"/>
              </a:rPr>
              <a:t>Up to 10 nodes in the cluster</a:t>
            </a:r>
          </a:p>
          <a:p>
            <a:pPr>
              <a:buNone/>
            </a:pPr>
            <a:r>
              <a:rPr lang="en-IN" sz="2800" dirty="0" smtClean="0">
                <a:solidFill>
                  <a:srgbClr val="444949"/>
                </a:solidFill>
                <a:latin typeface="ArialMT"/>
              </a:rPr>
              <a:t>• </a:t>
            </a:r>
            <a:r>
              <a:rPr lang="en-IN" sz="2800" dirty="0" smtClean="0">
                <a:solidFill>
                  <a:srgbClr val="444949"/>
                </a:solidFill>
                <a:latin typeface="GillSans-Light"/>
              </a:rPr>
              <a:t>Multi AZ (3 nodes minimum recommended for</a:t>
            </a:r>
          </a:p>
          <a:p>
            <a:pPr>
              <a:buNone/>
            </a:pPr>
            <a:r>
              <a:rPr lang="en-IN" sz="2800" dirty="0" smtClean="0">
                <a:solidFill>
                  <a:srgbClr val="444949"/>
                </a:solidFill>
                <a:latin typeface="GillSans-Light"/>
              </a:rPr>
              <a:t>production)</a:t>
            </a:r>
          </a:p>
          <a:p>
            <a:pPr>
              <a:buNone/>
            </a:pPr>
            <a:r>
              <a:rPr lang="en-IN" sz="2800" dirty="0" smtClean="0">
                <a:solidFill>
                  <a:srgbClr val="444949"/>
                </a:solidFill>
                <a:latin typeface="ArialMT"/>
              </a:rPr>
              <a:t>• </a:t>
            </a:r>
            <a:r>
              <a:rPr lang="en-IN" sz="2800" dirty="0" smtClean="0">
                <a:solidFill>
                  <a:srgbClr val="444949"/>
                </a:solidFill>
                <a:latin typeface="GillSans-Light"/>
              </a:rPr>
              <a:t>Secure (Encryption at rest with KMS, VPC, IAM,</a:t>
            </a:r>
          </a:p>
          <a:p>
            <a:pPr>
              <a:buNone/>
            </a:pPr>
            <a:r>
              <a:rPr lang="en-IN" sz="2800" dirty="0" err="1" smtClean="0">
                <a:solidFill>
                  <a:srgbClr val="444949"/>
                </a:solidFill>
                <a:latin typeface="GillSans-Light"/>
              </a:rPr>
              <a:t>CloudTrail</a:t>
            </a:r>
            <a:r>
              <a:rPr lang="en-IN" sz="2800" dirty="0" smtClean="0">
                <a:solidFill>
                  <a:srgbClr val="444949"/>
                </a:solidFill>
                <a:latin typeface="GillSans-Light"/>
              </a:rPr>
              <a:t>…)</a:t>
            </a:r>
            <a:endParaRPr lang="en-IN"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DynamoDB</a:t>
            </a:r>
            <a:r>
              <a:rPr lang="en-IN" sz="4000" dirty="0" smtClean="0">
                <a:solidFill>
                  <a:srgbClr val="444949"/>
                </a:solidFill>
                <a:latin typeface="GillSans-Light"/>
              </a:rPr>
              <a:t> - DAX</a:t>
            </a:r>
            <a:endParaRPr lang="en-IN" dirty="0"/>
          </a:p>
        </p:txBody>
      </p:sp>
      <p:pic>
        <p:nvPicPr>
          <p:cNvPr id="1026" name="Picture 2"/>
          <p:cNvPicPr>
            <a:picLocks noChangeAspect="1" noChangeArrowheads="1"/>
          </p:cNvPicPr>
          <p:nvPr/>
        </p:nvPicPr>
        <p:blipFill>
          <a:blip r:embed="rId2"/>
          <a:srcRect/>
          <a:stretch>
            <a:fillRect/>
          </a:stretch>
        </p:blipFill>
        <p:spPr bwMode="auto">
          <a:xfrm>
            <a:off x="5486400" y="1219200"/>
            <a:ext cx="1295400" cy="325258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800600" y="5410200"/>
            <a:ext cx="3038475" cy="819150"/>
          </a:xfrm>
          <a:prstGeom prst="rect">
            <a:avLst/>
          </a:prstGeom>
          <a:noFill/>
          <a:ln w="9525">
            <a:noFill/>
            <a:miter lim="800000"/>
            <a:headEnd/>
            <a:tailEnd/>
          </a:ln>
          <a:effectLst/>
        </p:spPr>
      </p:pic>
      <p:sp>
        <p:nvSpPr>
          <p:cNvPr id="6" name="Up-Down Arrow 5"/>
          <p:cNvSpPr/>
          <p:nvPr/>
        </p:nvSpPr>
        <p:spPr>
          <a:xfrm>
            <a:off x="6096000" y="4495800"/>
            <a:ext cx="152400" cy="838200"/>
          </a:xfrm>
          <a:prstGeom prst="upDownArrow">
            <a:avLst/>
          </a:prstGeom>
          <a:solidFill>
            <a:schemeClr val="bg1"/>
          </a:solidFill>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5105400" y="6248400"/>
            <a:ext cx="526106" cy="246221"/>
          </a:xfrm>
          <a:prstGeom prst="rect">
            <a:avLst/>
          </a:prstGeom>
          <a:noFill/>
        </p:spPr>
        <p:txBody>
          <a:bodyPr wrap="none" rtlCol="0">
            <a:spAutoFit/>
          </a:bodyPr>
          <a:lstStyle/>
          <a:p>
            <a:r>
              <a:rPr lang="en-IN" sz="500" b="1" dirty="0" smtClean="0"/>
              <a:t>Amazon</a:t>
            </a:r>
          </a:p>
          <a:p>
            <a:r>
              <a:rPr lang="en-IN" sz="500" b="1" dirty="0" err="1" smtClean="0"/>
              <a:t>DynamoDB</a:t>
            </a:r>
            <a:endParaRPr lang="en-IN" sz="500" dirty="0"/>
          </a:p>
        </p:txBody>
      </p:sp>
      <p:sp>
        <p:nvSpPr>
          <p:cNvPr id="8" name="TextBox 7"/>
          <p:cNvSpPr txBox="1"/>
          <p:nvPr/>
        </p:nvSpPr>
        <p:spPr>
          <a:xfrm>
            <a:off x="5867400" y="6172200"/>
            <a:ext cx="492443" cy="230832"/>
          </a:xfrm>
          <a:prstGeom prst="rect">
            <a:avLst/>
          </a:prstGeom>
          <a:noFill/>
        </p:spPr>
        <p:txBody>
          <a:bodyPr wrap="none" rtlCol="0">
            <a:spAutoFit/>
          </a:bodyPr>
          <a:lstStyle/>
          <a:p>
            <a:r>
              <a:rPr lang="en-US" sz="900" dirty="0" smtClean="0"/>
              <a:t>Table</a:t>
            </a:r>
            <a:endParaRPr lang="en-IN" sz="900" dirty="0"/>
          </a:p>
        </p:txBody>
      </p:sp>
      <p:sp>
        <p:nvSpPr>
          <p:cNvPr id="9" name="TextBox 8"/>
          <p:cNvSpPr txBox="1"/>
          <p:nvPr/>
        </p:nvSpPr>
        <p:spPr>
          <a:xfrm>
            <a:off x="6477000" y="6172200"/>
            <a:ext cx="492443" cy="230832"/>
          </a:xfrm>
          <a:prstGeom prst="rect">
            <a:avLst/>
          </a:prstGeom>
          <a:noFill/>
        </p:spPr>
        <p:txBody>
          <a:bodyPr wrap="none" rtlCol="0">
            <a:spAutoFit/>
          </a:bodyPr>
          <a:lstStyle/>
          <a:p>
            <a:r>
              <a:rPr lang="en-US" sz="900" dirty="0" smtClean="0"/>
              <a:t>Table</a:t>
            </a:r>
            <a:endParaRPr lang="en-IN" sz="900" dirty="0"/>
          </a:p>
        </p:txBody>
      </p:sp>
      <p:sp>
        <p:nvSpPr>
          <p:cNvPr id="10" name="TextBox 9"/>
          <p:cNvSpPr txBox="1"/>
          <p:nvPr/>
        </p:nvSpPr>
        <p:spPr>
          <a:xfrm>
            <a:off x="7086600" y="6172200"/>
            <a:ext cx="492443" cy="230832"/>
          </a:xfrm>
          <a:prstGeom prst="rect">
            <a:avLst/>
          </a:prstGeom>
          <a:noFill/>
        </p:spPr>
        <p:txBody>
          <a:bodyPr wrap="none" rtlCol="0">
            <a:spAutoFit/>
          </a:bodyPr>
          <a:lstStyle/>
          <a:p>
            <a:r>
              <a:rPr lang="en-US" sz="900" dirty="0" smtClean="0"/>
              <a:t>Table</a:t>
            </a:r>
            <a:endParaRPr lang="en-IN" sz="900" dirty="0"/>
          </a:p>
        </p:txBody>
      </p:sp>
      <p:sp>
        <p:nvSpPr>
          <p:cNvPr id="17" name="TextBox 16"/>
          <p:cNvSpPr txBox="1"/>
          <p:nvPr/>
        </p:nvSpPr>
        <p:spPr>
          <a:xfrm>
            <a:off x="6858000" y="3581400"/>
            <a:ext cx="660758" cy="369332"/>
          </a:xfrm>
          <a:prstGeom prst="rect">
            <a:avLst/>
          </a:prstGeom>
          <a:noFill/>
        </p:spPr>
        <p:txBody>
          <a:bodyPr wrap="none" rtlCol="0">
            <a:spAutoFit/>
          </a:bodyPr>
          <a:lstStyle/>
          <a:p>
            <a:r>
              <a:rPr lang="en-US" dirty="0" smtClean="0"/>
              <a:t>DAX</a:t>
            </a:r>
            <a:endParaRPr lang="en-IN"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err="1" smtClean="0"/>
              <a:t>DynamoDB</a:t>
            </a:r>
            <a:r>
              <a:rPr lang="en-IN" dirty="0" smtClean="0"/>
              <a:t> – DAX </a:t>
            </a:r>
            <a:r>
              <a:rPr lang="en-IN" dirty="0" err="1" smtClean="0"/>
              <a:t>vs</a:t>
            </a:r>
            <a:r>
              <a:rPr lang="en-IN" dirty="0" smtClean="0"/>
              <a:t> </a:t>
            </a:r>
            <a:br>
              <a:rPr lang="en-IN" dirty="0" smtClean="0"/>
            </a:br>
            <a:r>
              <a:rPr lang="en-IN" dirty="0" err="1" smtClean="0"/>
              <a:t>ElastiCache</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533400" y="1524000"/>
            <a:ext cx="8382000" cy="4443274"/>
          </a:xfrm>
          <a:prstGeom prst="rect">
            <a:avLst/>
          </a:prstGeom>
          <a:noFill/>
          <a:ln w="9525">
            <a:noFill/>
            <a:miter lim="800000"/>
            <a:headEnd/>
            <a:tailEnd/>
          </a:ln>
          <a:effec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800" u="sng" dirty="0" smtClean="0">
                <a:solidFill>
                  <a:srgbClr val="444949"/>
                </a:solidFill>
                <a:latin typeface="ArialMT"/>
              </a:rPr>
              <a:t>• </a:t>
            </a:r>
            <a:r>
              <a:rPr lang="en-IN" sz="2800" u="sng" dirty="0" smtClean="0">
                <a:solidFill>
                  <a:srgbClr val="444949"/>
                </a:solidFill>
                <a:latin typeface="GillSans-Light"/>
              </a:rPr>
              <a:t>May be called Amazon ES at the exam</a:t>
            </a:r>
          </a:p>
          <a:p>
            <a:pPr>
              <a:buNone/>
            </a:pPr>
            <a:r>
              <a:rPr lang="en-IN" sz="2800" dirty="0" smtClean="0">
                <a:solidFill>
                  <a:srgbClr val="444949"/>
                </a:solidFill>
                <a:latin typeface="ArialMT"/>
              </a:rPr>
              <a:t>• </a:t>
            </a:r>
            <a:r>
              <a:rPr lang="en-IN" sz="2800" dirty="0" smtClean="0">
                <a:solidFill>
                  <a:srgbClr val="444949"/>
                </a:solidFill>
                <a:latin typeface="GillSans-Light"/>
              </a:rPr>
              <a:t>Managed version of </a:t>
            </a:r>
            <a:r>
              <a:rPr lang="en-IN" sz="2800" dirty="0" err="1" smtClean="0">
                <a:solidFill>
                  <a:srgbClr val="444949"/>
                </a:solidFill>
                <a:latin typeface="GillSans-Light"/>
              </a:rPr>
              <a:t>ElasticSearch</a:t>
            </a:r>
            <a:r>
              <a:rPr lang="en-IN" sz="2800" dirty="0" smtClean="0">
                <a:solidFill>
                  <a:srgbClr val="444949"/>
                </a:solidFill>
                <a:latin typeface="GillSans-Light"/>
              </a:rPr>
              <a:t> (open source project)</a:t>
            </a:r>
          </a:p>
          <a:p>
            <a:pPr>
              <a:buNone/>
            </a:pPr>
            <a:r>
              <a:rPr lang="en-IN" sz="2800" dirty="0" smtClean="0">
                <a:solidFill>
                  <a:srgbClr val="444949"/>
                </a:solidFill>
                <a:latin typeface="ArialMT"/>
              </a:rPr>
              <a:t>• </a:t>
            </a:r>
            <a:r>
              <a:rPr lang="en-IN" sz="2800" dirty="0" smtClean="0">
                <a:solidFill>
                  <a:srgbClr val="444949"/>
                </a:solidFill>
                <a:latin typeface="GillSans-Light"/>
              </a:rPr>
              <a:t>Needs to run on servers (not a </a:t>
            </a:r>
            <a:r>
              <a:rPr lang="en-IN" sz="2800" dirty="0" err="1" smtClean="0">
                <a:solidFill>
                  <a:srgbClr val="444949"/>
                </a:solidFill>
                <a:latin typeface="GillSans-Light"/>
              </a:rPr>
              <a:t>serverless</a:t>
            </a:r>
            <a:r>
              <a:rPr lang="en-IN" sz="2800" dirty="0" smtClean="0">
                <a:solidFill>
                  <a:srgbClr val="444949"/>
                </a:solidFill>
                <a:latin typeface="GillSans-Light"/>
              </a:rPr>
              <a:t> offering)</a:t>
            </a:r>
          </a:p>
          <a:p>
            <a:pPr>
              <a:buNone/>
            </a:pPr>
            <a:r>
              <a:rPr lang="en-IN" sz="2800" dirty="0" smtClean="0">
                <a:solidFill>
                  <a:srgbClr val="444949"/>
                </a:solidFill>
                <a:latin typeface="ArialMT"/>
              </a:rPr>
              <a:t>• </a:t>
            </a:r>
            <a:r>
              <a:rPr lang="en-IN" sz="2800" dirty="0" smtClean="0">
                <a:solidFill>
                  <a:srgbClr val="444949"/>
                </a:solidFill>
                <a:latin typeface="GillSans-Light"/>
              </a:rPr>
              <a:t>Use cases:</a:t>
            </a:r>
          </a:p>
          <a:p>
            <a:pPr lvl="1">
              <a:buNone/>
            </a:pPr>
            <a:r>
              <a:rPr lang="en-IN" sz="2000" dirty="0" smtClean="0">
                <a:solidFill>
                  <a:srgbClr val="444949"/>
                </a:solidFill>
                <a:latin typeface="ArialMT"/>
              </a:rPr>
              <a:t>• </a:t>
            </a:r>
            <a:r>
              <a:rPr lang="en-IN" sz="2000" dirty="0" smtClean="0">
                <a:solidFill>
                  <a:srgbClr val="444949"/>
                </a:solidFill>
                <a:latin typeface="GillSans-Light"/>
              </a:rPr>
              <a:t>Log Analytics</a:t>
            </a:r>
          </a:p>
          <a:p>
            <a:pPr lvl="1">
              <a:buNone/>
            </a:pPr>
            <a:r>
              <a:rPr lang="en-IN" sz="2000" dirty="0" smtClean="0">
                <a:solidFill>
                  <a:srgbClr val="444949"/>
                </a:solidFill>
                <a:latin typeface="ArialMT"/>
              </a:rPr>
              <a:t>• </a:t>
            </a:r>
            <a:r>
              <a:rPr lang="en-IN" sz="2000" dirty="0" smtClean="0">
                <a:solidFill>
                  <a:srgbClr val="444949"/>
                </a:solidFill>
                <a:latin typeface="GillSans-Light"/>
              </a:rPr>
              <a:t>Real Time application monitoring</a:t>
            </a:r>
          </a:p>
          <a:p>
            <a:pPr lvl="1">
              <a:buNone/>
            </a:pPr>
            <a:r>
              <a:rPr lang="en-IN" sz="2000" dirty="0" smtClean="0">
                <a:solidFill>
                  <a:srgbClr val="444949"/>
                </a:solidFill>
                <a:latin typeface="ArialMT"/>
              </a:rPr>
              <a:t>• </a:t>
            </a:r>
            <a:r>
              <a:rPr lang="en-IN" sz="2000" dirty="0" smtClean="0">
                <a:solidFill>
                  <a:srgbClr val="444949"/>
                </a:solidFill>
                <a:latin typeface="GillSans-Light"/>
              </a:rPr>
              <a:t>Security Analytics</a:t>
            </a:r>
          </a:p>
          <a:p>
            <a:pPr lvl="1">
              <a:buNone/>
            </a:pPr>
            <a:r>
              <a:rPr lang="en-IN" sz="2000" dirty="0" smtClean="0">
                <a:solidFill>
                  <a:srgbClr val="444949"/>
                </a:solidFill>
                <a:latin typeface="ArialMT"/>
              </a:rPr>
              <a:t>• </a:t>
            </a:r>
            <a:r>
              <a:rPr lang="en-IN" sz="2000" dirty="0" smtClean="0">
                <a:solidFill>
                  <a:srgbClr val="444949"/>
                </a:solidFill>
                <a:latin typeface="GillSans-Light"/>
              </a:rPr>
              <a:t>Full Text Search</a:t>
            </a:r>
          </a:p>
          <a:p>
            <a:pPr lvl="1">
              <a:buNone/>
            </a:pPr>
            <a:r>
              <a:rPr lang="en-IN" sz="2000" dirty="0" smtClean="0">
                <a:solidFill>
                  <a:srgbClr val="444949"/>
                </a:solidFill>
                <a:latin typeface="ArialMT"/>
              </a:rPr>
              <a:t>• </a:t>
            </a:r>
            <a:r>
              <a:rPr lang="en-IN" sz="2000" dirty="0" err="1" smtClean="0">
                <a:solidFill>
                  <a:srgbClr val="444949"/>
                </a:solidFill>
                <a:latin typeface="GillSans-Light"/>
              </a:rPr>
              <a:t>Clickstream</a:t>
            </a:r>
            <a:r>
              <a:rPr lang="en-IN" sz="2000" dirty="0" smtClean="0">
                <a:solidFill>
                  <a:srgbClr val="444949"/>
                </a:solidFill>
                <a:latin typeface="GillSans-Light"/>
              </a:rPr>
              <a:t> Analytics</a:t>
            </a:r>
          </a:p>
          <a:p>
            <a:pPr lvl="1">
              <a:buNone/>
            </a:pPr>
            <a:r>
              <a:rPr lang="en-IN" sz="2000" dirty="0" smtClean="0">
                <a:solidFill>
                  <a:srgbClr val="444949"/>
                </a:solidFill>
                <a:latin typeface="ArialMT"/>
              </a:rPr>
              <a:t>• </a:t>
            </a:r>
            <a:r>
              <a:rPr lang="en-IN" sz="2000" dirty="0" smtClean="0">
                <a:solidFill>
                  <a:srgbClr val="444949"/>
                </a:solidFill>
                <a:latin typeface="GillSans-Light"/>
              </a:rPr>
              <a:t>Indexing</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Amazon </a:t>
            </a:r>
            <a:r>
              <a:rPr lang="en-IN" sz="3600" dirty="0" err="1" smtClean="0">
                <a:solidFill>
                  <a:srgbClr val="444949"/>
                </a:solidFill>
                <a:latin typeface="GillSans-Light"/>
              </a:rPr>
              <a:t>ElasticSearch</a:t>
            </a:r>
            <a:endParaRPr lang="en-IN" sz="4000" dirty="0"/>
          </a:p>
        </p:txBody>
      </p:sp>
      <p:pic>
        <p:nvPicPr>
          <p:cNvPr id="1026" name="Picture 2"/>
          <p:cNvPicPr>
            <a:picLocks noChangeAspect="1" noChangeArrowheads="1"/>
          </p:cNvPicPr>
          <p:nvPr/>
        </p:nvPicPr>
        <p:blipFill>
          <a:blip r:embed="rId2" cstate="print"/>
          <a:srcRect/>
          <a:stretch>
            <a:fillRect/>
          </a:stretch>
        </p:blipFill>
        <p:spPr bwMode="auto">
          <a:xfrm>
            <a:off x="7696200" y="2590800"/>
            <a:ext cx="1232196" cy="1228725"/>
          </a:xfrm>
          <a:prstGeom prst="rect">
            <a:avLst/>
          </a:prstGeom>
          <a:noFill/>
          <a:ln w="9525">
            <a:noFill/>
            <a:miter lim="800000"/>
            <a:headEnd/>
            <a:tailEnd/>
          </a:ln>
          <a:effec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ElasticSearch</a:t>
            </a:r>
            <a:r>
              <a:rPr lang="en-IN" sz="3200" dirty="0" smtClean="0">
                <a:solidFill>
                  <a:srgbClr val="444949"/>
                </a:solidFill>
                <a:latin typeface="GillSans-Light"/>
              </a:rPr>
              <a:t>: provide search and indexing capability</a:t>
            </a:r>
          </a:p>
          <a:p>
            <a:pPr lvl="1">
              <a:buNone/>
            </a:pPr>
            <a:r>
              <a:rPr lang="en-IN" sz="2400" dirty="0" smtClean="0">
                <a:solidFill>
                  <a:srgbClr val="444949"/>
                </a:solidFill>
                <a:latin typeface="ArialMT"/>
              </a:rPr>
              <a:t>• </a:t>
            </a:r>
            <a:r>
              <a:rPr lang="en-IN" sz="2400" dirty="0" smtClean="0">
                <a:solidFill>
                  <a:srgbClr val="444949"/>
                </a:solidFill>
                <a:latin typeface="GillSans-Light"/>
              </a:rPr>
              <a:t>You must specify instance types, multi-AZ, etc</a:t>
            </a:r>
          </a:p>
          <a:p>
            <a:pPr>
              <a:buNone/>
            </a:pPr>
            <a:r>
              <a:rPr lang="en-IN" sz="3200" dirty="0" smtClean="0">
                <a:solidFill>
                  <a:srgbClr val="444949"/>
                </a:solidFill>
                <a:latin typeface="ArialMT"/>
              </a:rPr>
              <a:t>• </a:t>
            </a:r>
            <a:r>
              <a:rPr lang="en-IN" sz="3200" dirty="0" err="1" smtClean="0">
                <a:solidFill>
                  <a:srgbClr val="444949"/>
                </a:solidFill>
                <a:latin typeface="GillSans-Light"/>
              </a:rPr>
              <a:t>Kibana</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Provide real-time dashboards on top of the data that sits in ES</a:t>
            </a:r>
          </a:p>
          <a:p>
            <a:pPr lvl="1">
              <a:buNone/>
            </a:pPr>
            <a:r>
              <a:rPr lang="en-IN" sz="2400" dirty="0" smtClean="0">
                <a:solidFill>
                  <a:srgbClr val="444949"/>
                </a:solidFill>
                <a:latin typeface="ArialMT"/>
              </a:rPr>
              <a:t>• </a:t>
            </a:r>
            <a:r>
              <a:rPr lang="en-IN" sz="2400" dirty="0" smtClean="0">
                <a:solidFill>
                  <a:srgbClr val="444949"/>
                </a:solidFill>
                <a:latin typeface="GillSans-Light"/>
              </a:rPr>
              <a:t>Alternative to </a:t>
            </a:r>
            <a:r>
              <a:rPr lang="en-IN" sz="2400" dirty="0" err="1" smtClean="0">
                <a:solidFill>
                  <a:srgbClr val="444949"/>
                </a:solidFill>
                <a:latin typeface="GillSans-Light"/>
              </a:rPr>
              <a:t>CloudWatch</a:t>
            </a:r>
            <a:r>
              <a:rPr lang="en-IN" sz="2400" dirty="0" smtClean="0">
                <a:solidFill>
                  <a:srgbClr val="444949"/>
                </a:solidFill>
                <a:latin typeface="GillSans-Light"/>
              </a:rPr>
              <a:t> dashboards (more advanced capabilities)</a:t>
            </a:r>
          </a:p>
          <a:p>
            <a:pPr>
              <a:buNone/>
            </a:pPr>
            <a:r>
              <a:rPr lang="en-IN" sz="3200" dirty="0" smtClean="0">
                <a:solidFill>
                  <a:srgbClr val="444949"/>
                </a:solidFill>
                <a:latin typeface="ArialMT"/>
              </a:rPr>
              <a:t>• </a:t>
            </a:r>
            <a:r>
              <a:rPr lang="en-IN" sz="3200" dirty="0" err="1" smtClean="0">
                <a:solidFill>
                  <a:srgbClr val="444949"/>
                </a:solidFill>
                <a:latin typeface="GillSans-Light"/>
              </a:rPr>
              <a:t>Logstash</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Log ingestion mechanism, use the “</a:t>
            </a:r>
            <a:r>
              <a:rPr lang="en-IN" sz="2400" dirty="0" err="1" smtClean="0">
                <a:solidFill>
                  <a:srgbClr val="444949"/>
                </a:solidFill>
                <a:latin typeface="GillSans-Light"/>
              </a:rPr>
              <a:t>Logstash</a:t>
            </a:r>
            <a:r>
              <a:rPr lang="en-IN" sz="2400" dirty="0" smtClean="0">
                <a:solidFill>
                  <a:srgbClr val="444949"/>
                </a:solidFill>
                <a:latin typeface="GillSans-Light"/>
              </a:rPr>
              <a:t> Agent”</a:t>
            </a:r>
          </a:p>
          <a:p>
            <a:pPr lvl="1">
              <a:buNone/>
            </a:pPr>
            <a:r>
              <a:rPr lang="en-IN" sz="2400" dirty="0" smtClean="0">
                <a:solidFill>
                  <a:srgbClr val="444949"/>
                </a:solidFill>
                <a:latin typeface="ArialMT"/>
              </a:rPr>
              <a:t>• </a:t>
            </a:r>
            <a:r>
              <a:rPr lang="en-IN" sz="2400" dirty="0" smtClean="0">
                <a:solidFill>
                  <a:srgbClr val="444949"/>
                </a:solidFill>
                <a:latin typeface="GillSans-Light"/>
              </a:rPr>
              <a:t>Alternative to </a:t>
            </a:r>
            <a:r>
              <a:rPr lang="en-IN" sz="2400" dirty="0" err="1" smtClean="0">
                <a:solidFill>
                  <a:srgbClr val="444949"/>
                </a:solidFill>
                <a:latin typeface="GillSans-Light"/>
              </a:rPr>
              <a:t>CloudWatch</a:t>
            </a:r>
            <a:r>
              <a:rPr lang="en-IN" sz="2400" dirty="0" smtClean="0">
                <a:solidFill>
                  <a:srgbClr val="444949"/>
                </a:solidFill>
                <a:latin typeface="GillSans-Light"/>
              </a:rPr>
              <a:t> Logs (you decide on retention and granularity)</a:t>
            </a:r>
            <a:endParaRPr lang="en-IN" dirty="0"/>
          </a:p>
        </p:txBody>
      </p:sp>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ElasticSearch</a:t>
            </a:r>
            <a:r>
              <a:rPr lang="en-IN" sz="4000" dirty="0" smtClean="0">
                <a:solidFill>
                  <a:srgbClr val="444949"/>
                </a:solidFill>
                <a:latin typeface="GillSans-Light"/>
              </a:rPr>
              <a:t> + </a:t>
            </a:r>
            <a:r>
              <a:rPr lang="en-IN" sz="4000" dirty="0" err="1" smtClean="0">
                <a:solidFill>
                  <a:srgbClr val="444949"/>
                </a:solidFill>
                <a:latin typeface="GillSans-Light"/>
              </a:rPr>
              <a:t>Kibana</a:t>
            </a:r>
            <a:r>
              <a:rPr lang="en-IN" sz="4000" dirty="0" smtClean="0">
                <a:solidFill>
                  <a:srgbClr val="444949"/>
                </a:solidFill>
                <a:latin typeface="GillSans-Light"/>
              </a:rPr>
              <a:t> </a:t>
            </a:r>
            <a:br>
              <a:rPr lang="en-IN" sz="4000" dirty="0" smtClean="0">
                <a:solidFill>
                  <a:srgbClr val="444949"/>
                </a:solidFill>
                <a:latin typeface="GillSans-Light"/>
              </a:rPr>
            </a:br>
            <a:r>
              <a:rPr lang="en-IN" sz="4000" dirty="0" smtClean="0">
                <a:solidFill>
                  <a:srgbClr val="444949"/>
                </a:solidFill>
                <a:latin typeface="GillSans-Light"/>
              </a:rPr>
              <a:t>+ </a:t>
            </a:r>
            <a:r>
              <a:rPr lang="en-IN" sz="4000" dirty="0" err="1" smtClean="0">
                <a:solidFill>
                  <a:srgbClr val="444949"/>
                </a:solidFill>
                <a:latin typeface="GillSans-Light"/>
              </a:rPr>
              <a:t>Logstash</a:t>
            </a:r>
            <a:endParaRPr lang="en-IN"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Elastic Search patterns</a:t>
            </a:r>
            <a:br>
              <a:rPr lang="en-IN" dirty="0" smtClean="0"/>
            </a:br>
            <a:r>
              <a:rPr lang="en-IN" dirty="0" err="1" smtClean="0"/>
              <a:t>DynamoDB</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359134" y="1524000"/>
            <a:ext cx="8403866" cy="4419600"/>
          </a:xfrm>
          <a:prstGeom prst="rect">
            <a:avLst/>
          </a:prstGeom>
          <a:noFill/>
          <a:ln w="9525">
            <a:noFill/>
            <a:miter lim="800000"/>
            <a:headEnd/>
            <a:tailEnd/>
          </a:ln>
          <a:effectLst/>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Elastic Search patterns</a:t>
            </a:r>
            <a:br>
              <a:rPr lang="en-IN" sz="4000" dirty="0" smtClean="0">
                <a:solidFill>
                  <a:srgbClr val="444949"/>
                </a:solidFill>
                <a:latin typeface="GillSans-Light"/>
              </a:rPr>
            </a:br>
            <a:r>
              <a:rPr lang="en-IN" sz="4000" dirty="0" err="1" smtClean="0">
                <a:solidFill>
                  <a:srgbClr val="444949"/>
                </a:solidFill>
                <a:latin typeface="GillSans-Light"/>
              </a:rPr>
              <a:t>CloudWatch</a:t>
            </a:r>
            <a:r>
              <a:rPr lang="en-IN" sz="4000" dirty="0" smtClean="0">
                <a:solidFill>
                  <a:srgbClr val="444949"/>
                </a:solidFill>
                <a:latin typeface="GillSans-Light"/>
              </a:rPr>
              <a:t> Logs</a:t>
            </a: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457200" y="1676400"/>
            <a:ext cx="8208094" cy="4191000"/>
          </a:xfrm>
          <a:prstGeom prst="rect">
            <a:avLst/>
          </a:prstGeom>
          <a:noFill/>
          <a:ln w="9525">
            <a:noFill/>
            <a:miter lim="800000"/>
            <a:headEnd/>
            <a:tailEnd/>
          </a:ln>
          <a:effectLst/>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2400" dirty="0" smtClean="0">
                <a:solidFill>
                  <a:srgbClr val="444949"/>
                </a:solidFill>
                <a:latin typeface="ArialMT"/>
              </a:rPr>
              <a:t>• </a:t>
            </a:r>
            <a:r>
              <a:rPr lang="en-IN" sz="2400" b="1" dirty="0" smtClean="0">
                <a:solidFill>
                  <a:srgbClr val="444949"/>
                </a:solidFill>
                <a:latin typeface="GillSans-Light"/>
              </a:rPr>
              <a:t>Engines</a:t>
            </a:r>
            <a:r>
              <a:rPr lang="en-IN" sz="2400" dirty="0" smtClean="0">
                <a:solidFill>
                  <a:srgbClr val="444949"/>
                </a:solidFill>
                <a:latin typeface="GillSans-Light"/>
              </a:rPr>
              <a:t>: </a:t>
            </a:r>
            <a:r>
              <a:rPr lang="en-IN" sz="2400" dirty="0" err="1" smtClean="0">
                <a:solidFill>
                  <a:srgbClr val="444949"/>
                </a:solidFill>
                <a:latin typeface="GillSans-Light"/>
              </a:rPr>
              <a:t>PostgreSQL</a:t>
            </a:r>
            <a:r>
              <a:rPr lang="en-IN" sz="2400" dirty="0" smtClean="0">
                <a:solidFill>
                  <a:srgbClr val="444949"/>
                </a:solidFill>
                <a:latin typeface="GillSans-Light"/>
              </a:rPr>
              <a:t>, </a:t>
            </a:r>
            <a:r>
              <a:rPr lang="en-IN" sz="2400" dirty="0" err="1" smtClean="0">
                <a:solidFill>
                  <a:srgbClr val="444949"/>
                </a:solidFill>
                <a:latin typeface="GillSans-Light"/>
              </a:rPr>
              <a:t>MySQL</a:t>
            </a:r>
            <a:r>
              <a:rPr lang="en-IN" sz="2400" dirty="0" smtClean="0">
                <a:solidFill>
                  <a:srgbClr val="444949"/>
                </a:solidFill>
                <a:latin typeface="GillSans-Light"/>
              </a:rPr>
              <a:t>, </a:t>
            </a:r>
            <a:r>
              <a:rPr lang="en-IN" sz="2400" dirty="0" err="1" smtClean="0">
                <a:solidFill>
                  <a:srgbClr val="444949"/>
                </a:solidFill>
                <a:latin typeface="GillSans-Light"/>
              </a:rPr>
              <a:t>MariaDB</a:t>
            </a:r>
            <a:r>
              <a:rPr lang="en-IN" sz="2400" dirty="0" smtClean="0">
                <a:solidFill>
                  <a:srgbClr val="444949"/>
                </a:solidFill>
                <a:latin typeface="GillSans-Light"/>
              </a:rPr>
              <a:t>, Oracle, Microsoft SQL Server</a:t>
            </a:r>
          </a:p>
          <a:p>
            <a:pPr>
              <a:buNone/>
            </a:pPr>
            <a:r>
              <a:rPr lang="en-IN" sz="2400" dirty="0" smtClean="0">
                <a:solidFill>
                  <a:srgbClr val="444949"/>
                </a:solidFill>
                <a:latin typeface="ArialMT"/>
              </a:rPr>
              <a:t>• </a:t>
            </a:r>
            <a:r>
              <a:rPr lang="en-IN" sz="2400" b="1" dirty="0" smtClean="0">
                <a:solidFill>
                  <a:srgbClr val="444949"/>
                </a:solidFill>
                <a:latin typeface="GillSans-Light"/>
              </a:rPr>
              <a:t>Managed DB</a:t>
            </a:r>
            <a:r>
              <a:rPr lang="en-IN" sz="2400" dirty="0" smtClean="0">
                <a:solidFill>
                  <a:srgbClr val="444949"/>
                </a:solidFill>
                <a:latin typeface="GillSans-Light"/>
              </a:rPr>
              <a:t>: provisioning, backups, patching, monitoring</a:t>
            </a:r>
          </a:p>
          <a:p>
            <a:pPr>
              <a:buNone/>
            </a:pPr>
            <a:r>
              <a:rPr lang="en-IN" sz="2400" dirty="0" smtClean="0">
                <a:solidFill>
                  <a:srgbClr val="444949"/>
                </a:solidFill>
                <a:latin typeface="ArialMT"/>
              </a:rPr>
              <a:t>• </a:t>
            </a:r>
            <a:r>
              <a:rPr lang="en-IN" sz="2400" b="1" dirty="0" smtClean="0">
                <a:solidFill>
                  <a:srgbClr val="444949"/>
                </a:solidFill>
                <a:latin typeface="GillSans-Light"/>
              </a:rPr>
              <a:t>Launched within a VPC</a:t>
            </a:r>
            <a:r>
              <a:rPr lang="en-IN" sz="2400" dirty="0" smtClean="0">
                <a:solidFill>
                  <a:srgbClr val="444949"/>
                </a:solidFill>
                <a:latin typeface="GillSans-Light"/>
              </a:rPr>
              <a:t>, usually in private subnet, control network access using security groups (important when using Lambda)</a:t>
            </a:r>
          </a:p>
          <a:p>
            <a:pPr>
              <a:buNone/>
            </a:pPr>
            <a:r>
              <a:rPr lang="en-IN" sz="2400" dirty="0" smtClean="0">
                <a:solidFill>
                  <a:srgbClr val="444949"/>
                </a:solidFill>
                <a:latin typeface="ArialMT"/>
              </a:rPr>
              <a:t>• </a:t>
            </a:r>
            <a:r>
              <a:rPr lang="en-IN" sz="2400" b="1" dirty="0" smtClean="0">
                <a:solidFill>
                  <a:srgbClr val="444949"/>
                </a:solidFill>
                <a:latin typeface="GillSans-Light"/>
              </a:rPr>
              <a:t>Storage by EBS </a:t>
            </a:r>
            <a:r>
              <a:rPr lang="en-IN" sz="2400" dirty="0" smtClean="0">
                <a:solidFill>
                  <a:srgbClr val="444949"/>
                </a:solidFill>
                <a:latin typeface="GillSans-Light"/>
              </a:rPr>
              <a:t>(gp2 or io1), can increase volume size with auto-scaling</a:t>
            </a:r>
          </a:p>
          <a:p>
            <a:pPr>
              <a:buNone/>
            </a:pPr>
            <a:r>
              <a:rPr lang="en-IN" sz="2400" dirty="0" smtClean="0">
                <a:solidFill>
                  <a:srgbClr val="444949"/>
                </a:solidFill>
                <a:latin typeface="ArialMT"/>
              </a:rPr>
              <a:t>• </a:t>
            </a:r>
            <a:r>
              <a:rPr lang="en-IN" sz="2400" b="1" dirty="0" smtClean="0">
                <a:solidFill>
                  <a:srgbClr val="444949"/>
                </a:solidFill>
                <a:latin typeface="GillSans-Light"/>
              </a:rPr>
              <a:t>Backups</a:t>
            </a:r>
            <a:r>
              <a:rPr lang="en-IN" sz="2400" dirty="0" smtClean="0">
                <a:solidFill>
                  <a:srgbClr val="444949"/>
                </a:solidFill>
                <a:latin typeface="GillSans-Light"/>
              </a:rPr>
              <a:t>: automated with point-in-time recovery. Backups expire</a:t>
            </a:r>
          </a:p>
          <a:p>
            <a:pPr>
              <a:buNone/>
            </a:pPr>
            <a:r>
              <a:rPr lang="en-IN" sz="2400" dirty="0" smtClean="0">
                <a:solidFill>
                  <a:srgbClr val="444949"/>
                </a:solidFill>
                <a:latin typeface="ArialMT"/>
              </a:rPr>
              <a:t>• </a:t>
            </a:r>
            <a:r>
              <a:rPr lang="en-IN" sz="2400" b="1" dirty="0" smtClean="0">
                <a:solidFill>
                  <a:srgbClr val="444949"/>
                </a:solidFill>
                <a:latin typeface="GillSans-Light"/>
              </a:rPr>
              <a:t>Snapshots</a:t>
            </a:r>
            <a:r>
              <a:rPr lang="en-IN" sz="2400" dirty="0" smtClean="0">
                <a:solidFill>
                  <a:srgbClr val="444949"/>
                </a:solidFill>
                <a:latin typeface="GillSans-Light"/>
              </a:rPr>
              <a:t>: manual, can make copies of snapshots cross region</a:t>
            </a:r>
          </a:p>
          <a:p>
            <a:pPr>
              <a:buNone/>
            </a:pPr>
            <a:r>
              <a:rPr lang="en-IN" sz="2400" dirty="0" smtClean="0">
                <a:solidFill>
                  <a:srgbClr val="444949"/>
                </a:solidFill>
                <a:latin typeface="ArialMT"/>
              </a:rPr>
              <a:t>• </a:t>
            </a:r>
            <a:r>
              <a:rPr lang="en-IN" sz="2400" b="1" dirty="0" smtClean="0">
                <a:solidFill>
                  <a:srgbClr val="444949"/>
                </a:solidFill>
                <a:latin typeface="GillSans-Light"/>
              </a:rPr>
              <a:t>RDS Events</a:t>
            </a:r>
            <a:r>
              <a:rPr lang="en-IN" sz="2400" dirty="0" smtClean="0">
                <a:solidFill>
                  <a:srgbClr val="444949"/>
                </a:solidFill>
                <a:latin typeface="GillSans-Light"/>
              </a:rPr>
              <a:t>: get notified via SNS for events (operations, outages…)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RDS</a:t>
            </a:r>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8001000" y="2057400"/>
            <a:ext cx="966788" cy="969574"/>
          </a:xfrm>
          <a:prstGeom prst="rect">
            <a:avLst/>
          </a:prstGeom>
          <a:noFill/>
          <a:ln w="9525">
            <a:noFill/>
            <a:miter lim="800000"/>
            <a:headEnd/>
            <a:tailEnd/>
          </a:ln>
          <a:effec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dirty="0" smtClean="0">
                <a:solidFill>
                  <a:srgbClr val="444949"/>
                </a:solidFill>
                <a:latin typeface="GillSans-Light"/>
              </a:rPr>
              <a:t>RDS – Multi AZ &amp;</a:t>
            </a:r>
            <a:br>
              <a:rPr lang="en-IN" sz="4000" dirty="0" smtClean="0">
                <a:solidFill>
                  <a:srgbClr val="444949"/>
                </a:solidFill>
                <a:latin typeface="GillSans-Light"/>
              </a:rPr>
            </a:br>
            <a:r>
              <a:rPr lang="en-IN" sz="4000" dirty="0" smtClean="0">
                <a:solidFill>
                  <a:srgbClr val="444949"/>
                </a:solidFill>
                <a:latin typeface="GillSans-Light"/>
              </a:rPr>
              <a:t> Read Replicas</a:t>
            </a:r>
            <a:endParaRPr lang="en-IN" dirty="0"/>
          </a:p>
        </p:txBody>
      </p:sp>
      <p:sp>
        <p:nvSpPr>
          <p:cNvPr id="3" name="Text Placeholder 2"/>
          <p:cNvSpPr>
            <a:spLocks noGrp="1"/>
          </p:cNvSpPr>
          <p:nvPr>
            <p:ph type="body" idx="1"/>
          </p:nvPr>
        </p:nvSpPr>
        <p:spPr>
          <a:xfrm>
            <a:off x="381000" y="1524000"/>
            <a:ext cx="4040188" cy="762000"/>
          </a:xfrm>
        </p:spPr>
        <p:txBody>
          <a:bodyPr>
            <a:normAutofit fontScale="70000" lnSpcReduction="20000"/>
          </a:bodyPr>
          <a:lstStyle/>
          <a:p>
            <a:r>
              <a:rPr lang="en-IN" dirty="0" smtClean="0"/>
              <a:t>• Multi-AZ: Standby instance for</a:t>
            </a:r>
          </a:p>
          <a:p>
            <a:r>
              <a:rPr lang="en-IN" dirty="0" smtClean="0"/>
              <a:t>failover in case of outage</a:t>
            </a:r>
            <a:endParaRPr lang="en-IN" dirty="0"/>
          </a:p>
        </p:txBody>
      </p:sp>
      <p:sp>
        <p:nvSpPr>
          <p:cNvPr id="4" name="Text Placeholder 3"/>
          <p:cNvSpPr>
            <a:spLocks noGrp="1"/>
          </p:cNvSpPr>
          <p:nvPr>
            <p:ph type="body" sz="half" idx="3"/>
          </p:nvPr>
        </p:nvSpPr>
        <p:spPr>
          <a:xfrm>
            <a:off x="4800600" y="1447800"/>
            <a:ext cx="4041775" cy="762000"/>
          </a:xfrm>
        </p:spPr>
        <p:txBody>
          <a:bodyPr>
            <a:normAutofit fontScale="62500" lnSpcReduction="20000"/>
          </a:bodyPr>
          <a:lstStyle/>
          <a:p>
            <a:r>
              <a:rPr lang="en-IN" dirty="0" smtClean="0"/>
              <a:t>• Read Replicas: Increase read</a:t>
            </a:r>
          </a:p>
          <a:p>
            <a:r>
              <a:rPr lang="en-IN" dirty="0" smtClean="0"/>
              <a:t>throughput. Eventual consistency.</a:t>
            </a:r>
          </a:p>
          <a:p>
            <a:r>
              <a:rPr lang="en-IN" dirty="0" smtClean="0"/>
              <a:t>Can be cross-region</a:t>
            </a:r>
            <a:endParaRPr lang="en-IN" dirty="0"/>
          </a:p>
        </p:txBody>
      </p:sp>
      <p:pic>
        <p:nvPicPr>
          <p:cNvPr id="5122" name="Picture 2"/>
          <p:cNvPicPr>
            <a:picLocks noGrp="1" noChangeAspect="1" noChangeArrowheads="1"/>
          </p:cNvPicPr>
          <p:nvPr>
            <p:ph sz="quarter" idx="2"/>
          </p:nvPr>
        </p:nvPicPr>
        <p:blipFill>
          <a:blip r:embed="rId2"/>
          <a:srcRect/>
          <a:stretch>
            <a:fillRect/>
          </a:stretch>
        </p:blipFill>
        <p:spPr bwMode="auto">
          <a:xfrm>
            <a:off x="457200" y="2362200"/>
            <a:ext cx="3962400" cy="3810000"/>
          </a:xfrm>
          <a:prstGeom prst="rect">
            <a:avLst/>
          </a:prstGeom>
          <a:noFill/>
          <a:ln w="9525">
            <a:noFill/>
            <a:miter lim="800000"/>
            <a:headEnd/>
            <a:tailEnd/>
          </a:ln>
          <a:effectLst/>
        </p:spPr>
      </p:pic>
      <p:pic>
        <p:nvPicPr>
          <p:cNvPr id="5123" name="Picture 3"/>
          <p:cNvPicPr>
            <a:picLocks noGrp="1" noChangeAspect="1" noChangeArrowheads="1"/>
          </p:cNvPicPr>
          <p:nvPr>
            <p:ph sz="quarter" idx="4"/>
          </p:nvPr>
        </p:nvPicPr>
        <p:blipFill>
          <a:blip r:embed="rId3"/>
          <a:srcRect/>
          <a:stretch>
            <a:fillRect/>
          </a:stretch>
        </p:blipFill>
        <p:spPr bwMode="auto">
          <a:xfrm>
            <a:off x="4724400" y="2286000"/>
            <a:ext cx="4190999" cy="3886200"/>
          </a:xfrm>
          <a:prstGeom prst="rect">
            <a:avLst/>
          </a:prstGeom>
          <a:noFill/>
          <a:ln w="9525">
            <a:noFill/>
            <a:miter lim="800000"/>
            <a:headEnd/>
            <a:tailEnd/>
          </a:ln>
          <a:effectLst/>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KMS encryption at rest for underlying EBS volumes / snapshots</a:t>
            </a:r>
          </a:p>
          <a:p>
            <a:pPr>
              <a:buNone/>
            </a:pPr>
            <a:r>
              <a:rPr lang="en-IN" sz="2400" dirty="0" smtClean="0">
                <a:solidFill>
                  <a:srgbClr val="444949"/>
                </a:solidFill>
                <a:latin typeface="ArialMT"/>
              </a:rPr>
              <a:t>• </a:t>
            </a:r>
            <a:r>
              <a:rPr lang="en-IN" sz="2400" dirty="0" smtClean="0">
                <a:solidFill>
                  <a:srgbClr val="444949"/>
                </a:solidFill>
                <a:latin typeface="GillSans-Light"/>
              </a:rPr>
              <a:t>Transparent Data Encryption (TDE) for Oracle and SQL Server</a:t>
            </a:r>
          </a:p>
          <a:p>
            <a:pPr>
              <a:buNone/>
            </a:pPr>
            <a:r>
              <a:rPr lang="en-IN" sz="2400" dirty="0" smtClean="0">
                <a:solidFill>
                  <a:srgbClr val="444949"/>
                </a:solidFill>
                <a:latin typeface="ArialMT"/>
              </a:rPr>
              <a:t>• </a:t>
            </a:r>
            <a:r>
              <a:rPr lang="en-IN" sz="2400" dirty="0" smtClean="0">
                <a:solidFill>
                  <a:srgbClr val="444949"/>
                </a:solidFill>
                <a:latin typeface="GillSans-Light"/>
              </a:rPr>
              <a:t>SSL encryption to RDS is possible for all DB (in-flight)</a:t>
            </a:r>
          </a:p>
          <a:p>
            <a:pPr>
              <a:buNone/>
            </a:pPr>
            <a:r>
              <a:rPr lang="en-IN" sz="2400" dirty="0" smtClean="0">
                <a:solidFill>
                  <a:srgbClr val="444949"/>
                </a:solidFill>
                <a:latin typeface="ArialMT"/>
              </a:rPr>
              <a:t>• </a:t>
            </a:r>
            <a:r>
              <a:rPr lang="en-IN" sz="2400" dirty="0" smtClean="0">
                <a:solidFill>
                  <a:srgbClr val="444949"/>
                </a:solidFill>
                <a:latin typeface="GillSans-Light"/>
              </a:rPr>
              <a:t>IAM authentication for </a:t>
            </a:r>
            <a:r>
              <a:rPr lang="en-IN" sz="2400" dirty="0" err="1" smtClean="0">
                <a:solidFill>
                  <a:srgbClr val="444949"/>
                </a:solidFill>
                <a:latin typeface="GillSans-Light"/>
              </a:rPr>
              <a:t>MySQL</a:t>
            </a:r>
            <a:r>
              <a:rPr lang="en-IN" sz="2400" dirty="0" smtClean="0">
                <a:solidFill>
                  <a:srgbClr val="444949"/>
                </a:solidFill>
                <a:latin typeface="GillSans-Light"/>
              </a:rPr>
              <a:t> and </a:t>
            </a:r>
            <a:r>
              <a:rPr lang="en-IN" sz="2400" dirty="0" err="1" smtClean="0">
                <a:solidFill>
                  <a:srgbClr val="444949"/>
                </a:solidFill>
                <a:latin typeface="GillSans-Light"/>
              </a:rPr>
              <a:t>PostgreSQL</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Authorization still happens within RDS (not in IAM)</a:t>
            </a:r>
          </a:p>
          <a:p>
            <a:pPr>
              <a:buNone/>
            </a:pPr>
            <a:r>
              <a:rPr lang="en-IN" sz="2400" dirty="0" smtClean="0">
                <a:solidFill>
                  <a:srgbClr val="444949"/>
                </a:solidFill>
                <a:latin typeface="ArialMT"/>
              </a:rPr>
              <a:t>• </a:t>
            </a:r>
            <a:r>
              <a:rPr lang="en-IN" sz="2400" dirty="0" smtClean="0">
                <a:solidFill>
                  <a:srgbClr val="444949"/>
                </a:solidFill>
                <a:latin typeface="GillSans-Light"/>
              </a:rPr>
              <a:t>Can copy an un-encrypted RDS snapshot into an encrypted one</a:t>
            </a:r>
          </a:p>
          <a:p>
            <a:pPr>
              <a:buNone/>
            </a:pPr>
            <a:r>
              <a:rPr lang="en-IN" sz="2400" dirty="0" smtClean="0">
                <a:solidFill>
                  <a:srgbClr val="444949"/>
                </a:solidFill>
                <a:latin typeface="ArialMT"/>
              </a:rPr>
              <a:t>• </a:t>
            </a:r>
            <a:r>
              <a:rPr lang="en-IN" sz="2400" dirty="0" err="1" smtClean="0">
                <a:solidFill>
                  <a:srgbClr val="444949"/>
                </a:solidFill>
                <a:latin typeface="GillSans-Light"/>
              </a:rPr>
              <a:t>CloudTrail</a:t>
            </a:r>
            <a:r>
              <a:rPr lang="en-IN" sz="2400" dirty="0" smtClean="0">
                <a:solidFill>
                  <a:srgbClr val="444949"/>
                </a:solidFill>
                <a:latin typeface="GillSans-Light"/>
              </a:rPr>
              <a:t> cannot be used to track queries made within RDS</a:t>
            </a:r>
            <a:endParaRPr lang="en-IN" dirty="0"/>
          </a:p>
        </p:txBody>
      </p:sp>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RDS – Security </a:t>
            </a:r>
            <a:br>
              <a:rPr lang="en-IN" sz="3600" dirty="0" smtClean="0">
                <a:solidFill>
                  <a:srgbClr val="444949"/>
                </a:solidFill>
                <a:latin typeface="GillSans-Light"/>
              </a:rPr>
            </a:br>
            <a:r>
              <a:rPr lang="en-IN" sz="3600" dirty="0" smtClean="0">
                <a:solidFill>
                  <a:srgbClr val="444949"/>
                </a:solidFill>
                <a:latin typeface="GillSans-Light"/>
              </a:rPr>
              <a:t>(reminder)</a:t>
            </a:r>
            <a:endParaRPr lang="en-IN" sz="4000" dirty="0"/>
          </a:p>
        </p:txBody>
      </p:sp>
      <p:pic>
        <p:nvPicPr>
          <p:cNvPr id="6146" name="Picture 2"/>
          <p:cNvPicPr>
            <a:picLocks noChangeAspect="1" noChangeArrowheads="1"/>
          </p:cNvPicPr>
          <p:nvPr/>
        </p:nvPicPr>
        <p:blipFill>
          <a:blip r:embed="rId2" cstate="print"/>
          <a:srcRect/>
          <a:stretch>
            <a:fillRect/>
          </a:stretch>
        </p:blipFill>
        <p:spPr bwMode="auto">
          <a:xfrm>
            <a:off x="8153400" y="2743200"/>
            <a:ext cx="814388" cy="81673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solidFill>
                  <a:srgbClr val="444949"/>
                </a:solidFill>
                <a:latin typeface="GillSans-Light"/>
              </a:rPr>
              <a:t>Web Identity Federation –</a:t>
            </a:r>
            <a:br>
              <a:rPr lang="en-US" sz="4000" dirty="0" smtClean="0">
                <a:solidFill>
                  <a:srgbClr val="444949"/>
                </a:solidFill>
                <a:latin typeface="GillSans-Light"/>
              </a:rPr>
            </a:br>
            <a:r>
              <a:rPr lang="en-US" sz="4000" dirty="0" err="1" smtClean="0">
                <a:solidFill>
                  <a:srgbClr val="444949"/>
                </a:solidFill>
                <a:latin typeface="GillSans-Light"/>
              </a:rPr>
              <a:t>AssumeRoleWithWebIdentity</a:t>
            </a:r>
            <a:endParaRPr lang="en-US" dirty="0"/>
          </a:p>
        </p:txBody>
      </p:sp>
      <p:sp>
        <p:nvSpPr>
          <p:cNvPr id="5" name="Content Placeholder 4"/>
          <p:cNvSpPr>
            <a:spLocks noGrp="1"/>
          </p:cNvSpPr>
          <p:nvPr>
            <p:ph sz="quarter" idx="2"/>
          </p:nvPr>
        </p:nvSpPr>
        <p:spPr/>
        <p:txBody>
          <a:bodyPr/>
          <a:lstStyle/>
          <a:p>
            <a:pPr>
              <a:buNone/>
            </a:pPr>
            <a:r>
              <a:rPr lang="en-US" dirty="0" smtClean="0">
                <a:solidFill>
                  <a:srgbClr val="444949"/>
                </a:solidFill>
                <a:latin typeface="ArialMT"/>
              </a:rPr>
              <a:t>• </a:t>
            </a:r>
            <a:r>
              <a:rPr lang="en-US" dirty="0" smtClean="0">
                <a:solidFill>
                  <a:srgbClr val="444949"/>
                </a:solidFill>
                <a:latin typeface="GillSans-Light"/>
              </a:rPr>
              <a:t>Not recommended by AWS –</a:t>
            </a:r>
          </a:p>
          <a:p>
            <a:pPr>
              <a:buNone/>
            </a:pPr>
            <a:r>
              <a:rPr lang="en-US" dirty="0" smtClean="0">
                <a:solidFill>
                  <a:srgbClr val="444949"/>
                </a:solidFill>
                <a:latin typeface="GillSans-Light"/>
              </a:rPr>
              <a:t>use </a:t>
            </a:r>
            <a:r>
              <a:rPr lang="en-US" dirty="0" err="1" smtClean="0">
                <a:solidFill>
                  <a:srgbClr val="444949"/>
                </a:solidFill>
                <a:latin typeface="GillSans-Light"/>
              </a:rPr>
              <a:t>Cognito</a:t>
            </a:r>
            <a:r>
              <a:rPr lang="en-US" dirty="0" smtClean="0">
                <a:solidFill>
                  <a:srgbClr val="444949"/>
                </a:solidFill>
                <a:latin typeface="GillSans-Light"/>
              </a:rPr>
              <a:t> instead (allows for</a:t>
            </a:r>
          </a:p>
          <a:p>
            <a:pPr>
              <a:buNone/>
            </a:pPr>
            <a:r>
              <a:rPr lang="en-US" dirty="0" smtClean="0">
                <a:solidFill>
                  <a:srgbClr val="444949"/>
                </a:solidFill>
                <a:latin typeface="GillSans-Light"/>
              </a:rPr>
              <a:t>anonymous users, data</a:t>
            </a:r>
          </a:p>
          <a:p>
            <a:pPr>
              <a:buNone/>
            </a:pPr>
            <a:r>
              <a:rPr lang="en-US" dirty="0" smtClean="0">
                <a:solidFill>
                  <a:srgbClr val="444949"/>
                </a:solidFill>
                <a:latin typeface="GillSans-Light"/>
              </a:rPr>
              <a:t>synchronization, MFA)</a:t>
            </a:r>
            <a:endParaRPr lang="en-US" dirty="0"/>
          </a:p>
        </p:txBody>
      </p:sp>
      <p:pic>
        <p:nvPicPr>
          <p:cNvPr id="11266" name="Picture 2"/>
          <p:cNvPicPr>
            <a:picLocks noGrp="1" noChangeAspect="1" noChangeArrowheads="1"/>
          </p:cNvPicPr>
          <p:nvPr>
            <p:ph sz="quarter" idx="4"/>
          </p:nvPr>
        </p:nvPicPr>
        <p:blipFill>
          <a:blip r:embed="rId2" cstate="print"/>
          <a:stretch>
            <a:fillRect/>
          </a:stretch>
        </p:blipFill>
        <p:spPr bwMode="auto">
          <a:xfrm>
            <a:off x="4645822" y="1732098"/>
            <a:ext cx="4040180" cy="3366817"/>
          </a:xfrm>
          <a:prstGeom prst="rect">
            <a:avLst/>
          </a:prstGeom>
          <a:noFill/>
          <a:ln w="9525">
            <a:noFill/>
            <a:miter lim="800000"/>
            <a:headEnd/>
            <a:tailEnd/>
          </a:ln>
          <a:effectLst/>
        </p:spPr>
      </p:pic>
      <p:sp>
        <p:nvSpPr>
          <p:cNvPr id="8" name="Rectangle 7"/>
          <p:cNvSpPr/>
          <p:nvPr/>
        </p:nvSpPr>
        <p:spPr>
          <a:xfrm>
            <a:off x="4191000" y="5257800"/>
            <a:ext cx="4572000" cy="646331"/>
          </a:xfrm>
          <a:prstGeom prst="rect">
            <a:avLst/>
          </a:prstGeom>
        </p:spPr>
        <p:txBody>
          <a:bodyPr>
            <a:spAutoFit/>
          </a:bodyPr>
          <a:lstStyle/>
          <a:p>
            <a:r>
              <a:rPr lang="en-US" dirty="0" smtClean="0">
                <a:solidFill>
                  <a:srgbClr val="0563C2"/>
                </a:solidFill>
                <a:latin typeface="Calibri"/>
              </a:rPr>
              <a:t>https://docs.amazonaws.cn/en_us/amazondynamodb/latest/developerguide/WIF.html</a:t>
            </a:r>
            <a:endParaRPr lang="en-US"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IN" sz="3200" dirty="0" smtClean="0"/>
              <a:t>RDS Solution Architecture</a:t>
            </a:r>
            <a:br>
              <a:rPr lang="en-IN" sz="3200" dirty="0" smtClean="0"/>
            </a:br>
            <a:r>
              <a:rPr lang="en-IN" sz="3200" dirty="0" smtClean="0"/>
              <a:t>Cross Region Failover</a:t>
            </a:r>
            <a:endParaRPr lang="en-IN" sz="3200" dirty="0"/>
          </a:p>
        </p:txBody>
      </p:sp>
      <p:pic>
        <p:nvPicPr>
          <p:cNvPr id="7170" name="Picture 2"/>
          <p:cNvPicPr>
            <a:picLocks noGrp="1" noChangeAspect="1" noChangeArrowheads="1"/>
          </p:cNvPicPr>
          <p:nvPr>
            <p:ph idx="1"/>
          </p:nvPr>
        </p:nvPicPr>
        <p:blipFill>
          <a:blip r:embed="rId2"/>
          <a:srcRect/>
          <a:stretch>
            <a:fillRect/>
          </a:stretch>
        </p:blipFill>
        <p:spPr bwMode="auto">
          <a:xfrm>
            <a:off x="457200" y="1524000"/>
            <a:ext cx="8229600" cy="4190999"/>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4495800" y="5791200"/>
            <a:ext cx="685800" cy="685800"/>
          </a:xfrm>
          <a:prstGeom prst="rect">
            <a:avLst/>
          </a:prstGeom>
          <a:noFill/>
          <a:ln w="9525">
            <a:noFill/>
            <a:miter lim="800000"/>
            <a:headEnd/>
            <a:tailEnd/>
          </a:ln>
          <a:effectLst/>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DB Engines: </a:t>
            </a:r>
            <a:r>
              <a:rPr lang="en-IN" sz="2400" dirty="0" err="1" smtClean="0">
                <a:solidFill>
                  <a:srgbClr val="444949"/>
                </a:solidFill>
                <a:latin typeface="GillSans-Light"/>
              </a:rPr>
              <a:t>PostgreSQL</a:t>
            </a:r>
            <a:r>
              <a:rPr lang="en-IN" sz="2400" dirty="0" smtClean="0">
                <a:solidFill>
                  <a:srgbClr val="444949"/>
                </a:solidFill>
                <a:latin typeface="GillSans-Light"/>
              </a:rPr>
              <a:t>-compatible &amp; </a:t>
            </a:r>
            <a:r>
              <a:rPr lang="en-IN" sz="2400" dirty="0" err="1" smtClean="0">
                <a:solidFill>
                  <a:srgbClr val="444949"/>
                </a:solidFill>
                <a:latin typeface="GillSans-Light"/>
              </a:rPr>
              <a:t>MySQL</a:t>
            </a:r>
            <a:r>
              <a:rPr lang="en-IN" sz="2400" dirty="0" smtClean="0">
                <a:solidFill>
                  <a:srgbClr val="444949"/>
                </a:solidFill>
                <a:latin typeface="GillSans-Light"/>
              </a:rPr>
              <a:t>-compatible</a:t>
            </a:r>
          </a:p>
          <a:p>
            <a:pPr>
              <a:buNone/>
            </a:pPr>
            <a:r>
              <a:rPr lang="en-IN" sz="2400" dirty="0" smtClean="0">
                <a:solidFill>
                  <a:srgbClr val="444949"/>
                </a:solidFill>
                <a:latin typeface="ArialMT"/>
              </a:rPr>
              <a:t>• </a:t>
            </a:r>
            <a:r>
              <a:rPr lang="en-IN" sz="2400" dirty="0" smtClean="0">
                <a:solidFill>
                  <a:srgbClr val="444949"/>
                </a:solidFill>
                <a:latin typeface="GillSans-Light"/>
              </a:rPr>
              <a:t>Storage: automatically grows up to 64 TB, 6 copies of data, multi-AZ</a:t>
            </a:r>
          </a:p>
          <a:p>
            <a:pPr>
              <a:buNone/>
            </a:pPr>
            <a:r>
              <a:rPr lang="en-IN" sz="2400" dirty="0" smtClean="0">
                <a:solidFill>
                  <a:srgbClr val="444949"/>
                </a:solidFill>
                <a:latin typeface="ArialMT"/>
              </a:rPr>
              <a:t>• </a:t>
            </a:r>
            <a:r>
              <a:rPr lang="en-IN" sz="2400" dirty="0" smtClean="0">
                <a:solidFill>
                  <a:srgbClr val="444949"/>
                </a:solidFill>
                <a:latin typeface="GillSans-Light"/>
              </a:rPr>
              <a:t>Read Replicas: up to 15 RR, reader endpoint to access them all</a:t>
            </a:r>
          </a:p>
          <a:p>
            <a:pPr>
              <a:buNone/>
            </a:pPr>
            <a:r>
              <a:rPr lang="en-IN" sz="2400" dirty="0" smtClean="0">
                <a:solidFill>
                  <a:srgbClr val="444949"/>
                </a:solidFill>
                <a:latin typeface="ArialMT"/>
              </a:rPr>
              <a:t>• </a:t>
            </a:r>
            <a:r>
              <a:rPr lang="en-IN" sz="2400" dirty="0" smtClean="0">
                <a:solidFill>
                  <a:srgbClr val="444949"/>
                </a:solidFill>
                <a:latin typeface="GillSans-Light"/>
              </a:rPr>
              <a:t>Cross Region RR: entire database is copied (not select tables)</a:t>
            </a:r>
          </a:p>
          <a:p>
            <a:pPr>
              <a:buNone/>
            </a:pPr>
            <a:r>
              <a:rPr lang="en-IN" sz="2400" dirty="0" smtClean="0">
                <a:solidFill>
                  <a:srgbClr val="444949"/>
                </a:solidFill>
                <a:latin typeface="ArialMT"/>
              </a:rPr>
              <a:t>• </a:t>
            </a:r>
            <a:r>
              <a:rPr lang="en-IN" sz="2400" dirty="0" smtClean="0">
                <a:solidFill>
                  <a:srgbClr val="444949"/>
                </a:solidFill>
                <a:latin typeface="GillSans-Light"/>
              </a:rPr>
              <a:t>Load / Offload data directly from / to S3: efficient use of resources</a:t>
            </a:r>
          </a:p>
          <a:p>
            <a:pPr>
              <a:buNone/>
            </a:pPr>
            <a:r>
              <a:rPr lang="en-IN" sz="2400" dirty="0" smtClean="0">
                <a:solidFill>
                  <a:srgbClr val="444949"/>
                </a:solidFill>
                <a:latin typeface="ArialMT"/>
              </a:rPr>
              <a:t>• </a:t>
            </a:r>
            <a:r>
              <a:rPr lang="en-IN" sz="2400" dirty="0" smtClean="0">
                <a:solidFill>
                  <a:srgbClr val="444949"/>
                </a:solidFill>
                <a:latin typeface="GillSans-Light"/>
              </a:rPr>
              <a:t>Backup, Snapshots &amp; Restore: same as RDS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Aurora</a:t>
            </a:r>
            <a:endParaRPr lang="en-IN" dirty="0"/>
          </a:p>
        </p:txBody>
      </p:sp>
      <p:pic>
        <p:nvPicPr>
          <p:cNvPr id="8194" name="Picture 2"/>
          <p:cNvPicPr>
            <a:picLocks noChangeAspect="1" noChangeArrowheads="1"/>
          </p:cNvPicPr>
          <p:nvPr/>
        </p:nvPicPr>
        <p:blipFill>
          <a:blip r:embed="rId2" cstate="print"/>
          <a:srcRect/>
          <a:stretch>
            <a:fillRect/>
          </a:stretch>
        </p:blipFill>
        <p:spPr bwMode="auto">
          <a:xfrm>
            <a:off x="8077200" y="1524000"/>
            <a:ext cx="847725" cy="847725"/>
          </a:xfrm>
          <a:prstGeom prst="rect">
            <a:avLst/>
          </a:prstGeom>
          <a:noFill/>
          <a:ln w="9525">
            <a:noFill/>
            <a:miter lim="800000"/>
            <a:headEnd/>
            <a:tailEnd/>
          </a:ln>
          <a:effec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4800600" cy="4525963"/>
          </a:xfrm>
        </p:spPr>
        <p:txBody>
          <a:bodyPr>
            <a:normAutofit fontScale="92500"/>
          </a:bodyPr>
          <a:lstStyle/>
          <a:p>
            <a:pPr>
              <a:buNone/>
            </a:pPr>
            <a:r>
              <a:rPr lang="en-IN" sz="2400" dirty="0" smtClean="0">
                <a:solidFill>
                  <a:srgbClr val="444949"/>
                </a:solidFill>
                <a:latin typeface="ArialMT"/>
              </a:rPr>
              <a:t>• </a:t>
            </a:r>
            <a:r>
              <a:rPr lang="en-IN" sz="2400" dirty="0" smtClean="0">
                <a:solidFill>
                  <a:srgbClr val="444949"/>
                </a:solidFill>
                <a:latin typeface="GillSans-Light"/>
              </a:rPr>
              <a:t>6 copies of your data across 3 AZ:</a:t>
            </a:r>
          </a:p>
          <a:p>
            <a:pPr>
              <a:buNone/>
            </a:pPr>
            <a:r>
              <a:rPr lang="en-IN" sz="2000" dirty="0" smtClean="0">
                <a:solidFill>
                  <a:srgbClr val="444949"/>
                </a:solidFill>
                <a:latin typeface="ArialMT"/>
              </a:rPr>
              <a:t>• </a:t>
            </a:r>
            <a:r>
              <a:rPr lang="en-IN" sz="2000" dirty="0" smtClean="0">
                <a:solidFill>
                  <a:srgbClr val="444949"/>
                </a:solidFill>
                <a:latin typeface="GillSans-Light"/>
              </a:rPr>
              <a:t>4 copies out of 6 needed for writes</a:t>
            </a:r>
          </a:p>
          <a:p>
            <a:pPr>
              <a:buNone/>
            </a:pPr>
            <a:r>
              <a:rPr lang="en-IN" sz="2000" dirty="0" smtClean="0">
                <a:solidFill>
                  <a:srgbClr val="444949"/>
                </a:solidFill>
                <a:latin typeface="ArialMT"/>
              </a:rPr>
              <a:t>• </a:t>
            </a:r>
            <a:r>
              <a:rPr lang="en-IN" sz="2000" dirty="0" smtClean="0">
                <a:solidFill>
                  <a:srgbClr val="444949"/>
                </a:solidFill>
                <a:latin typeface="GillSans-Light"/>
              </a:rPr>
              <a:t>3 copies out of 6 need for reads</a:t>
            </a:r>
          </a:p>
          <a:p>
            <a:pPr>
              <a:buNone/>
            </a:pPr>
            <a:r>
              <a:rPr lang="en-IN" sz="2000" dirty="0" smtClean="0">
                <a:solidFill>
                  <a:srgbClr val="444949"/>
                </a:solidFill>
                <a:latin typeface="ArialMT"/>
              </a:rPr>
              <a:t>• </a:t>
            </a:r>
            <a:r>
              <a:rPr lang="en-IN" sz="2000" dirty="0" smtClean="0">
                <a:solidFill>
                  <a:srgbClr val="444949"/>
                </a:solidFill>
                <a:latin typeface="GillSans-Light"/>
              </a:rPr>
              <a:t>Self healing with peer-to-peer replication</a:t>
            </a:r>
          </a:p>
          <a:p>
            <a:pPr>
              <a:buNone/>
            </a:pPr>
            <a:r>
              <a:rPr lang="en-IN" sz="2000" dirty="0" smtClean="0">
                <a:solidFill>
                  <a:srgbClr val="444949"/>
                </a:solidFill>
                <a:latin typeface="ArialMT"/>
              </a:rPr>
              <a:t>• </a:t>
            </a:r>
            <a:r>
              <a:rPr lang="en-IN" sz="2000" dirty="0" smtClean="0">
                <a:solidFill>
                  <a:srgbClr val="444949"/>
                </a:solidFill>
                <a:latin typeface="GillSans-Light"/>
              </a:rPr>
              <a:t>Storage is striped across 100s of volumes</a:t>
            </a:r>
          </a:p>
          <a:p>
            <a:pPr>
              <a:buNone/>
            </a:pPr>
            <a:r>
              <a:rPr lang="en-IN" sz="2400" dirty="0" smtClean="0">
                <a:solidFill>
                  <a:srgbClr val="444949"/>
                </a:solidFill>
                <a:latin typeface="ArialMT"/>
              </a:rPr>
              <a:t>• </a:t>
            </a:r>
            <a:r>
              <a:rPr lang="en-IN" sz="2400" dirty="0" smtClean="0">
                <a:solidFill>
                  <a:srgbClr val="444949"/>
                </a:solidFill>
                <a:latin typeface="GillSans-Light"/>
              </a:rPr>
              <a:t>Automated failover for master in less than 30 seconds</a:t>
            </a:r>
          </a:p>
          <a:p>
            <a:pPr>
              <a:buNone/>
            </a:pPr>
            <a:r>
              <a:rPr lang="en-IN" sz="2400" dirty="0" smtClean="0">
                <a:solidFill>
                  <a:srgbClr val="444949"/>
                </a:solidFill>
                <a:latin typeface="ArialMT"/>
              </a:rPr>
              <a:t>• </a:t>
            </a:r>
            <a:r>
              <a:rPr lang="en-IN" sz="2400" dirty="0" smtClean="0">
                <a:solidFill>
                  <a:srgbClr val="444949"/>
                </a:solidFill>
                <a:latin typeface="GillSans-Light"/>
              </a:rPr>
              <a:t>Master + up to 15 Aurora Read</a:t>
            </a:r>
          </a:p>
          <a:p>
            <a:pPr>
              <a:buNone/>
            </a:pPr>
            <a:r>
              <a:rPr lang="en-IN" sz="2400" dirty="0" smtClean="0">
                <a:solidFill>
                  <a:srgbClr val="444949"/>
                </a:solidFill>
                <a:latin typeface="GillSans-Light"/>
              </a:rPr>
              <a:t>Replicas serve reads</a:t>
            </a:r>
          </a:p>
          <a:p>
            <a:pPr>
              <a:buNone/>
            </a:pPr>
            <a:r>
              <a:rPr lang="en-IN" sz="2400" dirty="0" smtClean="0">
                <a:solidFill>
                  <a:srgbClr val="444949"/>
                </a:solidFill>
                <a:latin typeface="ArialMT"/>
              </a:rPr>
              <a:t>• </a:t>
            </a:r>
            <a:r>
              <a:rPr lang="en-IN" sz="2400" dirty="0" smtClean="0">
                <a:solidFill>
                  <a:srgbClr val="444949"/>
                </a:solidFill>
                <a:latin typeface="GillSans-Light"/>
              </a:rPr>
              <a:t>Support for Cross Region Replication</a:t>
            </a:r>
            <a:endParaRPr lang="en-IN" dirty="0"/>
          </a:p>
        </p:txBody>
      </p:sp>
      <p:sp>
        <p:nvSpPr>
          <p:cNvPr id="3" name="Title 2"/>
          <p:cNvSpPr>
            <a:spLocks noGrp="1"/>
          </p:cNvSpPr>
          <p:nvPr>
            <p:ph type="title"/>
          </p:nvPr>
        </p:nvSpPr>
        <p:spPr/>
        <p:txBody>
          <a:bodyPr>
            <a:normAutofit fontScale="90000"/>
          </a:bodyPr>
          <a:lstStyle/>
          <a:p>
            <a:r>
              <a:rPr lang="en-IN" dirty="0" smtClean="0"/>
              <a:t>Aurora High Availability </a:t>
            </a:r>
            <a:br>
              <a:rPr lang="en-IN" dirty="0" smtClean="0"/>
            </a:br>
            <a:r>
              <a:rPr lang="en-IN" dirty="0" smtClean="0"/>
              <a:t>and Read Scaling</a:t>
            </a:r>
            <a:endParaRPr lang="en-IN" dirty="0"/>
          </a:p>
        </p:txBody>
      </p:sp>
      <p:pic>
        <p:nvPicPr>
          <p:cNvPr id="9218" name="Picture 2"/>
          <p:cNvPicPr>
            <a:picLocks noChangeAspect="1" noChangeArrowheads="1"/>
          </p:cNvPicPr>
          <p:nvPr/>
        </p:nvPicPr>
        <p:blipFill>
          <a:blip r:embed="rId2"/>
          <a:srcRect/>
          <a:stretch>
            <a:fillRect/>
          </a:stretch>
        </p:blipFill>
        <p:spPr bwMode="auto">
          <a:xfrm>
            <a:off x="5029200" y="1676400"/>
            <a:ext cx="3933825" cy="3810000"/>
          </a:xfrm>
          <a:prstGeom prst="rect">
            <a:avLst/>
          </a:prstGeom>
          <a:noFill/>
          <a:ln w="9525">
            <a:noFill/>
            <a:miter lim="800000"/>
            <a:headEnd/>
            <a:tailEnd/>
          </a:ln>
          <a:effec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solidFill>
                  <a:srgbClr val="444949"/>
                </a:solidFill>
                <a:latin typeface="GillSans-Light"/>
              </a:rPr>
              <a:t>Aurora DB Cluster</a:t>
            </a:r>
            <a:endParaRPr lang="en-IN" dirty="0"/>
          </a:p>
        </p:txBody>
      </p:sp>
      <p:pic>
        <p:nvPicPr>
          <p:cNvPr id="10242" name="Picture 2"/>
          <p:cNvPicPr>
            <a:picLocks noGrp="1" noChangeAspect="1" noChangeArrowheads="1"/>
          </p:cNvPicPr>
          <p:nvPr>
            <p:ph idx="1"/>
          </p:nvPr>
        </p:nvPicPr>
        <p:blipFill>
          <a:blip r:embed="rId2"/>
          <a:srcRect/>
          <a:stretch>
            <a:fillRect/>
          </a:stretch>
        </p:blipFill>
        <p:spPr bwMode="auto">
          <a:xfrm>
            <a:off x="457200" y="1143000"/>
            <a:ext cx="8229600" cy="4724400"/>
          </a:xfrm>
          <a:prstGeom prst="rect">
            <a:avLst/>
          </a:prstGeom>
          <a:noFill/>
          <a:ln w="9525">
            <a:noFill/>
            <a:miter lim="800000"/>
            <a:headEnd/>
            <a:tailEnd/>
          </a:ln>
          <a:effectLst/>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352800" cy="4525963"/>
          </a:xfrm>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Automated database</a:t>
            </a:r>
            <a:r>
              <a:rPr lang="en-IN" sz="1600" dirty="0" smtClean="0">
                <a:solidFill>
                  <a:srgbClr val="444949"/>
                </a:solidFill>
                <a:latin typeface="Calibri"/>
              </a:rPr>
              <a:t> </a:t>
            </a:r>
            <a:r>
              <a:rPr lang="en-IN" sz="2400" dirty="0" smtClean="0">
                <a:solidFill>
                  <a:srgbClr val="444949"/>
                </a:solidFill>
                <a:latin typeface="GillSans-Light"/>
              </a:rPr>
              <a:t>instantiation and </a:t>
            </a:r>
            <a:r>
              <a:rPr lang="en-IN" sz="2400" dirty="0" err="1" smtClean="0">
                <a:solidFill>
                  <a:srgbClr val="444949"/>
                </a:solidFill>
                <a:latin typeface="GillSans-Light"/>
              </a:rPr>
              <a:t>autoscaling</a:t>
            </a:r>
            <a:r>
              <a:rPr lang="en-IN" sz="2400" dirty="0" smtClean="0">
                <a:solidFill>
                  <a:srgbClr val="444949"/>
                </a:solidFill>
                <a:latin typeface="GillSans-Light"/>
              </a:rPr>
              <a:t> based on actual usage</a:t>
            </a:r>
          </a:p>
          <a:p>
            <a:pPr>
              <a:buNone/>
            </a:pPr>
            <a:r>
              <a:rPr lang="en-IN" sz="2400" dirty="0" smtClean="0">
                <a:solidFill>
                  <a:srgbClr val="444949"/>
                </a:solidFill>
                <a:latin typeface="ArialMT"/>
              </a:rPr>
              <a:t>• </a:t>
            </a:r>
            <a:r>
              <a:rPr lang="en-IN" sz="2400" dirty="0" smtClean="0">
                <a:solidFill>
                  <a:srgbClr val="444949"/>
                </a:solidFill>
                <a:latin typeface="GillSans-Light"/>
              </a:rPr>
              <a:t>Good for infrequent, intermittent or unpredictable workloads</a:t>
            </a:r>
          </a:p>
          <a:p>
            <a:pPr>
              <a:buNone/>
            </a:pPr>
            <a:r>
              <a:rPr lang="en-IN" sz="2400" dirty="0" smtClean="0">
                <a:solidFill>
                  <a:srgbClr val="444949"/>
                </a:solidFill>
                <a:latin typeface="ArialMT"/>
              </a:rPr>
              <a:t>• </a:t>
            </a:r>
            <a:r>
              <a:rPr lang="en-IN" sz="2400" dirty="0" smtClean="0">
                <a:solidFill>
                  <a:srgbClr val="444949"/>
                </a:solidFill>
                <a:latin typeface="GillSans-Light"/>
              </a:rPr>
              <a:t>No capacity planning needed</a:t>
            </a:r>
          </a:p>
          <a:p>
            <a:pPr>
              <a:buNone/>
            </a:pPr>
            <a:r>
              <a:rPr lang="en-IN" sz="2400" dirty="0" smtClean="0">
                <a:solidFill>
                  <a:srgbClr val="444949"/>
                </a:solidFill>
                <a:latin typeface="ArialMT"/>
              </a:rPr>
              <a:t>• </a:t>
            </a:r>
            <a:r>
              <a:rPr lang="en-IN" sz="2400" dirty="0" smtClean="0">
                <a:solidFill>
                  <a:srgbClr val="444949"/>
                </a:solidFill>
                <a:latin typeface="GillSans-Light"/>
              </a:rPr>
              <a:t>Pay per second, can be more cost-effective</a:t>
            </a:r>
            <a:endParaRPr lang="en-IN" dirty="0"/>
          </a:p>
        </p:txBody>
      </p:sp>
      <p:sp>
        <p:nvSpPr>
          <p:cNvPr id="3" name="Title 2"/>
          <p:cNvSpPr>
            <a:spLocks noGrp="1"/>
          </p:cNvSpPr>
          <p:nvPr>
            <p:ph type="title"/>
          </p:nvPr>
        </p:nvSpPr>
        <p:spPr/>
        <p:txBody>
          <a:bodyPr/>
          <a:lstStyle/>
          <a:p>
            <a:r>
              <a:rPr lang="en-IN" dirty="0" smtClean="0"/>
              <a:t>Aurora </a:t>
            </a:r>
            <a:r>
              <a:rPr lang="en-IN" dirty="0" err="1" smtClean="0"/>
              <a:t>Serverless</a:t>
            </a:r>
            <a:endParaRPr lang="en-IN" dirty="0"/>
          </a:p>
        </p:txBody>
      </p:sp>
      <p:pic>
        <p:nvPicPr>
          <p:cNvPr id="11266" name="Picture 2"/>
          <p:cNvPicPr>
            <a:picLocks noChangeAspect="1" noChangeArrowheads="1"/>
          </p:cNvPicPr>
          <p:nvPr/>
        </p:nvPicPr>
        <p:blipFill>
          <a:blip r:embed="rId2"/>
          <a:srcRect/>
          <a:stretch>
            <a:fillRect/>
          </a:stretch>
        </p:blipFill>
        <p:spPr bwMode="auto">
          <a:xfrm>
            <a:off x="3962400" y="1447800"/>
            <a:ext cx="5029200" cy="4800600"/>
          </a:xfrm>
          <a:prstGeom prst="rect">
            <a:avLst/>
          </a:prstGeom>
          <a:noFill/>
          <a:ln w="9525">
            <a:noFill/>
            <a:miter lim="800000"/>
            <a:headEnd/>
            <a:tailEnd/>
          </a:ln>
          <a:effectLst/>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14800" cy="4525963"/>
          </a:xfrm>
        </p:spPr>
        <p:txBody>
          <a:bodyPr>
            <a:normAutofit fontScale="6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Aurora Cross Region Read Replicas:</a:t>
            </a:r>
          </a:p>
          <a:p>
            <a:pPr>
              <a:buNone/>
            </a:pPr>
            <a:r>
              <a:rPr lang="en-IN" sz="2800" dirty="0" smtClean="0">
                <a:solidFill>
                  <a:srgbClr val="444949"/>
                </a:solidFill>
                <a:latin typeface="ArialMT"/>
              </a:rPr>
              <a:t>• </a:t>
            </a:r>
            <a:r>
              <a:rPr lang="en-IN" sz="2800" dirty="0" smtClean="0">
                <a:solidFill>
                  <a:srgbClr val="444949"/>
                </a:solidFill>
                <a:latin typeface="GillSans-Light"/>
              </a:rPr>
              <a:t>Useful for disaster recovery</a:t>
            </a:r>
          </a:p>
          <a:p>
            <a:pPr>
              <a:buNone/>
            </a:pPr>
            <a:r>
              <a:rPr lang="en-IN" sz="2800" dirty="0" smtClean="0">
                <a:solidFill>
                  <a:srgbClr val="444949"/>
                </a:solidFill>
                <a:latin typeface="ArialMT"/>
              </a:rPr>
              <a:t>• </a:t>
            </a:r>
            <a:r>
              <a:rPr lang="en-IN" sz="2800" dirty="0" smtClean="0">
                <a:solidFill>
                  <a:srgbClr val="444949"/>
                </a:solidFill>
                <a:latin typeface="GillSans-Light"/>
              </a:rPr>
              <a:t>Simple to put in place</a:t>
            </a:r>
          </a:p>
          <a:p>
            <a:pPr>
              <a:buNone/>
            </a:pPr>
            <a:r>
              <a:rPr lang="en-IN" sz="3200" dirty="0" smtClean="0">
                <a:solidFill>
                  <a:srgbClr val="444949"/>
                </a:solidFill>
                <a:latin typeface="ArialMT"/>
              </a:rPr>
              <a:t>• </a:t>
            </a:r>
            <a:r>
              <a:rPr lang="en-IN" sz="3200" dirty="0" smtClean="0">
                <a:solidFill>
                  <a:srgbClr val="444949"/>
                </a:solidFill>
                <a:latin typeface="GillSans-Light"/>
              </a:rPr>
              <a:t>Aurora Global Database (recommended):</a:t>
            </a:r>
          </a:p>
          <a:p>
            <a:pPr>
              <a:buNone/>
            </a:pPr>
            <a:r>
              <a:rPr lang="en-IN" sz="2800" dirty="0" smtClean="0">
                <a:solidFill>
                  <a:srgbClr val="444949"/>
                </a:solidFill>
                <a:latin typeface="ArialMT"/>
              </a:rPr>
              <a:t>• </a:t>
            </a:r>
            <a:r>
              <a:rPr lang="en-IN" sz="2800" dirty="0" smtClean="0">
                <a:solidFill>
                  <a:srgbClr val="444949"/>
                </a:solidFill>
                <a:latin typeface="GillSans-Light"/>
              </a:rPr>
              <a:t>1 Primary Region (read / write)</a:t>
            </a:r>
          </a:p>
          <a:p>
            <a:pPr>
              <a:buNone/>
            </a:pPr>
            <a:r>
              <a:rPr lang="en-IN" sz="2800" dirty="0" smtClean="0">
                <a:solidFill>
                  <a:srgbClr val="444949"/>
                </a:solidFill>
                <a:latin typeface="ArialMT"/>
              </a:rPr>
              <a:t>• </a:t>
            </a:r>
            <a:r>
              <a:rPr lang="en-IN" sz="2800" dirty="0" smtClean="0">
                <a:solidFill>
                  <a:srgbClr val="444949"/>
                </a:solidFill>
                <a:latin typeface="GillSans-Light"/>
              </a:rPr>
              <a:t>Up to 5 secondary (read-only) regions, replication lag is</a:t>
            </a:r>
          </a:p>
          <a:p>
            <a:pPr>
              <a:buNone/>
            </a:pPr>
            <a:r>
              <a:rPr lang="en-IN" sz="2800" dirty="0" smtClean="0">
                <a:solidFill>
                  <a:srgbClr val="444949"/>
                </a:solidFill>
                <a:latin typeface="GillSans-Light"/>
              </a:rPr>
              <a:t>less than 1 second</a:t>
            </a:r>
          </a:p>
          <a:p>
            <a:pPr>
              <a:buNone/>
            </a:pPr>
            <a:r>
              <a:rPr lang="en-IN" sz="2800" dirty="0" smtClean="0">
                <a:solidFill>
                  <a:srgbClr val="444949"/>
                </a:solidFill>
                <a:latin typeface="ArialMT"/>
              </a:rPr>
              <a:t>• </a:t>
            </a:r>
            <a:r>
              <a:rPr lang="en-IN" sz="2800" dirty="0" smtClean="0">
                <a:solidFill>
                  <a:srgbClr val="444949"/>
                </a:solidFill>
                <a:latin typeface="GillSans-Light"/>
              </a:rPr>
              <a:t>Up to 16 Read Replicas per secondary region</a:t>
            </a:r>
          </a:p>
          <a:p>
            <a:pPr>
              <a:buNone/>
            </a:pPr>
            <a:r>
              <a:rPr lang="en-IN" sz="2800" dirty="0" smtClean="0">
                <a:solidFill>
                  <a:srgbClr val="444949"/>
                </a:solidFill>
                <a:latin typeface="ArialMT"/>
              </a:rPr>
              <a:t>• </a:t>
            </a:r>
            <a:r>
              <a:rPr lang="en-IN" sz="2800" dirty="0" smtClean="0">
                <a:solidFill>
                  <a:srgbClr val="444949"/>
                </a:solidFill>
                <a:latin typeface="GillSans-Light"/>
              </a:rPr>
              <a:t>Helps for decreasing latency</a:t>
            </a:r>
          </a:p>
          <a:p>
            <a:pPr>
              <a:buNone/>
            </a:pPr>
            <a:r>
              <a:rPr lang="en-IN" sz="2800" dirty="0" smtClean="0">
                <a:solidFill>
                  <a:srgbClr val="444949"/>
                </a:solidFill>
                <a:latin typeface="ArialMT"/>
              </a:rPr>
              <a:t>• </a:t>
            </a:r>
            <a:r>
              <a:rPr lang="en-IN" sz="2800" dirty="0" smtClean="0">
                <a:solidFill>
                  <a:srgbClr val="444949"/>
                </a:solidFill>
                <a:latin typeface="GillSans-Light"/>
              </a:rPr>
              <a:t>Promoting another region (for disaster recovery) has an</a:t>
            </a:r>
          </a:p>
          <a:p>
            <a:pPr>
              <a:buNone/>
            </a:pPr>
            <a:r>
              <a:rPr lang="en-IN" sz="2800" dirty="0" smtClean="0">
                <a:solidFill>
                  <a:srgbClr val="444949"/>
                </a:solidFill>
                <a:latin typeface="GillSans-Light"/>
              </a:rPr>
              <a:t>RTO of &lt; 1 minute</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Global Aurora</a:t>
            </a:r>
            <a:endParaRPr lang="en-IN" dirty="0"/>
          </a:p>
        </p:txBody>
      </p:sp>
      <p:pic>
        <p:nvPicPr>
          <p:cNvPr id="12290" name="Picture 2"/>
          <p:cNvPicPr>
            <a:picLocks noChangeAspect="1" noChangeArrowheads="1"/>
          </p:cNvPicPr>
          <p:nvPr/>
        </p:nvPicPr>
        <p:blipFill>
          <a:blip r:embed="rId2"/>
          <a:srcRect/>
          <a:stretch>
            <a:fillRect/>
          </a:stretch>
        </p:blipFill>
        <p:spPr bwMode="auto">
          <a:xfrm>
            <a:off x="4114800" y="1447800"/>
            <a:ext cx="4724400" cy="4876800"/>
          </a:xfrm>
          <a:prstGeom prst="rect">
            <a:avLst/>
          </a:prstGeom>
          <a:noFill/>
          <a:ln w="9525">
            <a:noFill/>
            <a:miter lim="800000"/>
            <a:headEnd/>
            <a:tailEnd/>
          </a:ln>
          <a:effectLst/>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000" dirty="0" smtClean="0">
                <a:solidFill>
                  <a:srgbClr val="444949"/>
                </a:solidFill>
                <a:latin typeface="ArialMT"/>
              </a:rPr>
              <a:t>• </a:t>
            </a:r>
            <a:r>
              <a:rPr lang="en-IN" sz="2000" dirty="0" smtClean="0">
                <a:solidFill>
                  <a:srgbClr val="444949"/>
                </a:solidFill>
                <a:latin typeface="GillSans-Light"/>
              </a:rPr>
              <a:t>In case you want immediate failover for write node (HA) –</a:t>
            </a:r>
          </a:p>
          <a:p>
            <a:pPr>
              <a:buNone/>
            </a:pPr>
            <a:r>
              <a:rPr lang="en-IN" sz="2000" dirty="0" smtClean="0">
                <a:solidFill>
                  <a:srgbClr val="444949"/>
                </a:solidFill>
                <a:latin typeface="ArialMT"/>
              </a:rPr>
              <a:t>• </a:t>
            </a:r>
            <a:r>
              <a:rPr lang="en-IN" sz="2000" dirty="0" smtClean="0">
                <a:solidFill>
                  <a:srgbClr val="444949"/>
                </a:solidFill>
                <a:latin typeface="GillSans-Light"/>
              </a:rPr>
              <a:t>Every node does R/W - </a:t>
            </a:r>
            <a:r>
              <a:rPr lang="en-IN" sz="2000" dirty="0" err="1" smtClean="0">
                <a:solidFill>
                  <a:srgbClr val="444949"/>
                </a:solidFill>
                <a:latin typeface="GillSans-Light"/>
              </a:rPr>
              <a:t>vs</a:t>
            </a:r>
            <a:r>
              <a:rPr lang="en-IN" sz="2000" dirty="0" smtClean="0">
                <a:solidFill>
                  <a:srgbClr val="444949"/>
                </a:solidFill>
                <a:latin typeface="GillSans-Light"/>
              </a:rPr>
              <a:t> promoting a RR as the new master</a:t>
            </a:r>
            <a:endParaRPr lang="en-IN" sz="2400"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Aurora Multi-Master</a:t>
            </a:r>
            <a:endParaRPr lang="en-IN" dirty="0"/>
          </a:p>
        </p:txBody>
      </p:sp>
      <p:pic>
        <p:nvPicPr>
          <p:cNvPr id="13314" name="Picture 2"/>
          <p:cNvPicPr>
            <a:picLocks noChangeAspect="1" noChangeArrowheads="1"/>
          </p:cNvPicPr>
          <p:nvPr/>
        </p:nvPicPr>
        <p:blipFill>
          <a:blip r:embed="rId2"/>
          <a:srcRect/>
          <a:stretch>
            <a:fillRect/>
          </a:stretch>
        </p:blipFill>
        <p:spPr bwMode="auto">
          <a:xfrm>
            <a:off x="990600" y="2438400"/>
            <a:ext cx="7543800" cy="3505200"/>
          </a:xfrm>
          <a:prstGeom prst="rect">
            <a:avLst/>
          </a:prstGeom>
          <a:noFill/>
          <a:ln w="9525">
            <a:noFill/>
            <a:miter lim="800000"/>
            <a:headEnd/>
            <a:tailEnd/>
          </a:ln>
          <a:effectLst/>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buNone/>
            </a:pPr>
            <a:endParaRPr lang="en-IN" sz="4000" dirty="0" smtClean="0">
              <a:solidFill>
                <a:srgbClr val="444949"/>
              </a:solidFill>
              <a:latin typeface="GillSans-Light"/>
            </a:endParaRPr>
          </a:p>
          <a:p>
            <a:pPr algn="ctr">
              <a:buNone/>
            </a:pPr>
            <a:endParaRPr lang="en-IN" sz="4000" dirty="0" smtClean="0">
              <a:solidFill>
                <a:srgbClr val="444949"/>
              </a:solidFill>
              <a:latin typeface="GillSans-Light"/>
            </a:endParaRPr>
          </a:p>
          <a:p>
            <a:pPr algn="ctr">
              <a:buNone/>
            </a:pPr>
            <a:r>
              <a:rPr lang="en-IN" sz="4000" dirty="0" smtClean="0">
                <a:solidFill>
                  <a:srgbClr val="444949"/>
                </a:solidFill>
                <a:latin typeface="GillSans-Light"/>
              </a:rPr>
              <a:t>Service Communications</a:t>
            </a:r>
            <a:endParaRPr lang="en-IN" sz="3600"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Build </a:t>
            </a:r>
            <a:r>
              <a:rPr lang="en-IN" sz="2400" dirty="0" err="1" smtClean="0">
                <a:solidFill>
                  <a:srgbClr val="444949"/>
                </a:solidFill>
                <a:latin typeface="GillSans-Light"/>
              </a:rPr>
              <a:t>serverless</a:t>
            </a:r>
            <a:r>
              <a:rPr lang="en-IN" sz="2400" dirty="0" smtClean="0">
                <a:solidFill>
                  <a:srgbClr val="444949"/>
                </a:solidFill>
                <a:latin typeface="GillSans-Light"/>
              </a:rPr>
              <a:t> visual workflow to orchestrate your Lambda functions</a:t>
            </a:r>
          </a:p>
          <a:p>
            <a:pPr>
              <a:buNone/>
            </a:pPr>
            <a:r>
              <a:rPr lang="en-IN" sz="2400" dirty="0" smtClean="0">
                <a:solidFill>
                  <a:srgbClr val="444949"/>
                </a:solidFill>
                <a:latin typeface="ArialMT"/>
              </a:rPr>
              <a:t>• </a:t>
            </a:r>
            <a:r>
              <a:rPr lang="en-IN" sz="2400" dirty="0" smtClean="0">
                <a:solidFill>
                  <a:srgbClr val="444949"/>
                </a:solidFill>
                <a:latin typeface="GillSans-Light"/>
              </a:rPr>
              <a:t>Represent flow as a JSON state machine</a:t>
            </a:r>
          </a:p>
          <a:p>
            <a:pPr>
              <a:buNone/>
            </a:pPr>
            <a:r>
              <a:rPr lang="en-IN" sz="2400" dirty="0" smtClean="0">
                <a:solidFill>
                  <a:srgbClr val="444949"/>
                </a:solidFill>
                <a:latin typeface="ArialMT"/>
              </a:rPr>
              <a:t>• </a:t>
            </a:r>
            <a:r>
              <a:rPr lang="en-IN" sz="2400" dirty="0" smtClean="0">
                <a:solidFill>
                  <a:srgbClr val="444949"/>
                </a:solidFill>
                <a:latin typeface="GillSans-Light"/>
              </a:rPr>
              <a:t>Features: sequence, parallel, conditions, timeouts, error handling…</a:t>
            </a:r>
          </a:p>
          <a:p>
            <a:pPr>
              <a:buNone/>
            </a:pPr>
            <a:r>
              <a:rPr lang="en-IN" sz="2400" dirty="0" smtClean="0">
                <a:solidFill>
                  <a:srgbClr val="444949"/>
                </a:solidFill>
                <a:latin typeface="ArialMT"/>
              </a:rPr>
              <a:t>• </a:t>
            </a:r>
            <a:r>
              <a:rPr lang="en-IN" sz="2400" dirty="0" smtClean="0">
                <a:solidFill>
                  <a:srgbClr val="444949"/>
                </a:solidFill>
                <a:latin typeface="GillSans-Light"/>
              </a:rPr>
              <a:t>Can also integrate with EC2, ECS, On premise servers, API Gateway</a:t>
            </a:r>
          </a:p>
          <a:p>
            <a:pPr>
              <a:buNone/>
            </a:pPr>
            <a:r>
              <a:rPr lang="en-IN" sz="2400" dirty="0" smtClean="0">
                <a:solidFill>
                  <a:srgbClr val="444949"/>
                </a:solidFill>
                <a:latin typeface="ArialMT"/>
              </a:rPr>
              <a:t>• </a:t>
            </a:r>
            <a:r>
              <a:rPr lang="en-IN" sz="2400" dirty="0" smtClean="0">
                <a:solidFill>
                  <a:srgbClr val="444949"/>
                </a:solidFill>
                <a:latin typeface="GillSans-Light"/>
              </a:rPr>
              <a:t>Maximum execution time of 1 year</a:t>
            </a:r>
          </a:p>
          <a:p>
            <a:pPr>
              <a:buNone/>
            </a:pPr>
            <a:r>
              <a:rPr lang="en-IN" sz="2400" dirty="0" smtClean="0">
                <a:solidFill>
                  <a:srgbClr val="444949"/>
                </a:solidFill>
                <a:latin typeface="ArialMT"/>
              </a:rPr>
              <a:t>• </a:t>
            </a:r>
            <a:r>
              <a:rPr lang="en-IN" sz="2400" dirty="0" smtClean="0">
                <a:solidFill>
                  <a:srgbClr val="444949"/>
                </a:solidFill>
                <a:latin typeface="GillSans-Light"/>
              </a:rPr>
              <a:t>Possibility to implement human approval feature</a:t>
            </a:r>
          </a:p>
          <a:p>
            <a:pPr>
              <a:buNone/>
            </a:pPr>
            <a:r>
              <a:rPr lang="en-IN" sz="2400" dirty="0" smtClean="0">
                <a:solidFill>
                  <a:srgbClr val="444949"/>
                </a:solidFill>
                <a:latin typeface="ArialMT"/>
              </a:rPr>
              <a:t>• </a:t>
            </a:r>
            <a:r>
              <a:rPr lang="en-IN" sz="2400" dirty="0" smtClean="0">
                <a:solidFill>
                  <a:srgbClr val="444949"/>
                </a:solidFill>
                <a:latin typeface="GillSans-Light"/>
              </a:rPr>
              <a:t>If you chain Lambda functions using Step Functions, be mindful of the</a:t>
            </a:r>
          </a:p>
          <a:p>
            <a:pPr>
              <a:buNone/>
            </a:pPr>
            <a:r>
              <a:rPr lang="en-IN" sz="2400" dirty="0" smtClean="0">
                <a:solidFill>
                  <a:srgbClr val="444949"/>
                </a:solidFill>
                <a:latin typeface="GillSans-Light"/>
              </a:rPr>
              <a:t>added latency to pass the calls.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Step Functions</a:t>
            </a:r>
            <a:endParaRPr lang="en-IN" dirty="0"/>
          </a:p>
        </p:txBody>
      </p:sp>
      <p:pic>
        <p:nvPicPr>
          <p:cNvPr id="14338" name="Picture 2"/>
          <p:cNvPicPr>
            <a:picLocks noChangeAspect="1" noChangeArrowheads="1"/>
          </p:cNvPicPr>
          <p:nvPr/>
        </p:nvPicPr>
        <p:blipFill>
          <a:blip r:embed="rId2" cstate="print"/>
          <a:srcRect/>
          <a:stretch>
            <a:fillRect/>
          </a:stretch>
        </p:blipFill>
        <p:spPr bwMode="auto">
          <a:xfrm>
            <a:off x="8001000" y="1600200"/>
            <a:ext cx="862013" cy="862013"/>
          </a:xfrm>
          <a:prstGeom prst="rect">
            <a:avLst/>
          </a:prstGeom>
          <a:noFill/>
          <a:ln w="9525">
            <a:noFill/>
            <a:miter lim="800000"/>
            <a:headEnd/>
            <a:tailEnd/>
          </a:ln>
          <a:effectLst/>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Visual workflow in </a:t>
            </a:r>
            <a:br>
              <a:rPr lang="en-IN" sz="4000" dirty="0" smtClean="0">
                <a:solidFill>
                  <a:srgbClr val="444949"/>
                </a:solidFill>
                <a:latin typeface="GillSans-Light"/>
              </a:rPr>
            </a:br>
            <a:r>
              <a:rPr lang="en-IN" sz="4000" dirty="0" smtClean="0">
                <a:solidFill>
                  <a:srgbClr val="444949"/>
                </a:solidFill>
                <a:latin typeface="GillSans-Light"/>
              </a:rPr>
              <a:t>Step Functions</a:t>
            </a:r>
            <a:endParaRPr lang="en-IN"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228600" y="1905000"/>
            <a:ext cx="2757354" cy="3200400"/>
          </a:xfrm>
          <a:prstGeom prst="rect">
            <a:avLst/>
          </a:prstGeom>
          <a:noFill/>
          <a:ln w="9525">
            <a:noFill/>
            <a:miter lim="800000"/>
            <a:headEnd/>
            <a:tailEnd/>
          </a:ln>
          <a:effectLst/>
        </p:spPr>
      </p:pic>
      <p:pic>
        <p:nvPicPr>
          <p:cNvPr id="15364" name="Picture 4"/>
          <p:cNvPicPr>
            <a:picLocks noChangeAspect="1" noChangeArrowheads="1"/>
          </p:cNvPicPr>
          <p:nvPr/>
        </p:nvPicPr>
        <p:blipFill>
          <a:blip r:embed="rId3" cstate="print"/>
          <a:srcRect/>
          <a:stretch>
            <a:fillRect/>
          </a:stretch>
        </p:blipFill>
        <p:spPr bwMode="auto">
          <a:xfrm>
            <a:off x="3200400" y="1828800"/>
            <a:ext cx="2895600" cy="3219450"/>
          </a:xfrm>
          <a:prstGeom prst="rect">
            <a:avLst/>
          </a:prstGeom>
          <a:noFill/>
          <a:ln w="9525">
            <a:noFill/>
            <a:miter lim="800000"/>
            <a:headEnd/>
            <a:tailEnd/>
          </a:ln>
          <a:effectLst/>
        </p:spPr>
      </p:pic>
      <p:pic>
        <p:nvPicPr>
          <p:cNvPr id="15365" name="Picture 5"/>
          <p:cNvPicPr>
            <a:picLocks noChangeAspect="1" noChangeArrowheads="1"/>
          </p:cNvPicPr>
          <p:nvPr/>
        </p:nvPicPr>
        <p:blipFill>
          <a:blip r:embed="rId4" cstate="print"/>
          <a:srcRect/>
          <a:stretch>
            <a:fillRect/>
          </a:stretch>
        </p:blipFill>
        <p:spPr bwMode="auto">
          <a:xfrm>
            <a:off x="6400800" y="1752600"/>
            <a:ext cx="2362200" cy="3324578"/>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4572000" cy="4525963"/>
          </a:xfrm>
        </p:spPr>
        <p:txBody>
          <a:bodyPr>
            <a:normAutofit fontScale="70000" lnSpcReduction="20000"/>
          </a:bodyPr>
          <a:lstStyle/>
          <a:p>
            <a:pPr>
              <a:buNone/>
            </a:pPr>
            <a:r>
              <a:rPr lang="en-US" sz="3200" dirty="0" smtClean="0">
                <a:solidFill>
                  <a:srgbClr val="444949"/>
                </a:solidFill>
                <a:latin typeface="ArialMT"/>
              </a:rPr>
              <a:t>• </a:t>
            </a:r>
            <a:r>
              <a:rPr lang="en-US" sz="3200" dirty="0" smtClean="0">
                <a:solidFill>
                  <a:srgbClr val="444949"/>
                </a:solidFill>
                <a:latin typeface="GillSans-Light"/>
              </a:rPr>
              <a:t>Preferred way for Web Identity</a:t>
            </a:r>
          </a:p>
          <a:p>
            <a:pPr>
              <a:buNone/>
            </a:pPr>
            <a:r>
              <a:rPr lang="en-US" sz="3200" dirty="0" smtClean="0">
                <a:solidFill>
                  <a:srgbClr val="444949"/>
                </a:solidFill>
                <a:latin typeface="GillSans-Light"/>
              </a:rPr>
              <a:t>Federation</a:t>
            </a:r>
          </a:p>
          <a:p>
            <a:pPr>
              <a:buNone/>
            </a:pPr>
            <a:r>
              <a:rPr lang="en-US" sz="2800" dirty="0" smtClean="0">
                <a:solidFill>
                  <a:srgbClr val="444949"/>
                </a:solidFill>
                <a:latin typeface="ArialMT"/>
              </a:rPr>
              <a:t>• </a:t>
            </a:r>
            <a:r>
              <a:rPr lang="en-US" sz="2800" dirty="0" smtClean="0">
                <a:solidFill>
                  <a:srgbClr val="444949"/>
                </a:solidFill>
                <a:latin typeface="GillSans-Light"/>
              </a:rPr>
              <a:t>Create IAM Roles using </a:t>
            </a:r>
            <a:r>
              <a:rPr lang="en-US" sz="2800" dirty="0" err="1" smtClean="0">
                <a:solidFill>
                  <a:srgbClr val="444949"/>
                </a:solidFill>
                <a:latin typeface="GillSans-Light"/>
              </a:rPr>
              <a:t>Cognito</a:t>
            </a:r>
            <a:r>
              <a:rPr lang="en-US" sz="2800" dirty="0" smtClean="0">
                <a:solidFill>
                  <a:srgbClr val="444949"/>
                </a:solidFill>
                <a:latin typeface="GillSans-Light"/>
              </a:rPr>
              <a:t> with</a:t>
            </a:r>
          </a:p>
          <a:p>
            <a:pPr>
              <a:buNone/>
            </a:pPr>
            <a:r>
              <a:rPr lang="en-US" sz="2800" dirty="0" smtClean="0">
                <a:solidFill>
                  <a:srgbClr val="444949"/>
                </a:solidFill>
                <a:latin typeface="GillSans-Light"/>
              </a:rPr>
              <a:t>the least privilege needed</a:t>
            </a:r>
          </a:p>
          <a:p>
            <a:pPr>
              <a:buNone/>
            </a:pPr>
            <a:r>
              <a:rPr lang="en-US" sz="2800" dirty="0" smtClean="0">
                <a:solidFill>
                  <a:srgbClr val="444949"/>
                </a:solidFill>
                <a:latin typeface="ArialMT"/>
              </a:rPr>
              <a:t>• </a:t>
            </a:r>
            <a:r>
              <a:rPr lang="en-US" sz="2800" dirty="0" smtClean="0">
                <a:solidFill>
                  <a:srgbClr val="444949"/>
                </a:solidFill>
                <a:latin typeface="GillSans-Light"/>
              </a:rPr>
              <a:t>Build trust between the OIDC </a:t>
            </a:r>
            <a:r>
              <a:rPr lang="en-US" sz="2800" dirty="0" err="1" smtClean="0">
                <a:solidFill>
                  <a:srgbClr val="444949"/>
                </a:solidFill>
                <a:latin typeface="GillSans-Light"/>
              </a:rPr>
              <a:t>IdP</a:t>
            </a:r>
            <a:r>
              <a:rPr lang="en-US" sz="2800" dirty="0" smtClean="0">
                <a:solidFill>
                  <a:srgbClr val="444949"/>
                </a:solidFill>
                <a:latin typeface="GillSans-Light"/>
              </a:rPr>
              <a:t> and</a:t>
            </a:r>
          </a:p>
          <a:p>
            <a:pPr>
              <a:buNone/>
            </a:pPr>
            <a:r>
              <a:rPr lang="en-US" sz="2800" dirty="0" smtClean="0">
                <a:solidFill>
                  <a:srgbClr val="444949"/>
                </a:solidFill>
                <a:latin typeface="GillSans-Light"/>
              </a:rPr>
              <a:t>AWS</a:t>
            </a:r>
          </a:p>
          <a:p>
            <a:pPr>
              <a:buNone/>
            </a:pPr>
            <a:r>
              <a:rPr lang="en-US" sz="3200" dirty="0" smtClean="0">
                <a:solidFill>
                  <a:srgbClr val="444949"/>
                </a:solidFill>
                <a:latin typeface="ArialMT"/>
              </a:rPr>
              <a:t>• </a:t>
            </a:r>
            <a:r>
              <a:rPr lang="en-US" sz="3200" dirty="0" err="1" smtClean="0">
                <a:solidFill>
                  <a:srgbClr val="444949"/>
                </a:solidFill>
                <a:latin typeface="GillSans-Light"/>
              </a:rPr>
              <a:t>Cognito</a:t>
            </a:r>
            <a:r>
              <a:rPr lang="en-US" sz="3200" dirty="0" smtClean="0">
                <a:solidFill>
                  <a:srgbClr val="444949"/>
                </a:solidFill>
                <a:latin typeface="GillSans-Light"/>
              </a:rPr>
              <a:t> benefits:</a:t>
            </a:r>
          </a:p>
          <a:p>
            <a:pPr>
              <a:buNone/>
            </a:pPr>
            <a:r>
              <a:rPr lang="en-US" sz="2800" dirty="0" smtClean="0">
                <a:solidFill>
                  <a:srgbClr val="444949"/>
                </a:solidFill>
                <a:latin typeface="ArialMT"/>
              </a:rPr>
              <a:t>• </a:t>
            </a:r>
            <a:r>
              <a:rPr lang="en-US" sz="2800" dirty="0" smtClean="0">
                <a:solidFill>
                  <a:srgbClr val="444949"/>
                </a:solidFill>
                <a:latin typeface="GillSans-Light"/>
              </a:rPr>
              <a:t>Support for anonymous users</a:t>
            </a:r>
          </a:p>
          <a:p>
            <a:pPr>
              <a:buNone/>
            </a:pPr>
            <a:r>
              <a:rPr lang="en-US" sz="2800" dirty="0" smtClean="0">
                <a:solidFill>
                  <a:srgbClr val="444949"/>
                </a:solidFill>
                <a:latin typeface="ArialMT"/>
              </a:rPr>
              <a:t>• </a:t>
            </a:r>
            <a:r>
              <a:rPr lang="en-US" sz="2800" dirty="0" smtClean="0">
                <a:solidFill>
                  <a:srgbClr val="444949"/>
                </a:solidFill>
                <a:latin typeface="GillSans-Light"/>
              </a:rPr>
              <a:t>Support for MFA</a:t>
            </a:r>
          </a:p>
          <a:p>
            <a:pPr>
              <a:buNone/>
            </a:pPr>
            <a:r>
              <a:rPr lang="en-US" sz="2800" dirty="0" smtClean="0">
                <a:solidFill>
                  <a:srgbClr val="444949"/>
                </a:solidFill>
                <a:latin typeface="ArialMT"/>
              </a:rPr>
              <a:t>• </a:t>
            </a:r>
            <a:r>
              <a:rPr lang="en-US" sz="2800" dirty="0" smtClean="0">
                <a:solidFill>
                  <a:srgbClr val="444949"/>
                </a:solidFill>
                <a:latin typeface="GillSans-Light"/>
              </a:rPr>
              <a:t>Data synchronization</a:t>
            </a:r>
          </a:p>
          <a:p>
            <a:pPr>
              <a:buNone/>
            </a:pPr>
            <a:r>
              <a:rPr lang="en-US" sz="3200" dirty="0" smtClean="0">
                <a:solidFill>
                  <a:srgbClr val="444949"/>
                </a:solidFill>
                <a:latin typeface="ArialMT"/>
              </a:rPr>
              <a:t>• </a:t>
            </a:r>
            <a:r>
              <a:rPr lang="en-US" sz="3200" dirty="0" err="1" smtClean="0">
                <a:solidFill>
                  <a:srgbClr val="444949"/>
                </a:solidFill>
                <a:latin typeface="GillSans-Light"/>
              </a:rPr>
              <a:t>Cognito</a:t>
            </a:r>
            <a:r>
              <a:rPr lang="en-US" sz="3200" dirty="0" smtClean="0">
                <a:solidFill>
                  <a:srgbClr val="444949"/>
                </a:solidFill>
                <a:latin typeface="GillSans-Light"/>
              </a:rPr>
              <a:t> replaces a Token Vending</a:t>
            </a:r>
          </a:p>
          <a:p>
            <a:pPr>
              <a:buNone/>
            </a:pPr>
            <a:r>
              <a:rPr lang="en-US" sz="3200" dirty="0" smtClean="0">
                <a:solidFill>
                  <a:srgbClr val="444949"/>
                </a:solidFill>
                <a:latin typeface="GillSans-Light"/>
              </a:rPr>
              <a:t>Machine (TVM)</a:t>
            </a:r>
            <a:endParaRPr lang="en-US" dirty="0"/>
          </a:p>
        </p:txBody>
      </p:sp>
      <p:sp>
        <p:nvSpPr>
          <p:cNvPr id="3" name="Title 2"/>
          <p:cNvSpPr>
            <a:spLocks noGrp="1"/>
          </p:cNvSpPr>
          <p:nvPr>
            <p:ph type="title"/>
          </p:nvPr>
        </p:nvSpPr>
        <p:spPr>
          <a:xfrm>
            <a:off x="152400" y="274638"/>
            <a:ext cx="8534400" cy="1143000"/>
          </a:xfrm>
        </p:spPr>
        <p:txBody>
          <a:bodyPr>
            <a:noAutofit/>
          </a:bodyPr>
          <a:lstStyle/>
          <a:p>
            <a:r>
              <a:rPr lang="en-US" sz="2000" dirty="0" smtClean="0">
                <a:solidFill>
                  <a:srgbClr val="444949"/>
                </a:solidFill>
                <a:latin typeface="GillSans-Light"/>
              </a:rPr>
              <a:t>Web Identity Federation – AWS </a:t>
            </a:r>
            <a:r>
              <a:rPr lang="en-US" sz="2000" dirty="0" err="1" smtClean="0">
                <a:solidFill>
                  <a:srgbClr val="444949"/>
                </a:solidFill>
                <a:latin typeface="GillSans-Light"/>
              </a:rPr>
              <a:t>Cognito</a:t>
            </a:r>
            <a:endParaRPr lang="en-US" sz="2000" dirty="0"/>
          </a:p>
        </p:txBody>
      </p:sp>
      <p:pic>
        <p:nvPicPr>
          <p:cNvPr id="12290" name="Picture 2"/>
          <p:cNvPicPr>
            <a:picLocks noChangeAspect="1" noChangeArrowheads="1"/>
          </p:cNvPicPr>
          <p:nvPr/>
        </p:nvPicPr>
        <p:blipFill>
          <a:blip r:embed="rId2"/>
          <a:srcRect/>
          <a:stretch>
            <a:fillRect/>
          </a:stretch>
        </p:blipFill>
        <p:spPr bwMode="auto">
          <a:xfrm>
            <a:off x="4724400" y="1447800"/>
            <a:ext cx="4106041" cy="4495800"/>
          </a:xfrm>
          <a:prstGeom prst="rect">
            <a:avLst/>
          </a:prstGeom>
          <a:noFill/>
          <a:ln w="9525">
            <a:noFill/>
            <a:miter lim="800000"/>
            <a:headEnd/>
            <a:tailEnd/>
          </a:ln>
          <a:effectLst/>
        </p:spPr>
      </p:pic>
      <p:sp>
        <p:nvSpPr>
          <p:cNvPr id="5" name="Rectangle 4"/>
          <p:cNvSpPr/>
          <p:nvPr/>
        </p:nvSpPr>
        <p:spPr>
          <a:xfrm>
            <a:off x="4343400" y="5943600"/>
            <a:ext cx="4572000" cy="646331"/>
          </a:xfrm>
          <a:prstGeom prst="rect">
            <a:avLst/>
          </a:prstGeom>
        </p:spPr>
        <p:txBody>
          <a:bodyPr>
            <a:spAutoFit/>
          </a:bodyPr>
          <a:lstStyle/>
          <a:p>
            <a:r>
              <a:rPr lang="en-US" spc="-150" dirty="0" smtClean="0">
                <a:solidFill>
                  <a:srgbClr val="0563C2"/>
                </a:solidFill>
                <a:latin typeface="Calibri"/>
              </a:rPr>
              <a:t>https://docs.aws.amazon.com/IAM/latest/UserGuide/id_roles_providers_oidc_cognito.html</a:t>
            </a:r>
            <a:endParaRPr lang="en-US" spc="-150"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Step Functions –</a:t>
            </a:r>
            <a:br>
              <a:rPr lang="en-IN" sz="4000" dirty="0" smtClean="0">
                <a:solidFill>
                  <a:srgbClr val="444949"/>
                </a:solidFill>
                <a:latin typeface="GillSans-Light"/>
              </a:rPr>
            </a:br>
            <a:r>
              <a:rPr lang="en-IN" sz="4000" dirty="0" smtClean="0">
                <a:solidFill>
                  <a:srgbClr val="444949"/>
                </a:solidFill>
                <a:latin typeface="GillSans-Light"/>
              </a:rPr>
              <a:t> Sample Projects</a:t>
            </a:r>
            <a:endParaRPr lang="en-IN" dirty="0"/>
          </a:p>
        </p:txBody>
      </p:sp>
      <p:pic>
        <p:nvPicPr>
          <p:cNvPr id="16387" name="Picture 3"/>
          <p:cNvPicPr>
            <a:picLocks noGrp="1" noChangeAspect="1" noChangeArrowheads="1"/>
          </p:cNvPicPr>
          <p:nvPr>
            <p:ph idx="1"/>
          </p:nvPr>
        </p:nvPicPr>
        <p:blipFill>
          <a:blip r:embed="rId2" cstate="print"/>
          <a:srcRect/>
          <a:stretch>
            <a:fillRect/>
          </a:stretch>
        </p:blipFill>
        <p:spPr bwMode="auto">
          <a:xfrm>
            <a:off x="457200" y="1981200"/>
            <a:ext cx="8229600" cy="4038600"/>
          </a:xfrm>
          <a:prstGeom prst="rect">
            <a:avLst/>
          </a:prstGeom>
          <a:noFill/>
          <a:ln w="9525">
            <a:noFill/>
            <a:miter lim="800000"/>
            <a:headEnd/>
            <a:tailEnd/>
          </a:ln>
          <a:effectLst/>
        </p:spPr>
      </p:pic>
      <p:sp>
        <p:nvSpPr>
          <p:cNvPr id="7" name="Rectangle 6"/>
          <p:cNvSpPr/>
          <p:nvPr/>
        </p:nvSpPr>
        <p:spPr>
          <a:xfrm>
            <a:off x="457200" y="1371600"/>
            <a:ext cx="7391400" cy="646331"/>
          </a:xfrm>
          <a:prstGeom prst="rect">
            <a:avLst/>
          </a:prstGeom>
        </p:spPr>
        <p:txBody>
          <a:bodyPr wrap="square">
            <a:spAutoFit/>
          </a:bodyPr>
          <a:lstStyle/>
          <a:p>
            <a:r>
              <a:rPr lang="en-IN" b="1" dirty="0" smtClean="0">
                <a:solidFill>
                  <a:srgbClr val="444949"/>
                </a:solidFill>
                <a:latin typeface="ArialMT"/>
              </a:rPr>
              <a:t>• </a:t>
            </a:r>
            <a:r>
              <a:rPr lang="en-IN" b="1" dirty="0" smtClean="0">
                <a:solidFill>
                  <a:srgbClr val="0563C2"/>
                </a:solidFill>
                <a:latin typeface="GillSans-Light"/>
              </a:rPr>
              <a:t>https://console.aws.amazon.com/states/home?region=us-east-</a:t>
            </a:r>
          </a:p>
          <a:p>
            <a:r>
              <a:rPr lang="en-IN" b="1" dirty="0" smtClean="0">
                <a:solidFill>
                  <a:srgbClr val="0563C2"/>
                </a:solidFill>
                <a:latin typeface="GillSans-Light"/>
              </a:rPr>
              <a:t>1#/</a:t>
            </a:r>
            <a:r>
              <a:rPr lang="en-IN" b="1" dirty="0" err="1" smtClean="0">
                <a:solidFill>
                  <a:srgbClr val="0563C2"/>
                </a:solidFill>
                <a:latin typeface="GillSans-Light"/>
              </a:rPr>
              <a:t>sampleProjects</a:t>
            </a:r>
            <a:endParaRPr lang="en-IN" b="1"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u="sng" dirty="0" smtClean="0">
                <a:solidFill>
                  <a:srgbClr val="444949"/>
                </a:solidFill>
                <a:latin typeface="GillSans-Light"/>
              </a:rPr>
              <a:t>Lambda Tasks</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Invoke a Lambda function</a:t>
            </a:r>
          </a:p>
          <a:p>
            <a:pPr>
              <a:buNone/>
            </a:pPr>
            <a:r>
              <a:rPr lang="en-IN" sz="3200" dirty="0" smtClean="0">
                <a:solidFill>
                  <a:srgbClr val="444949"/>
                </a:solidFill>
                <a:latin typeface="ArialMT"/>
              </a:rPr>
              <a:t>• </a:t>
            </a:r>
            <a:r>
              <a:rPr lang="en-IN" sz="3200" u="sng" dirty="0" smtClean="0">
                <a:solidFill>
                  <a:srgbClr val="444949"/>
                </a:solidFill>
                <a:latin typeface="GillSans-Light"/>
              </a:rPr>
              <a:t>Activity Tasks</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Activity worker (HTTP), EC2 Instances, mobile device, on premise DC</a:t>
            </a:r>
          </a:p>
          <a:p>
            <a:pPr lvl="1">
              <a:buNone/>
            </a:pPr>
            <a:r>
              <a:rPr lang="en-IN" sz="2400" dirty="0" smtClean="0">
                <a:solidFill>
                  <a:srgbClr val="444949"/>
                </a:solidFill>
                <a:latin typeface="ArialMT"/>
              </a:rPr>
              <a:t>• </a:t>
            </a:r>
            <a:r>
              <a:rPr lang="en-IN" sz="2400" dirty="0" smtClean="0">
                <a:solidFill>
                  <a:srgbClr val="444949"/>
                </a:solidFill>
                <a:latin typeface="GillSans-Light"/>
              </a:rPr>
              <a:t>They poll the Step functions service</a:t>
            </a:r>
          </a:p>
          <a:p>
            <a:pPr>
              <a:buNone/>
            </a:pPr>
            <a:r>
              <a:rPr lang="en-IN" sz="3200" dirty="0" smtClean="0">
                <a:solidFill>
                  <a:srgbClr val="444949"/>
                </a:solidFill>
                <a:latin typeface="ArialMT"/>
              </a:rPr>
              <a:t>• </a:t>
            </a:r>
            <a:r>
              <a:rPr lang="en-IN" sz="3200" u="sng" dirty="0" smtClean="0">
                <a:solidFill>
                  <a:srgbClr val="444949"/>
                </a:solidFill>
                <a:latin typeface="GillSans-Light"/>
              </a:rPr>
              <a:t>Service Tasks</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Connect to a supported AWS service</a:t>
            </a:r>
          </a:p>
          <a:p>
            <a:pPr lvl="1">
              <a:buNone/>
            </a:pPr>
            <a:r>
              <a:rPr lang="en-IN" sz="2400" dirty="0" smtClean="0">
                <a:solidFill>
                  <a:srgbClr val="444949"/>
                </a:solidFill>
                <a:latin typeface="ArialMT"/>
              </a:rPr>
              <a:t>• </a:t>
            </a:r>
            <a:r>
              <a:rPr lang="en-IN" sz="2400" dirty="0" smtClean="0">
                <a:solidFill>
                  <a:srgbClr val="444949"/>
                </a:solidFill>
                <a:latin typeface="GillSans-Light"/>
              </a:rPr>
              <a:t>Lambda function, ECS Task, </a:t>
            </a:r>
            <a:r>
              <a:rPr lang="en-IN" sz="2400" dirty="0" err="1" smtClean="0">
                <a:solidFill>
                  <a:srgbClr val="444949"/>
                </a:solidFill>
                <a:latin typeface="GillSans-Light"/>
              </a:rPr>
              <a:t>Fargate</a:t>
            </a:r>
            <a:r>
              <a:rPr lang="en-IN" sz="2400" dirty="0" smtClean="0">
                <a:solidFill>
                  <a:srgbClr val="444949"/>
                </a:solidFill>
                <a:latin typeface="GillSans-Light"/>
              </a:rPr>
              <a:t>, </a:t>
            </a:r>
            <a:r>
              <a:rPr lang="en-IN" sz="2400" dirty="0" err="1" smtClean="0">
                <a:solidFill>
                  <a:srgbClr val="444949"/>
                </a:solidFill>
                <a:latin typeface="GillSans-Light"/>
              </a:rPr>
              <a:t>DynamoDB</a:t>
            </a:r>
            <a:r>
              <a:rPr lang="en-IN" sz="2400" dirty="0" smtClean="0">
                <a:solidFill>
                  <a:srgbClr val="444949"/>
                </a:solidFill>
                <a:latin typeface="GillSans-Light"/>
              </a:rPr>
              <a:t>, Batch job, SNS topic, SQS queue</a:t>
            </a:r>
          </a:p>
          <a:p>
            <a:pPr>
              <a:buNone/>
            </a:pPr>
            <a:r>
              <a:rPr lang="en-IN" sz="3200" dirty="0" smtClean="0">
                <a:solidFill>
                  <a:srgbClr val="444949"/>
                </a:solidFill>
                <a:latin typeface="ArialMT"/>
              </a:rPr>
              <a:t>• </a:t>
            </a:r>
            <a:r>
              <a:rPr lang="en-IN" sz="3200" u="sng" dirty="0" smtClean="0">
                <a:solidFill>
                  <a:srgbClr val="444949"/>
                </a:solidFill>
                <a:latin typeface="GillSans-Light"/>
              </a:rPr>
              <a:t>Wait Task</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To wait for a duration or until a timestamp</a:t>
            </a:r>
          </a:p>
          <a:p>
            <a:pPr>
              <a:buNone/>
            </a:pPr>
            <a:r>
              <a:rPr lang="en-IN" sz="3200" dirty="0" smtClean="0">
                <a:solidFill>
                  <a:srgbClr val="444949"/>
                </a:solidFill>
                <a:latin typeface="ArialMT"/>
              </a:rPr>
              <a:t>• </a:t>
            </a:r>
            <a:r>
              <a:rPr lang="en-IN" sz="3200" dirty="0" smtClean="0">
                <a:solidFill>
                  <a:srgbClr val="444949"/>
                </a:solidFill>
                <a:latin typeface="GillSans-Light"/>
              </a:rPr>
              <a:t>Note: Step Functions does not integrate natively with AWS Mechanical Turk</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Step Functions – </a:t>
            </a:r>
            <a:br>
              <a:rPr lang="en-IN" sz="4000" dirty="0" smtClean="0">
                <a:solidFill>
                  <a:srgbClr val="444949"/>
                </a:solidFill>
                <a:latin typeface="GillSans-Light"/>
              </a:rPr>
            </a:br>
            <a:r>
              <a:rPr lang="en-IN" sz="4000" dirty="0" smtClean="0">
                <a:solidFill>
                  <a:srgbClr val="444949"/>
                </a:solidFill>
                <a:latin typeface="GillSans-Light"/>
              </a:rPr>
              <a:t>Tasks</a:t>
            </a:r>
            <a:endParaRPr lang="en-IN"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Step Functions – </a:t>
            </a:r>
            <a:br>
              <a:rPr lang="en-IN" dirty="0" smtClean="0"/>
            </a:br>
            <a:r>
              <a:rPr lang="en-IN" dirty="0" smtClean="0"/>
              <a:t>Solution Architecture</a:t>
            </a:r>
            <a:endParaRPr lang="en-IN" dirty="0"/>
          </a:p>
        </p:txBody>
      </p:sp>
      <p:pic>
        <p:nvPicPr>
          <p:cNvPr id="17413" name="Picture 5"/>
          <p:cNvPicPr>
            <a:picLocks noGrp="1" noChangeAspect="1" noChangeArrowheads="1"/>
          </p:cNvPicPr>
          <p:nvPr>
            <p:ph idx="1"/>
          </p:nvPr>
        </p:nvPicPr>
        <p:blipFill>
          <a:blip r:embed="rId2"/>
          <a:srcRect/>
          <a:stretch>
            <a:fillRect/>
          </a:stretch>
        </p:blipFill>
        <p:spPr bwMode="auto">
          <a:xfrm>
            <a:off x="381000" y="1524000"/>
            <a:ext cx="8458200" cy="4495800"/>
          </a:xfrm>
          <a:prstGeom prst="rect">
            <a:avLst/>
          </a:prstGeom>
          <a:noFill/>
          <a:ln w="9525">
            <a:noFill/>
            <a:miter lim="800000"/>
            <a:headEnd/>
            <a:tailEnd/>
          </a:ln>
          <a:effectLst/>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Coordinate work amongst applications</a:t>
            </a:r>
          </a:p>
          <a:p>
            <a:pPr>
              <a:buNone/>
            </a:pPr>
            <a:r>
              <a:rPr lang="en-IN" sz="2800" dirty="0" smtClean="0">
                <a:solidFill>
                  <a:srgbClr val="444949"/>
                </a:solidFill>
                <a:latin typeface="ArialMT"/>
              </a:rPr>
              <a:t>• </a:t>
            </a:r>
            <a:r>
              <a:rPr lang="en-IN" sz="2800" dirty="0" smtClean="0">
                <a:solidFill>
                  <a:srgbClr val="444949"/>
                </a:solidFill>
                <a:latin typeface="GillSans-Light"/>
              </a:rPr>
              <a:t>Code runs on EC2 (not </a:t>
            </a:r>
            <a:r>
              <a:rPr lang="en-IN" sz="2800" dirty="0" err="1" smtClean="0">
                <a:solidFill>
                  <a:srgbClr val="444949"/>
                </a:solidFill>
                <a:latin typeface="GillSans-Light"/>
              </a:rPr>
              <a:t>serverless</a:t>
            </a:r>
            <a:r>
              <a:rPr lang="en-IN" sz="2800" dirty="0" smtClean="0">
                <a:solidFill>
                  <a:srgbClr val="444949"/>
                </a:solidFill>
                <a:latin typeface="GillSans-Light"/>
              </a:rPr>
              <a:t>)</a:t>
            </a:r>
          </a:p>
          <a:p>
            <a:pPr>
              <a:buNone/>
            </a:pPr>
            <a:r>
              <a:rPr lang="en-IN" sz="2800" dirty="0" smtClean="0">
                <a:solidFill>
                  <a:srgbClr val="444949"/>
                </a:solidFill>
                <a:latin typeface="ArialMT"/>
              </a:rPr>
              <a:t>• </a:t>
            </a:r>
            <a:r>
              <a:rPr lang="en-IN" sz="2800" dirty="0" smtClean="0">
                <a:solidFill>
                  <a:srgbClr val="444949"/>
                </a:solidFill>
                <a:latin typeface="GillSans-Light"/>
              </a:rPr>
              <a:t>1 year max runtime</a:t>
            </a:r>
          </a:p>
          <a:p>
            <a:pPr>
              <a:buNone/>
            </a:pPr>
            <a:r>
              <a:rPr lang="en-IN" sz="2800" dirty="0" smtClean="0">
                <a:solidFill>
                  <a:srgbClr val="444949"/>
                </a:solidFill>
                <a:latin typeface="ArialMT"/>
              </a:rPr>
              <a:t>• </a:t>
            </a:r>
            <a:r>
              <a:rPr lang="en-IN" sz="2800" dirty="0" smtClean="0">
                <a:solidFill>
                  <a:srgbClr val="444949"/>
                </a:solidFill>
                <a:latin typeface="GillSans-Light"/>
              </a:rPr>
              <a:t>Concept of “activity step” and “decision step”</a:t>
            </a:r>
          </a:p>
          <a:p>
            <a:pPr>
              <a:buNone/>
            </a:pPr>
            <a:r>
              <a:rPr lang="en-IN" sz="2800" dirty="0" smtClean="0">
                <a:solidFill>
                  <a:srgbClr val="444949"/>
                </a:solidFill>
                <a:latin typeface="ArialMT"/>
              </a:rPr>
              <a:t>• </a:t>
            </a:r>
            <a:r>
              <a:rPr lang="en-IN" sz="2800" dirty="0" smtClean="0">
                <a:solidFill>
                  <a:srgbClr val="444949"/>
                </a:solidFill>
                <a:latin typeface="GillSans-Light"/>
              </a:rPr>
              <a:t>Has built-in “human intervention” step</a:t>
            </a:r>
          </a:p>
          <a:p>
            <a:pPr>
              <a:buNone/>
            </a:pPr>
            <a:r>
              <a:rPr lang="en-IN" sz="2800" dirty="0" smtClean="0">
                <a:solidFill>
                  <a:srgbClr val="444949"/>
                </a:solidFill>
                <a:latin typeface="ArialMT"/>
              </a:rPr>
              <a:t>• </a:t>
            </a:r>
            <a:r>
              <a:rPr lang="en-IN" sz="2800" dirty="0" smtClean="0">
                <a:solidFill>
                  <a:srgbClr val="444949"/>
                </a:solidFill>
                <a:latin typeface="GillSans-Light"/>
              </a:rPr>
              <a:t>Example: order fulfilment from web to warehouse to delivery</a:t>
            </a:r>
          </a:p>
          <a:p>
            <a:pPr>
              <a:buNone/>
            </a:pPr>
            <a:r>
              <a:rPr lang="en-IN" sz="2800" dirty="0" smtClean="0">
                <a:solidFill>
                  <a:srgbClr val="444949"/>
                </a:solidFill>
                <a:latin typeface="ArialMT"/>
              </a:rPr>
              <a:t>• </a:t>
            </a:r>
            <a:r>
              <a:rPr lang="en-IN" sz="2800" dirty="0" smtClean="0">
                <a:solidFill>
                  <a:srgbClr val="444949"/>
                </a:solidFill>
                <a:latin typeface="GillSans-Light"/>
              </a:rPr>
              <a:t>Step Functions is recommended to be used for new applications, except:</a:t>
            </a:r>
          </a:p>
          <a:p>
            <a:pPr lvl="1">
              <a:buNone/>
            </a:pPr>
            <a:r>
              <a:rPr lang="en-IN" sz="2000" dirty="0" smtClean="0">
                <a:solidFill>
                  <a:srgbClr val="444949"/>
                </a:solidFill>
                <a:latin typeface="ArialMT"/>
              </a:rPr>
              <a:t>• </a:t>
            </a:r>
            <a:r>
              <a:rPr lang="en-IN" sz="2000" dirty="0" smtClean="0">
                <a:solidFill>
                  <a:srgbClr val="444949"/>
                </a:solidFill>
                <a:latin typeface="GillSans-Light"/>
              </a:rPr>
              <a:t>If you need external signals to intervene in the processes</a:t>
            </a:r>
          </a:p>
          <a:p>
            <a:pPr lvl="1">
              <a:buNone/>
            </a:pPr>
            <a:r>
              <a:rPr lang="en-IN" sz="2000" dirty="0" smtClean="0">
                <a:solidFill>
                  <a:srgbClr val="444949"/>
                </a:solidFill>
                <a:latin typeface="ArialMT"/>
              </a:rPr>
              <a:t>• </a:t>
            </a:r>
            <a:r>
              <a:rPr lang="en-IN" sz="2000" dirty="0" smtClean="0">
                <a:solidFill>
                  <a:srgbClr val="444949"/>
                </a:solidFill>
                <a:latin typeface="GillSans-Light"/>
              </a:rPr>
              <a:t>If you need child processes that return values to parent processes</a:t>
            </a:r>
          </a:p>
          <a:p>
            <a:pPr lvl="1">
              <a:buNone/>
            </a:pPr>
            <a:r>
              <a:rPr lang="en-IN" sz="2000" dirty="0" smtClean="0">
                <a:solidFill>
                  <a:srgbClr val="444949"/>
                </a:solidFill>
                <a:latin typeface="ArialMT"/>
              </a:rPr>
              <a:t>• </a:t>
            </a:r>
            <a:r>
              <a:rPr lang="en-IN" sz="2000" dirty="0" smtClean="0">
                <a:solidFill>
                  <a:srgbClr val="444949"/>
                </a:solidFill>
                <a:latin typeface="GillSans-Light"/>
              </a:rPr>
              <a:t>If you need to use Amazon Mechanical Turk</a:t>
            </a:r>
            <a:endParaRPr lang="en-IN" dirty="0"/>
          </a:p>
        </p:txBody>
      </p:sp>
      <p:sp>
        <p:nvSpPr>
          <p:cNvPr id="3" name="Title 2"/>
          <p:cNvSpPr>
            <a:spLocks noGrp="1"/>
          </p:cNvSpPr>
          <p:nvPr>
            <p:ph type="title"/>
          </p:nvPr>
        </p:nvSpPr>
        <p:spPr/>
        <p:txBody>
          <a:bodyPr>
            <a:normAutofit fontScale="90000"/>
          </a:bodyPr>
          <a:lstStyle/>
          <a:p>
            <a:r>
              <a:rPr lang="en-IN" dirty="0" smtClean="0"/>
              <a:t>AWS SWF – Simple </a:t>
            </a:r>
            <a:br>
              <a:rPr lang="en-IN" dirty="0" smtClean="0"/>
            </a:br>
            <a:r>
              <a:rPr lang="en-IN" dirty="0" smtClean="0"/>
              <a:t>Workflow Service</a:t>
            </a:r>
            <a:endParaRPr lang="en-IN" dirty="0"/>
          </a:p>
        </p:txBody>
      </p:sp>
      <p:pic>
        <p:nvPicPr>
          <p:cNvPr id="18434" name="Picture 2"/>
          <p:cNvPicPr>
            <a:picLocks noChangeAspect="1" noChangeArrowheads="1"/>
          </p:cNvPicPr>
          <p:nvPr/>
        </p:nvPicPr>
        <p:blipFill>
          <a:blip r:embed="rId2" cstate="print"/>
          <a:srcRect/>
          <a:stretch>
            <a:fillRect/>
          </a:stretch>
        </p:blipFill>
        <p:spPr bwMode="auto">
          <a:xfrm>
            <a:off x="7543800" y="1524000"/>
            <a:ext cx="1319212" cy="1584469"/>
          </a:xfrm>
          <a:prstGeom prst="rect">
            <a:avLst/>
          </a:prstGeom>
          <a:noFill/>
          <a:ln w="9525">
            <a:noFill/>
            <a:miter lim="800000"/>
            <a:headEnd/>
            <a:tailEnd/>
          </a:ln>
          <a:effectLst/>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err="1" smtClean="0">
                <a:solidFill>
                  <a:srgbClr val="444949"/>
                </a:solidFill>
                <a:latin typeface="GillSans-Light"/>
              </a:rPr>
              <a:t>Serverless</a:t>
            </a:r>
            <a:r>
              <a:rPr lang="en-IN" sz="2400" dirty="0" smtClean="0">
                <a:solidFill>
                  <a:srgbClr val="444949"/>
                </a:solidFill>
                <a:latin typeface="GillSans-Light"/>
              </a:rPr>
              <a:t>, managed queue, integrated with IAM</a:t>
            </a:r>
          </a:p>
          <a:p>
            <a:pPr>
              <a:buNone/>
            </a:pPr>
            <a:r>
              <a:rPr lang="en-IN" sz="2400" dirty="0" smtClean="0">
                <a:solidFill>
                  <a:srgbClr val="444949"/>
                </a:solidFill>
                <a:latin typeface="ArialMT"/>
              </a:rPr>
              <a:t>• </a:t>
            </a:r>
            <a:r>
              <a:rPr lang="en-IN" sz="2400" dirty="0" smtClean="0">
                <a:solidFill>
                  <a:srgbClr val="444949"/>
                </a:solidFill>
                <a:latin typeface="GillSans-Light"/>
              </a:rPr>
              <a:t>Can handle extreme scale, no provisioning required</a:t>
            </a:r>
          </a:p>
          <a:p>
            <a:pPr>
              <a:buNone/>
            </a:pPr>
            <a:r>
              <a:rPr lang="en-IN" sz="2400" dirty="0" smtClean="0">
                <a:solidFill>
                  <a:srgbClr val="444949"/>
                </a:solidFill>
                <a:latin typeface="ArialMT"/>
              </a:rPr>
              <a:t>• </a:t>
            </a:r>
            <a:r>
              <a:rPr lang="en-IN" sz="2400" dirty="0" smtClean="0">
                <a:solidFill>
                  <a:srgbClr val="444949"/>
                </a:solidFill>
                <a:latin typeface="GillSans-Light"/>
              </a:rPr>
              <a:t>Used to decouple services</a:t>
            </a:r>
          </a:p>
          <a:p>
            <a:pPr>
              <a:buNone/>
            </a:pPr>
            <a:r>
              <a:rPr lang="en-IN" sz="2400" dirty="0" smtClean="0">
                <a:solidFill>
                  <a:srgbClr val="444949"/>
                </a:solidFill>
                <a:latin typeface="ArialMT"/>
              </a:rPr>
              <a:t>• </a:t>
            </a:r>
            <a:r>
              <a:rPr lang="en-IN" sz="2400" dirty="0" smtClean="0">
                <a:solidFill>
                  <a:srgbClr val="444949"/>
                </a:solidFill>
                <a:latin typeface="GillSans-Light"/>
              </a:rPr>
              <a:t>Message size of max 256 KB (use a pointer to S3 for large messages)</a:t>
            </a:r>
          </a:p>
          <a:p>
            <a:pPr>
              <a:buNone/>
            </a:pPr>
            <a:r>
              <a:rPr lang="en-IN" sz="2400" dirty="0" smtClean="0">
                <a:solidFill>
                  <a:srgbClr val="444949"/>
                </a:solidFill>
                <a:latin typeface="ArialMT"/>
              </a:rPr>
              <a:t>• </a:t>
            </a:r>
            <a:r>
              <a:rPr lang="en-IN" sz="2400" dirty="0" smtClean="0">
                <a:solidFill>
                  <a:srgbClr val="444949"/>
                </a:solidFill>
                <a:latin typeface="GillSans-Light"/>
              </a:rPr>
              <a:t>Can be read from EC2 (optional ASG), Lambda</a:t>
            </a:r>
          </a:p>
          <a:p>
            <a:pPr>
              <a:buNone/>
            </a:pPr>
            <a:r>
              <a:rPr lang="en-IN" sz="2400" dirty="0" smtClean="0">
                <a:solidFill>
                  <a:srgbClr val="444949"/>
                </a:solidFill>
                <a:latin typeface="ArialMT"/>
              </a:rPr>
              <a:t>• </a:t>
            </a:r>
            <a:r>
              <a:rPr lang="en-IN" sz="2400" dirty="0" smtClean="0">
                <a:solidFill>
                  <a:srgbClr val="444949"/>
                </a:solidFill>
                <a:latin typeface="GillSans-Light"/>
              </a:rPr>
              <a:t>SQS could be used as a write buffer for </a:t>
            </a:r>
            <a:r>
              <a:rPr lang="en-IN" sz="2400" dirty="0" err="1" smtClean="0">
                <a:solidFill>
                  <a:srgbClr val="444949"/>
                </a:solidFill>
                <a:latin typeface="GillSans-Light"/>
              </a:rPr>
              <a:t>DynamoDB</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b="1" dirty="0" smtClean="0">
                <a:solidFill>
                  <a:srgbClr val="444949"/>
                </a:solidFill>
                <a:latin typeface="GillSans-Light"/>
              </a:rPr>
              <a:t>SQS FIFO</a:t>
            </a:r>
            <a:r>
              <a:rPr lang="en-IN" sz="2400" dirty="0" smtClean="0">
                <a:solidFill>
                  <a:srgbClr val="444949"/>
                </a:solidFill>
                <a:latin typeface="GillSans-Light"/>
              </a:rPr>
              <a:t>:</a:t>
            </a:r>
          </a:p>
          <a:p>
            <a:pPr lvl="1">
              <a:buNone/>
            </a:pPr>
            <a:r>
              <a:rPr lang="en-IN" sz="1600" dirty="0" smtClean="0">
                <a:solidFill>
                  <a:srgbClr val="444949"/>
                </a:solidFill>
                <a:latin typeface="ArialMT"/>
              </a:rPr>
              <a:t>• </a:t>
            </a:r>
            <a:r>
              <a:rPr lang="en-IN" sz="1600" dirty="0" smtClean="0">
                <a:solidFill>
                  <a:srgbClr val="444949"/>
                </a:solidFill>
                <a:latin typeface="GillSans-Light"/>
              </a:rPr>
              <a:t>receive messages in order they were sent</a:t>
            </a:r>
          </a:p>
          <a:p>
            <a:pPr lvl="1">
              <a:buNone/>
            </a:pPr>
            <a:r>
              <a:rPr lang="en-IN" sz="1600" dirty="0" smtClean="0">
                <a:solidFill>
                  <a:srgbClr val="444949"/>
                </a:solidFill>
                <a:latin typeface="ArialMT"/>
              </a:rPr>
              <a:t>• </a:t>
            </a:r>
            <a:r>
              <a:rPr lang="en-IN" sz="1600" dirty="0" smtClean="0">
                <a:solidFill>
                  <a:srgbClr val="444949"/>
                </a:solidFill>
                <a:latin typeface="GillSans-Light"/>
              </a:rPr>
              <a:t>300 messages/s without batching, 3000 /s with batching</a:t>
            </a:r>
            <a:endParaRPr lang="en-IN" dirty="0"/>
          </a:p>
        </p:txBody>
      </p:sp>
      <p:sp>
        <p:nvSpPr>
          <p:cNvPr id="3" name="Title 2"/>
          <p:cNvSpPr>
            <a:spLocks noGrp="1"/>
          </p:cNvSpPr>
          <p:nvPr>
            <p:ph type="title"/>
          </p:nvPr>
        </p:nvSpPr>
        <p:spPr/>
        <p:txBody>
          <a:bodyPr/>
          <a:lstStyle/>
          <a:p>
            <a:r>
              <a:rPr lang="en-IN" dirty="0" smtClean="0"/>
              <a:t>SQS</a:t>
            </a:r>
            <a:endParaRPr lang="en-IN" dirty="0"/>
          </a:p>
        </p:txBody>
      </p:sp>
      <p:pic>
        <p:nvPicPr>
          <p:cNvPr id="19458" name="Picture 2"/>
          <p:cNvPicPr>
            <a:picLocks noChangeAspect="1" noChangeArrowheads="1"/>
          </p:cNvPicPr>
          <p:nvPr/>
        </p:nvPicPr>
        <p:blipFill>
          <a:blip r:embed="rId2" cstate="print"/>
          <a:srcRect/>
          <a:stretch>
            <a:fillRect/>
          </a:stretch>
        </p:blipFill>
        <p:spPr bwMode="auto">
          <a:xfrm>
            <a:off x="8001000" y="1600200"/>
            <a:ext cx="947738" cy="947738"/>
          </a:xfrm>
          <a:prstGeom prst="rect">
            <a:avLst/>
          </a:prstGeom>
          <a:noFill/>
          <a:ln w="9525">
            <a:noFill/>
            <a:miter lim="800000"/>
            <a:headEnd/>
            <a:tailEnd/>
          </a:ln>
          <a:effectLst/>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404871"/>
          </a:xfrm>
        </p:spPr>
        <p:txBody>
          <a:bodyPr>
            <a:normAutofit fontScale="92500" lnSpcReduction="1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Messages can be processed twice by consumer (in case of failures, timeouts, etc)</a:t>
            </a:r>
          </a:p>
          <a:p>
            <a:pPr>
              <a:buNone/>
            </a:pPr>
            <a:r>
              <a:rPr lang="en-IN" sz="2800" dirty="0" smtClean="0">
                <a:solidFill>
                  <a:srgbClr val="444949"/>
                </a:solidFill>
                <a:latin typeface="ArialMT"/>
              </a:rPr>
              <a:t>• </a:t>
            </a:r>
            <a:r>
              <a:rPr lang="en-IN" sz="2800" dirty="0" smtClean="0">
                <a:solidFill>
                  <a:srgbClr val="444949"/>
                </a:solidFill>
                <a:latin typeface="GillSans-Light"/>
              </a:rPr>
              <a:t>To hedge against that problem, implement </a:t>
            </a:r>
            <a:r>
              <a:rPr lang="en-IN" sz="2800" dirty="0" err="1" smtClean="0">
                <a:solidFill>
                  <a:srgbClr val="444949"/>
                </a:solidFill>
                <a:latin typeface="GillSans-Light"/>
              </a:rPr>
              <a:t>idempotency</a:t>
            </a:r>
            <a:r>
              <a:rPr lang="en-IN" sz="2800" dirty="0" smtClean="0">
                <a:solidFill>
                  <a:srgbClr val="444949"/>
                </a:solidFill>
                <a:latin typeface="GillSans-Light"/>
              </a:rPr>
              <a:t> at the consumer level</a:t>
            </a:r>
          </a:p>
          <a:p>
            <a:pPr>
              <a:buNone/>
            </a:pPr>
            <a:r>
              <a:rPr lang="en-IN" sz="2800" dirty="0" smtClean="0">
                <a:solidFill>
                  <a:srgbClr val="444949"/>
                </a:solidFill>
                <a:latin typeface="ArialMT"/>
              </a:rPr>
              <a:t>• </a:t>
            </a:r>
            <a:r>
              <a:rPr lang="en-IN" sz="2800" dirty="0" smtClean="0">
                <a:solidFill>
                  <a:srgbClr val="444949"/>
                </a:solidFill>
                <a:latin typeface="GillSans-Light"/>
              </a:rPr>
              <a:t>Means the same action done twice by the consumer won’t duplicate the effect</a:t>
            </a:r>
            <a:endParaRPr lang="en-IN" dirty="0"/>
          </a:p>
        </p:txBody>
      </p:sp>
      <p:sp>
        <p:nvSpPr>
          <p:cNvPr id="3" name="Title 2"/>
          <p:cNvSpPr>
            <a:spLocks noGrp="1"/>
          </p:cNvSpPr>
          <p:nvPr>
            <p:ph type="title"/>
          </p:nvPr>
        </p:nvSpPr>
        <p:spPr/>
        <p:txBody>
          <a:bodyPr>
            <a:normAutofit fontScale="90000"/>
          </a:bodyPr>
          <a:lstStyle/>
          <a:p>
            <a:r>
              <a:rPr lang="en-IN" dirty="0" smtClean="0"/>
              <a:t>SQS – Solution </a:t>
            </a:r>
            <a:br>
              <a:rPr lang="en-IN" dirty="0" smtClean="0"/>
            </a:br>
            <a:r>
              <a:rPr lang="en-IN" dirty="0" smtClean="0"/>
              <a:t>Architecture </a:t>
            </a:r>
            <a:r>
              <a:rPr lang="en-IN" dirty="0" err="1" smtClean="0"/>
              <a:t>Idempotency</a:t>
            </a:r>
            <a:endParaRPr lang="en-IN" dirty="0"/>
          </a:p>
        </p:txBody>
      </p:sp>
      <p:pic>
        <p:nvPicPr>
          <p:cNvPr id="20482" name="Picture 2"/>
          <p:cNvPicPr>
            <a:picLocks noChangeAspect="1" noChangeArrowheads="1"/>
          </p:cNvPicPr>
          <p:nvPr/>
        </p:nvPicPr>
        <p:blipFill>
          <a:blip r:embed="rId2"/>
          <a:srcRect/>
          <a:stretch>
            <a:fillRect/>
          </a:stretch>
        </p:blipFill>
        <p:spPr bwMode="auto">
          <a:xfrm>
            <a:off x="457200" y="3810000"/>
            <a:ext cx="8410575" cy="2133600"/>
          </a:xfrm>
          <a:prstGeom prst="rect">
            <a:avLst/>
          </a:prstGeom>
          <a:noFill/>
          <a:ln w="9525">
            <a:noFill/>
            <a:miter lim="800000"/>
            <a:headEnd/>
            <a:tailEnd/>
          </a:ln>
          <a:effectLst/>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3429000" cy="4330891"/>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Event Source Mapping will</a:t>
            </a:r>
          </a:p>
          <a:p>
            <a:pPr>
              <a:buNone/>
            </a:pPr>
            <a:r>
              <a:rPr lang="en-IN" sz="2800" dirty="0" smtClean="0">
                <a:solidFill>
                  <a:srgbClr val="444949"/>
                </a:solidFill>
                <a:latin typeface="GillSans-Light"/>
              </a:rPr>
              <a:t>poll SQS (Long Polling)</a:t>
            </a:r>
          </a:p>
          <a:p>
            <a:pPr>
              <a:buNone/>
            </a:pPr>
            <a:r>
              <a:rPr lang="en-IN" sz="2800" dirty="0" smtClean="0">
                <a:solidFill>
                  <a:srgbClr val="444949"/>
                </a:solidFill>
                <a:latin typeface="ArialMT"/>
              </a:rPr>
              <a:t>• </a:t>
            </a:r>
            <a:r>
              <a:rPr lang="en-IN" sz="2800" dirty="0" smtClean="0">
                <a:solidFill>
                  <a:srgbClr val="444949"/>
                </a:solidFill>
                <a:latin typeface="GillSans-Light"/>
              </a:rPr>
              <a:t>Specify batch size (1-10</a:t>
            </a:r>
          </a:p>
          <a:p>
            <a:pPr>
              <a:buNone/>
            </a:pPr>
            <a:r>
              <a:rPr lang="en-IN" sz="2800" dirty="0" smtClean="0">
                <a:solidFill>
                  <a:srgbClr val="444949"/>
                </a:solidFill>
                <a:latin typeface="GillSans-Light"/>
              </a:rPr>
              <a:t>messages)</a:t>
            </a:r>
          </a:p>
          <a:p>
            <a:pPr>
              <a:buNone/>
            </a:pPr>
            <a:r>
              <a:rPr lang="en-IN" sz="2800" dirty="0" smtClean="0">
                <a:solidFill>
                  <a:srgbClr val="444949"/>
                </a:solidFill>
                <a:latin typeface="ArialMT"/>
              </a:rPr>
              <a:t>• </a:t>
            </a:r>
            <a:r>
              <a:rPr lang="en-IN" sz="2800" dirty="0" smtClean="0">
                <a:solidFill>
                  <a:srgbClr val="444949"/>
                </a:solidFill>
                <a:latin typeface="GillSans-Light"/>
              </a:rPr>
              <a:t>Recommended: Set the</a:t>
            </a:r>
          </a:p>
          <a:p>
            <a:pPr>
              <a:buNone/>
            </a:pPr>
            <a:r>
              <a:rPr lang="en-IN" sz="2800" dirty="0" smtClean="0">
                <a:solidFill>
                  <a:srgbClr val="444949"/>
                </a:solidFill>
                <a:latin typeface="GillSans-Light"/>
              </a:rPr>
              <a:t>queue visibility timeout to</a:t>
            </a:r>
          </a:p>
          <a:p>
            <a:pPr>
              <a:buNone/>
            </a:pPr>
            <a:r>
              <a:rPr lang="en-IN" sz="2800" dirty="0" smtClean="0">
                <a:solidFill>
                  <a:srgbClr val="444949"/>
                </a:solidFill>
                <a:latin typeface="GillSans-Light"/>
              </a:rPr>
              <a:t>6x the timeout of your</a:t>
            </a:r>
          </a:p>
          <a:p>
            <a:pPr>
              <a:buNone/>
            </a:pPr>
            <a:r>
              <a:rPr lang="en-IN" sz="2800" dirty="0" smtClean="0">
                <a:solidFill>
                  <a:srgbClr val="444949"/>
                </a:solidFill>
                <a:latin typeface="GillSans-Light"/>
              </a:rPr>
              <a:t>Lambda function</a:t>
            </a:r>
          </a:p>
          <a:p>
            <a:pPr>
              <a:buNone/>
            </a:pPr>
            <a:r>
              <a:rPr lang="en-IN" sz="2800" dirty="0" smtClean="0">
                <a:solidFill>
                  <a:srgbClr val="444949"/>
                </a:solidFill>
                <a:latin typeface="ArialMT"/>
              </a:rPr>
              <a:t>• </a:t>
            </a:r>
            <a:r>
              <a:rPr lang="en-IN" sz="2800" dirty="0" smtClean="0">
                <a:solidFill>
                  <a:srgbClr val="444949"/>
                </a:solidFill>
                <a:latin typeface="GillSans-Light"/>
              </a:rPr>
              <a:t>To use a DLQ</a:t>
            </a:r>
          </a:p>
          <a:p>
            <a:pPr>
              <a:buNone/>
            </a:pPr>
            <a:r>
              <a:rPr lang="en-IN" sz="2400" dirty="0" smtClean="0">
                <a:solidFill>
                  <a:srgbClr val="444949"/>
                </a:solidFill>
                <a:latin typeface="ArialMT"/>
              </a:rPr>
              <a:t>• </a:t>
            </a:r>
            <a:r>
              <a:rPr lang="en-IN" sz="2400" dirty="0" smtClean="0">
                <a:solidFill>
                  <a:srgbClr val="444949"/>
                </a:solidFill>
                <a:latin typeface="GillSans-Light"/>
              </a:rPr>
              <a:t>set-up on the SQS queue,</a:t>
            </a:r>
          </a:p>
          <a:p>
            <a:pPr>
              <a:buNone/>
            </a:pPr>
            <a:r>
              <a:rPr lang="en-IN" sz="2400" dirty="0" smtClean="0">
                <a:solidFill>
                  <a:srgbClr val="444949"/>
                </a:solidFill>
                <a:latin typeface="GillSans-Light"/>
              </a:rPr>
              <a:t>not Lambda (DLQ for</a:t>
            </a:r>
          </a:p>
          <a:p>
            <a:pPr>
              <a:buNone/>
            </a:pPr>
            <a:r>
              <a:rPr lang="en-IN" sz="2400" dirty="0" smtClean="0">
                <a:solidFill>
                  <a:srgbClr val="444949"/>
                </a:solidFill>
                <a:latin typeface="GillSans-Light"/>
              </a:rPr>
              <a:t>Lambda is only for </a:t>
            </a:r>
            <a:r>
              <a:rPr lang="en-IN" sz="2400" dirty="0" err="1" smtClean="0">
                <a:solidFill>
                  <a:srgbClr val="444949"/>
                </a:solidFill>
                <a:latin typeface="GillSans-Light"/>
              </a:rPr>
              <a:t>async</a:t>
            </a:r>
            <a:endParaRPr lang="en-IN" sz="2400" dirty="0" smtClean="0">
              <a:solidFill>
                <a:srgbClr val="444949"/>
              </a:solidFill>
              <a:latin typeface="GillSans-Light"/>
            </a:endParaRPr>
          </a:p>
          <a:p>
            <a:pPr>
              <a:buNone/>
            </a:pPr>
            <a:r>
              <a:rPr lang="en-IN" sz="2400" dirty="0" smtClean="0">
                <a:solidFill>
                  <a:srgbClr val="444949"/>
                </a:solidFill>
                <a:latin typeface="GillSans-Light"/>
              </a:rPr>
              <a:t>invocations)</a:t>
            </a:r>
          </a:p>
          <a:p>
            <a:pPr>
              <a:buNone/>
            </a:pPr>
            <a:r>
              <a:rPr lang="en-IN" sz="2400" dirty="0" smtClean="0">
                <a:solidFill>
                  <a:srgbClr val="444949"/>
                </a:solidFill>
                <a:latin typeface="ArialMT"/>
              </a:rPr>
              <a:t>• </a:t>
            </a:r>
            <a:r>
              <a:rPr lang="en-IN" sz="2400" dirty="0" smtClean="0">
                <a:solidFill>
                  <a:srgbClr val="444949"/>
                </a:solidFill>
                <a:latin typeface="GillSans-Light"/>
              </a:rPr>
              <a:t>Or use a Lambda destination</a:t>
            </a:r>
          </a:p>
          <a:p>
            <a:pPr>
              <a:buNone/>
            </a:pPr>
            <a:r>
              <a:rPr lang="en-IN" sz="2400" dirty="0" smtClean="0">
                <a:solidFill>
                  <a:srgbClr val="444949"/>
                </a:solidFill>
                <a:latin typeface="GillSans-Light"/>
              </a:rPr>
              <a:t>for failures</a:t>
            </a:r>
            <a:endParaRPr lang="en-IN" dirty="0"/>
          </a:p>
        </p:txBody>
      </p:sp>
      <p:sp>
        <p:nvSpPr>
          <p:cNvPr id="3" name="Title 2"/>
          <p:cNvSpPr>
            <a:spLocks noGrp="1"/>
          </p:cNvSpPr>
          <p:nvPr>
            <p:ph type="title"/>
          </p:nvPr>
        </p:nvSpPr>
        <p:spPr>
          <a:xfrm>
            <a:off x="457200" y="533400"/>
            <a:ext cx="8229600" cy="1143000"/>
          </a:xfrm>
        </p:spPr>
        <p:txBody>
          <a:bodyPr>
            <a:normAutofit fontScale="90000"/>
          </a:bodyPr>
          <a:lstStyle/>
          <a:p>
            <a:r>
              <a:rPr lang="en-IN" dirty="0" smtClean="0"/>
              <a:t>Lambda – Event </a:t>
            </a:r>
            <a:br>
              <a:rPr lang="en-IN" dirty="0" smtClean="0"/>
            </a:br>
            <a:r>
              <a:rPr lang="en-IN" dirty="0" smtClean="0"/>
              <a:t>Source  Mapping SQS &amp; SQS FIFO</a:t>
            </a:r>
            <a:endParaRPr lang="en-IN" dirty="0"/>
          </a:p>
        </p:txBody>
      </p:sp>
      <p:pic>
        <p:nvPicPr>
          <p:cNvPr id="21506" name="Picture 2"/>
          <p:cNvPicPr>
            <a:picLocks noChangeAspect="1" noChangeArrowheads="1"/>
          </p:cNvPicPr>
          <p:nvPr/>
        </p:nvPicPr>
        <p:blipFill>
          <a:blip r:embed="rId2" cstate="print"/>
          <a:srcRect/>
          <a:stretch>
            <a:fillRect/>
          </a:stretch>
        </p:blipFill>
        <p:spPr bwMode="auto">
          <a:xfrm>
            <a:off x="3505200" y="2438400"/>
            <a:ext cx="2208661" cy="274320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5867400" y="1676400"/>
            <a:ext cx="2924175" cy="4724400"/>
          </a:xfrm>
          <a:prstGeom prst="rect">
            <a:avLst/>
          </a:prstGeom>
          <a:noFill/>
          <a:ln w="9525">
            <a:noFill/>
            <a:miter lim="800000"/>
            <a:headEnd/>
            <a:tailEnd/>
          </a:ln>
          <a:effectLst/>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IN" sz="2800" dirty="0" smtClean="0"/>
              <a:t>SQS - Solution Architecture</a:t>
            </a:r>
            <a:br>
              <a:rPr lang="en-IN" sz="2800" dirty="0" smtClean="0"/>
            </a:br>
            <a:r>
              <a:rPr lang="en-IN" sz="2800" dirty="0" smtClean="0"/>
              <a:t>Request / Response queue (</a:t>
            </a:r>
            <a:r>
              <a:rPr lang="en-IN" sz="2800" dirty="0" err="1" smtClean="0"/>
              <a:t>async</a:t>
            </a:r>
            <a:r>
              <a:rPr lang="en-IN" sz="2800" dirty="0" smtClean="0"/>
              <a:t>)</a:t>
            </a:r>
            <a:endParaRPr lang="en-IN" sz="2800" dirty="0"/>
          </a:p>
        </p:txBody>
      </p:sp>
      <p:pic>
        <p:nvPicPr>
          <p:cNvPr id="22530" name="Picture 2"/>
          <p:cNvPicPr>
            <a:picLocks noGrp="1" noChangeAspect="1" noChangeArrowheads="1"/>
          </p:cNvPicPr>
          <p:nvPr>
            <p:ph idx="1"/>
          </p:nvPr>
        </p:nvPicPr>
        <p:blipFill>
          <a:blip r:embed="rId2"/>
          <a:srcRect/>
          <a:stretch>
            <a:fillRect/>
          </a:stretch>
        </p:blipFill>
        <p:spPr bwMode="auto">
          <a:xfrm>
            <a:off x="457200" y="1600200"/>
            <a:ext cx="6100762" cy="4255541"/>
          </a:xfrm>
          <a:prstGeom prst="rect">
            <a:avLst/>
          </a:prstGeom>
          <a:noFill/>
          <a:ln w="9525">
            <a:noFill/>
            <a:miter lim="800000"/>
            <a:headEnd/>
            <a:tailEnd/>
          </a:ln>
          <a:effectLst/>
        </p:spPr>
      </p:pic>
      <p:sp>
        <p:nvSpPr>
          <p:cNvPr id="5" name="TextBox 4"/>
          <p:cNvSpPr txBox="1"/>
          <p:nvPr/>
        </p:nvSpPr>
        <p:spPr>
          <a:xfrm>
            <a:off x="6553200" y="2667000"/>
            <a:ext cx="2362200" cy="1015663"/>
          </a:xfrm>
          <a:prstGeom prst="rect">
            <a:avLst/>
          </a:prstGeom>
          <a:noFill/>
        </p:spPr>
        <p:txBody>
          <a:bodyPr wrap="square" rtlCol="0">
            <a:spAutoFit/>
          </a:bodyPr>
          <a:lstStyle/>
          <a:p>
            <a:r>
              <a:rPr lang="en-IN" sz="2000" dirty="0" smtClean="0">
                <a:solidFill>
                  <a:srgbClr val="444949"/>
                </a:solidFill>
                <a:latin typeface="ArialMT"/>
              </a:rPr>
              <a:t>• </a:t>
            </a:r>
            <a:r>
              <a:rPr lang="en-IN" sz="2000" dirty="0" smtClean="0">
                <a:solidFill>
                  <a:srgbClr val="444949"/>
                </a:solidFill>
                <a:latin typeface="GillSans-Light"/>
              </a:rPr>
              <a:t>Decoupling</a:t>
            </a:r>
          </a:p>
          <a:p>
            <a:r>
              <a:rPr lang="en-IN" sz="2000" dirty="0" smtClean="0">
                <a:solidFill>
                  <a:srgbClr val="444949"/>
                </a:solidFill>
                <a:latin typeface="ArialMT"/>
              </a:rPr>
              <a:t>• </a:t>
            </a:r>
            <a:r>
              <a:rPr lang="en-IN" sz="2000" dirty="0" smtClean="0">
                <a:solidFill>
                  <a:srgbClr val="444949"/>
                </a:solidFill>
                <a:latin typeface="GillSans-Light"/>
              </a:rPr>
              <a:t>Fault-Tolerance</a:t>
            </a:r>
          </a:p>
          <a:p>
            <a:r>
              <a:rPr lang="en-IN" sz="2000" dirty="0" smtClean="0">
                <a:solidFill>
                  <a:srgbClr val="444949"/>
                </a:solidFill>
                <a:latin typeface="ArialMT"/>
              </a:rPr>
              <a:t>• </a:t>
            </a:r>
            <a:r>
              <a:rPr lang="en-IN" sz="2000" dirty="0" smtClean="0">
                <a:solidFill>
                  <a:srgbClr val="444949"/>
                </a:solidFill>
                <a:latin typeface="GillSans-Light"/>
              </a:rPr>
              <a:t>Load Balancing</a:t>
            </a:r>
            <a:endParaRPr lang="en-IN" sz="2000"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77724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SQS, SNS are “cloud-native” services, and they’re using proprietary protocols from AWS.</a:t>
            </a:r>
          </a:p>
          <a:p>
            <a:pPr>
              <a:buNone/>
            </a:pPr>
            <a:r>
              <a:rPr lang="en-IN" sz="2800" dirty="0" smtClean="0">
                <a:solidFill>
                  <a:srgbClr val="444949"/>
                </a:solidFill>
                <a:latin typeface="ArialMT"/>
              </a:rPr>
              <a:t>• </a:t>
            </a:r>
            <a:r>
              <a:rPr lang="en-IN" sz="2800" dirty="0" smtClean="0">
                <a:solidFill>
                  <a:srgbClr val="444949"/>
                </a:solidFill>
                <a:latin typeface="GillSans-Light"/>
              </a:rPr>
              <a:t>Traditional applications running from on-premise may use open protocols such as: MQTT, AMQP, STOMP, </a:t>
            </a:r>
            <a:r>
              <a:rPr lang="en-IN" sz="2800" dirty="0" err="1" smtClean="0">
                <a:solidFill>
                  <a:srgbClr val="444949"/>
                </a:solidFill>
                <a:latin typeface="GillSans-Light"/>
              </a:rPr>
              <a:t>Openwire</a:t>
            </a:r>
            <a:r>
              <a:rPr lang="en-IN" sz="2800" dirty="0" smtClean="0">
                <a:solidFill>
                  <a:srgbClr val="444949"/>
                </a:solidFill>
                <a:latin typeface="GillSans-Light"/>
              </a:rPr>
              <a:t>, WSS</a:t>
            </a:r>
          </a:p>
          <a:p>
            <a:pPr>
              <a:buNone/>
            </a:pPr>
            <a:r>
              <a:rPr lang="en-IN" sz="2800" dirty="0" smtClean="0">
                <a:solidFill>
                  <a:srgbClr val="444949"/>
                </a:solidFill>
                <a:latin typeface="ArialMT"/>
              </a:rPr>
              <a:t>• </a:t>
            </a:r>
            <a:r>
              <a:rPr lang="en-IN" sz="2800" dirty="0" smtClean="0">
                <a:solidFill>
                  <a:srgbClr val="444949"/>
                </a:solidFill>
                <a:latin typeface="GillSans-Light"/>
              </a:rPr>
              <a:t>When migrating to the cloud, instead of re-engineering the application to use SQS and SNS, we can use Amazon MQ</a:t>
            </a:r>
          </a:p>
          <a:p>
            <a:pPr>
              <a:buNone/>
            </a:pPr>
            <a:r>
              <a:rPr lang="en-IN" sz="2800" dirty="0" smtClean="0">
                <a:solidFill>
                  <a:srgbClr val="444949"/>
                </a:solidFill>
                <a:latin typeface="ArialMT"/>
              </a:rPr>
              <a:t>• </a:t>
            </a:r>
            <a:r>
              <a:rPr lang="en-IN" sz="2800" dirty="0" smtClean="0">
                <a:solidFill>
                  <a:srgbClr val="444949"/>
                </a:solidFill>
                <a:latin typeface="GillSans-Light"/>
              </a:rPr>
              <a:t>Amazon MQ = managed Apache </a:t>
            </a:r>
            <a:r>
              <a:rPr lang="en-IN" sz="2800" dirty="0" err="1" smtClean="0">
                <a:solidFill>
                  <a:srgbClr val="444949"/>
                </a:solidFill>
                <a:latin typeface="GillSans-Light"/>
              </a:rPr>
              <a:t>ActiveMQ</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Amazon MQ doesn’t “scale” as much as SQS / SNS</a:t>
            </a:r>
          </a:p>
          <a:p>
            <a:pPr>
              <a:buNone/>
            </a:pPr>
            <a:r>
              <a:rPr lang="en-IN" sz="2800" dirty="0" smtClean="0">
                <a:solidFill>
                  <a:srgbClr val="444949"/>
                </a:solidFill>
                <a:latin typeface="ArialMT"/>
              </a:rPr>
              <a:t>• </a:t>
            </a:r>
            <a:r>
              <a:rPr lang="en-IN" sz="2800" dirty="0" smtClean="0">
                <a:solidFill>
                  <a:srgbClr val="444949"/>
                </a:solidFill>
                <a:latin typeface="GillSans-Light"/>
              </a:rPr>
              <a:t>Amazon MQ runs on a dedicated machine, can run in HA with failover</a:t>
            </a:r>
          </a:p>
          <a:p>
            <a:pPr>
              <a:buNone/>
            </a:pPr>
            <a:r>
              <a:rPr lang="en-IN" sz="2800" dirty="0" smtClean="0">
                <a:solidFill>
                  <a:srgbClr val="444949"/>
                </a:solidFill>
                <a:latin typeface="ArialMT"/>
              </a:rPr>
              <a:t>• </a:t>
            </a:r>
            <a:r>
              <a:rPr lang="en-IN" sz="2800" dirty="0" smtClean="0">
                <a:solidFill>
                  <a:srgbClr val="444949"/>
                </a:solidFill>
                <a:latin typeface="GillSans-Light"/>
              </a:rPr>
              <a:t>Amazon MQ has both queue feature (~SQS) and topic features (~SNS)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Amazon MQ</a:t>
            </a:r>
            <a:endParaRPr lang="en-IN" dirty="0"/>
          </a:p>
        </p:txBody>
      </p:sp>
      <p:pic>
        <p:nvPicPr>
          <p:cNvPr id="23554" name="Picture 2"/>
          <p:cNvPicPr>
            <a:picLocks noChangeAspect="1" noChangeArrowheads="1"/>
          </p:cNvPicPr>
          <p:nvPr/>
        </p:nvPicPr>
        <p:blipFill>
          <a:blip r:embed="rId2" cstate="print"/>
          <a:srcRect/>
          <a:stretch>
            <a:fillRect/>
          </a:stretch>
        </p:blipFill>
        <p:spPr bwMode="auto">
          <a:xfrm>
            <a:off x="8194269" y="1371600"/>
            <a:ext cx="949731" cy="952500"/>
          </a:xfrm>
          <a:prstGeom prst="rect">
            <a:avLst/>
          </a:prstGeom>
          <a:noFill/>
          <a:ln w="9525">
            <a:noFill/>
            <a:miter lim="800000"/>
            <a:headEnd/>
            <a:tailEnd/>
          </a:ln>
          <a:effectLst/>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IBM MQ, TIBCO EMS, Rabbit MQ, and Apache </a:t>
            </a:r>
            <a:r>
              <a:rPr lang="en-IN" sz="2400" dirty="0" err="1" smtClean="0">
                <a:solidFill>
                  <a:srgbClr val="444949"/>
                </a:solidFill>
                <a:latin typeface="GillSans-Light"/>
              </a:rPr>
              <a:t>ActiveMQ</a:t>
            </a:r>
            <a:r>
              <a:rPr lang="en-IN" sz="2400" dirty="0" smtClean="0">
                <a:solidFill>
                  <a:srgbClr val="444949"/>
                </a:solidFill>
                <a:latin typeface="GillSans-Light"/>
              </a:rPr>
              <a:t> can be migrated to Amazon MQ</a:t>
            </a:r>
            <a:endParaRPr lang="en-IN" dirty="0"/>
          </a:p>
        </p:txBody>
      </p:sp>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Amazon MQ – Re-</a:t>
            </a:r>
            <a:br>
              <a:rPr lang="en-IN" sz="3600" dirty="0" smtClean="0">
                <a:solidFill>
                  <a:srgbClr val="444949"/>
                </a:solidFill>
                <a:latin typeface="GillSans-Light"/>
              </a:rPr>
            </a:br>
            <a:r>
              <a:rPr lang="en-IN" sz="3600" dirty="0" smtClean="0">
                <a:solidFill>
                  <a:srgbClr val="444949"/>
                </a:solidFill>
                <a:latin typeface="GillSans-Light"/>
              </a:rPr>
              <a:t>platform</a:t>
            </a:r>
            <a:endParaRPr lang="en-IN" sz="4000" dirty="0"/>
          </a:p>
        </p:txBody>
      </p:sp>
      <p:pic>
        <p:nvPicPr>
          <p:cNvPr id="24578" name="Picture 2"/>
          <p:cNvPicPr>
            <a:picLocks noChangeAspect="1" noChangeArrowheads="1"/>
          </p:cNvPicPr>
          <p:nvPr/>
        </p:nvPicPr>
        <p:blipFill>
          <a:blip r:embed="rId2"/>
          <a:srcRect/>
          <a:stretch>
            <a:fillRect/>
          </a:stretch>
        </p:blipFill>
        <p:spPr bwMode="auto">
          <a:xfrm>
            <a:off x="762000" y="2362200"/>
            <a:ext cx="7467600" cy="3624411"/>
          </a:xfrm>
          <a:prstGeom prst="rect">
            <a:avLst/>
          </a:prstGeom>
          <a:noFill/>
          <a:ln w="9525">
            <a:noFill/>
            <a:miter lim="800000"/>
            <a:headEnd/>
            <a:tailEnd/>
          </a:ln>
          <a:effectLst/>
        </p:spPr>
      </p:pic>
      <p:sp>
        <p:nvSpPr>
          <p:cNvPr id="5" name="Rectangle 4"/>
          <p:cNvSpPr/>
          <p:nvPr/>
        </p:nvSpPr>
        <p:spPr>
          <a:xfrm>
            <a:off x="2667000" y="5934670"/>
            <a:ext cx="6172200" cy="646331"/>
          </a:xfrm>
          <a:prstGeom prst="rect">
            <a:avLst/>
          </a:prstGeom>
        </p:spPr>
        <p:txBody>
          <a:bodyPr wrap="square">
            <a:spAutoFit/>
          </a:bodyPr>
          <a:lstStyle/>
          <a:p>
            <a:r>
              <a:rPr lang="en-IN" b="1" dirty="0" smtClean="0">
                <a:solidFill>
                  <a:srgbClr val="0563C2"/>
                </a:solidFill>
                <a:latin typeface="Calibri"/>
              </a:rPr>
              <a:t>https://aws.amazon.com/blogs/compute/migrating-from-ibm-mq-to-amazon-mq-using-a-phased-approach/</a:t>
            </a:r>
            <a:endParaRPr lang="en-IN"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457200" y="1481328"/>
            <a:ext cx="4267200" cy="4525963"/>
          </a:xfrm>
        </p:spPr>
        <p:txBody>
          <a:bodyPr>
            <a:normAutofit/>
          </a:bodyPr>
          <a:lstStyle/>
          <a:p>
            <a:pPr>
              <a:buNone/>
            </a:pPr>
            <a:r>
              <a:rPr lang="en-US" sz="2400" dirty="0" smtClean="0">
                <a:solidFill>
                  <a:srgbClr val="444949"/>
                </a:solidFill>
                <a:latin typeface="ArialMT"/>
              </a:rPr>
              <a:t>• </a:t>
            </a:r>
            <a:r>
              <a:rPr lang="en-US" sz="2400" dirty="0" smtClean="0">
                <a:solidFill>
                  <a:srgbClr val="444949"/>
                </a:solidFill>
                <a:latin typeface="GillSans-Light"/>
              </a:rPr>
              <a:t>After being authenticated</a:t>
            </a:r>
          </a:p>
          <a:p>
            <a:pPr>
              <a:buNone/>
            </a:pPr>
            <a:r>
              <a:rPr lang="en-US" sz="2400" dirty="0" smtClean="0">
                <a:solidFill>
                  <a:srgbClr val="444949"/>
                </a:solidFill>
                <a:latin typeface="GillSans-Light"/>
              </a:rPr>
              <a:t>with Web Identity Federation,</a:t>
            </a:r>
          </a:p>
          <a:p>
            <a:pPr>
              <a:buNone/>
            </a:pPr>
            <a:r>
              <a:rPr lang="en-US" sz="2400" dirty="0" smtClean="0">
                <a:solidFill>
                  <a:srgbClr val="444949"/>
                </a:solidFill>
                <a:latin typeface="GillSans-Light"/>
              </a:rPr>
              <a:t>you can identify the user with</a:t>
            </a:r>
          </a:p>
          <a:p>
            <a:pPr>
              <a:buNone/>
            </a:pPr>
            <a:r>
              <a:rPr lang="en-US" sz="2400" dirty="0" smtClean="0">
                <a:solidFill>
                  <a:srgbClr val="444949"/>
                </a:solidFill>
                <a:latin typeface="GillSans-Light"/>
              </a:rPr>
              <a:t>an IAM policy variable.</a:t>
            </a:r>
          </a:p>
          <a:p>
            <a:pPr>
              <a:buNone/>
            </a:pPr>
            <a:r>
              <a:rPr lang="en-US" sz="2400" dirty="0" smtClean="0">
                <a:solidFill>
                  <a:srgbClr val="444949"/>
                </a:solidFill>
                <a:latin typeface="ArialMT"/>
              </a:rPr>
              <a:t>• </a:t>
            </a:r>
            <a:r>
              <a:rPr lang="en-US" sz="2400" dirty="0" smtClean="0">
                <a:solidFill>
                  <a:srgbClr val="444949"/>
                </a:solidFill>
                <a:latin typeface="GillSans-Light"/>
              </a:rPr>
              <a:t>Examples:</a:t>
            </a:r>
          </a:p>
          <a:p>
            <a:pPr>
              <a:buNone/>
            </a:pPr>
            <a:r>
              <a:rPr lang="en-US" sz="2000" dirty="0" smtClean="0">
                <a:solidFill>
                  <a:srgbClr val="444949"/>
                </a:solidFill>
                <a:latin typeface="ArialMT"/>
              </a:rPr>
              <a:t>• </a:t>
            </a:r>
            <a:r>
              <a:rPr lang="en-US" sz="2000" dirty="0" err="1" smtClean="0">
                <a:solidFill>
                  <a:srgbClr val="444949"/>
                </a:solidFill>
                <a:latin typeface="GillSans-Light"/>
              </a:rPr>
              <a:t>cognitoidentity</a:t>
            </a:r>
            <a:r>
              <a:rPr lang="en-US" sz="2000" dirty="0" smtClean="0">
                <a:solidFill>
                  <a:srgbClr val="444949"/>
                </a:solidFill>
                <a:latin typeface="GillSans-Light"/>
              </a:rPr>
              <a:t>.</a:t>
            </a:r>
          </a:p>
          <a:p>
            <a:pPr>
              <a:buNone/>
            </a:pPr>
            <a:r>
              <a:rPr lang="en-US" sz="2000" dirty="0" err="1" smtClean="0">
                <a:solidFill>
                  <a:srgbClr val="444949"/>
                </a:solidFill>
                <a:latin typeface="GillSans-Light"/>
              </a:rPr>
              <a:t>amazonaws.com:sub</a:t>
            </a:r>
            <a:endParaRPr lang="en-US" sz="2000" dirty="0" smtClean="0">
              <a:solidFill>
                <a:srgbClr val="444949"/>
              </a:solidFill>
              <a:latin typeface="GillSans-Light"/>
            </a:endParaRPr>
          </a:p>
          <a:p>
            <a:pPr>
              <a:buNone/>
            </a:pPr>
            <a:r>
              <a:rPr lang="en-US" sz="2000" dirty="0" smtClean="0">
                <a:solidFill>
                  <a:srgbClr val="444949"/>
                </a:solidFill>
                <a:latin typeface="ArialMT"/>
              </a:rPr>
              <a:t>• </a:t>
            </a:r>
            <a:r>
              <a:rPr lang="en-US" sz="2000" dirty="0" smtClean="0">
                <a:solidFill>
                  <a:srgbClr val="444949"/>
                </a:solidFill>
                <a:latin typeface="GillSans-Light"/>
              </a:rPr>
              <a:t>www.amazon.com:user_id</a:t>
            </a:r>
          </a:p>
          <a:p>
            <a:pPr>
              <a:buNone/>
            </a:pPr>
            <a:r>
              <a:rPr lang="en-US" sz="2000" dirty="0" smtClean="0">
                <a:solidFill>
                  <a:srgbClr val="444949"/>
                </a:solidFill>
                <a:latin typeface="ArialMT"/>
              </a:rPr>
              <a:t>• </a:t>
            </a:r>
            <a:r>
              <a:rPr lang="en-US" sz="2000" dirty="0" err="1" smtClean="0">
                <a:solidFill>
                  <a:srgbClr val="444949"/>
                </a:solidFill>
                <a:latin typeface="GillSans-Light"/>
              </a:rPr>
              <a:t>graph.facebook.com:id</a:t>
            </a:r>
            <a:endParaRPr lang="en-US" sz="2000" dirty="0" smtClean="0">
              <a:solidFill>
                <a:srgbClr val="444949"/>
              </a:solidFill>
              <a:latin typeface="GillSans-Light"/>
            </a:endParaRPr>
          </a:p>
          <a:p>
            <a:pPr>
              <a:buNone/>
            </a:pPr>
            <a:r>
              <a:rPr lang="en-US" sz="2000" dirty="0" smtClean="0">
                <a:solidFill>
                  <a:srgbClr val="444949"/>
                </a:solidFill>
                <a:latin typeface="ArialMT"/>
              </a:rPr>
              <a:t>• </a:t>
            </a:r>
            <a:r>
              <a:rPr lang="en-US" sz="2000" dirty="0" err="1" smtClean="0">
                <a:solidFill>
                  <a:srgbClr val="444949"/>
                </a:solidFill>
                <a:latin typeface="GillSans-Light"/>
              </a:rPr>
              <a:t>accounts.google.com:sub</a:t>
            </a:r>
            <a:endParaRPr lang="en-US" dirty="0"/>
          </a:p>
        </p:txBody>
      </p:sp>
      <p:sp>
        <p:nvSpPr>
          <p:cNvPr id="3" name="Title 2"/>
          <p:cNvSpPr>
            <a:spLocks noGrp="1"/>
          </p:cNvSpPr>
          <p:nvPr>
            <p:ph type="title"/>
          </p:nvPr>
        </p:nvSpPr>
        <p:spPr/>
        <p:txBody>
          <a:bodyPr>
            <a:normAutofit/>
          </a:bodyPr>
          <a:lstStyle/>
          <a:p>
            <a:r>
              <a:rPr lang="en-US" sz="2800" dirty="0" smtClean="0"/>
              <a:t>Web Identity Federation – </a:t>
            </a:r>
            <a:br>
              <a:rPr lang="en-US" sz="2800" dirty="0" smtClean="0"/>
            </a:br>
            <a:r>
              <a:rPr lang="en-US" sz="2800" dirty="0" smtClean="0"/>
              <a:t>IAM Policy</a:t>
            </a:r>
            <a:endParaRPr lang="en-US" sz="2800" dirty="0"/>
          </a:p>
        </p:txBody>
      </p:sp>
      <p:pic>
        <p:nvPicPr>
          <p:cNvPr id="13314" name="Picture 2"/>
          <p:cNvPicPr>
            <a:picLocks noChangeAspect="1" noChangeArrowheads="1"/>
          </p:cNvPicPr>
          <p:nvPr/>
        </p:nvPicPr>
        <p:blipFill>
          <a:blip r:embed="rId2" cstate="print"/>
          <a:srcRect/>
          <a:stretch>
            <a:fillRect/>
          </a:stretch>
        </p:blipFill>
        <p:spPr bwMode="auto">
          <a:xfrm>
            <a:off x="5029200" y="1447800"/>
            <a:ext cx="3505200" cy="4304401"/>
          </a:xfrm>
          <a:prstGeom prst="rect">
            <a:avLst/>
          </a:prstGeom>
          <a:noFill/>
          <a:ln w="9525">
            <a:noFill/>
            <a:miter lim="800000"/>
            <a:headEnd/>
            <a:tailEnd/>
          </a:ln>
          <a:effectLst/>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solidFill>
                  <a:srgbClr val="444949"/>
                </a:solidFill>
                <a:latin typeface="GillSans-Light"/>
              </a:rPr>
              <a:t>AWS SNS</a:t>
            </a:r>
            <a:endParaRPr lang="en-IN" dirty="0"/>
          </a:p>
        </p:txBody>
      </p:sp>
      <p:pic>
        <p:nvPicPr>
          <p:cNvPr id="25602" name="Picture 2"/>
          <p:cNvPicPr>
            <a:picLocks noGrp="1" noChangeAspect="1" noChangeArrowheads="1"/>
          </p:cNvPicPr>
          <p:nvPr>
            <p:ph idx="1"/>
          </p:nvPr>
        </p:nvPicPr>
        <p:blipFill>
          <a:blip r:embed="rId2"/>
          <a:srcRect/>
          <a:stretch>
            <a:fillRect/>
          </a:stretch>
        </p:blipFill>
        <p:spPr bwMode="auto">
          <a:xfrm>
            <a:off x="176847" y="1371600"/>
            <a:ext cx="8509953" cy="4648200"/>
          </a:xfrm>
          <a:prstGeom prst="rect">
            <a:avLst/>
          </a:prstGeom>
          <a:noFill/>
          <a:ln w="9525">
            <a:noFill/>
            <a:miter lim="800000"/>
            <a:headEnd/>
            <a:tailEnd/>
          </a:ln>
          <a:effectLst/>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7086600" cy="4635691"/>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The “event producer” only sends message to one SNS topic</a:t>
            </a:r>
          </a:p>
          <a:p>
            <a:pPr>
              <a:buNone/>
            </a:pPr>
            <a:r>
              <a:rPr lang="en-IN" sz="2800" dirty="0" smtClean="0">
                <a:solidFill>
                  <a:srgbClr val="444949"/>
                </a:solidFill>
                <a:latin typeface="ArialMT"/>
              </a:rPr>
              <a:t>• </a:t>
            </a:r>
            <a:r>
              <a:rPr lang="en-IN" sz="2800" dirty="0" smtClean="0">
                <a:solidFill>
                  <a:srgbClr val="444949"/>
                </a:solidFill>
                <a:latin typeface="GillSans-Light"/>
              </a:rPr>
              <a:t>As many “event receivers” (subscriptions) as we want to listen to the SNS topic notifications</a:t>
            </a:r>
          </a:p>
          <a:p>
            <a:pPr>
              <a:buNone/>
            </a:pPr>
            <a:r>
              <a:rPr lang="en-IN" sz="2800" dirty="0" smtClean="0">
                <a:solidFill>
                  <a:srgbClr val="444949"/>
                </a:solidFill>
                <a:latin typeface="ArialMT"/>
              </a:rPr>
              <a:t>• </a:t>
            </a:r>
            <a:r>
              <a:rPr lang="en-IN" sz="2800" dirty="0" smtClean="0">
                <a:solidFill>
                  <a:srgbClr val="444949"/>
                </a:solidFill>
                <a:latin typeface="GillSans-Light"/>
              </a:rPr>
              <a:t>Each subscriber to the topic will get all the messages (note: new feature to filter messages)</a:t>
            </a:r>
          </a:p>
          <a:p>
            <a:pPr>
              <a:buNone/>
            </a:pPr>
            <a:r>
              <a:rPr lang="en-IN" sz="2800" dirty="0" smtClean="0">
                <a:solidFill>
                  <a:srgbClr val="444949"/>
                </a:solidFill>
                <a:latin typeface="ArialMT"/>
              </a:rPr>
              <a:t>• </a:t>
            </a:r>
            <a:r>
              <a:rPr lang="en-IN" sz="2800" dirty="0" smtClean="0">
                <a:solidFill>
                  <a:srgbClr val="444949"/>
                </a:solidFill>
                <a:latin typeface="GillSans-Light"/>
              </a:rPr>
              <a:t>Up to 10,000,000 subscriptions per topic</a:t>
            </a:r>
          </a:p>
          <a:p>
            <a:pPr>
              <a:buNone/>
            </a:pPr>
            <a:r>
              <a:rPr lang="en-IN" sz="2800" dirty="0" smtClean="0">
                <a:solidFill>
                  <a:srgbClr val="444949"/>
                </a:solidFill>
                <a:latin typeface="ArialMT"/>
              </a:rPr>
              <a:t>• </a:t>
            </a:r>
            <a:r>
              <a:rPr lang="en-IN" sz="2800" dirty="0" smtClean="0">
                <a:solidFill>
                  <a:srgbClr val="444949"/>
                </a:solidFill>
                <a:latin typeface="GillSans-Light"/>
              </a:rPr>
              <a:t>100,000 topics limit</a:t>
            </a:r>
          </a:p>
          <a:p>
            <a:pPr>
              <a:buNone/>
            </a:pPr>
            <a:r>
              <a:rPr lang="en-IN" sz="2800" dirty="0" smtClean="0">
                <a:solidFill>
                  <a:srgbClr val="444949"/>
                </a:solidFill>
                <a:latin typeface="ArialMT"/>
              </a:rPr>
              <a:t>• </a:t>
            </a:r>
            <a:r>
              <a:rPr lang="en-IN" sz="2800" dirty="0" smtClean="0">
                <a:solidFill>
                  <a:srgbClr val="444949"/>
                </a:solidFill>
                <a:latin typeface="GillSans-Light"/>
              </a:rPr>
              <a:t>Subscribers can be:</a:t>
            </a:r>
          </a:p>
          <a:p>
            <a:pPr lvl="1">
              <a:buNone/>
            </a:pPr>
            <a:r>
              <a:rPr lang="en-IN" sz="2000" dirty="0" smtClean="0">
                <a:solidFill>
                  <a:srgbClr val="444949"/>
                </a:solidFill>
                <a:latin typeface="ArialMT"/>
              </a:rPr>
              <a:t>• </a:t>
            </a:r>
            <a:r>
              <a:rPr lang="en-IN" sz="2000" dirty="0" smtClean="0">
                <a:solidFill>
                  <a:srgbClr val="444949"/>
                </a:solidFill>
                <a:latin typeface="GillSans-Light"/>
              </a:rPr>
              <a:t>SQS</a:t>
            </a:r>
          </a:p>
          <a:p>
            <a:pPr lvl="1">
              <a:buNone/>
            </a:pPr>
            <a:r>
              <a:rPr lang="en-IN" sz="2000" dirty="0" smtClean="0">
                <a:solidFill>
                  <a:srgbClr val="444949"/>
                </a:solidFill>
                <a:latin typeface="ArialMT"/>
              </a:rPr>
              <a:t>• </a:t>
            </a:r>
            <a:r>
              <a:rPr lang="en-IN" sz="2000" dirty="0" smtClean="0">
                <a:solidFill>
                  <a:srgbClr val="444949"/>
                </a:solidFill>
                <a:latin typeface="GillSans-Light"/>
              </a:rPr>
              <a:t>HTTP / HTTPS (with delivery retries – how many times)</a:t>
            </a:r>
          </a:p>
          <a:p>
            <a:pPr lvl="1">
              <a:buNone/>
            </a:pPr>
            <a:r>
              <a:rPr lang="en-IN" sz="2000" dirty="0" smtClean="0">
                <a:solidFill>
                  <a:srgbClr val="444949"/>
                </a:solidFill>
                <a:latin typeface="ArialMT"/>
              </a:rPr>
              <a:t>• </a:t>
            </a:r>
            <a:r>
              <a:rPr lang="en-IN" sz="2000" dirty="0" smtClean="0">
                <a:solidFill>
                  <a:srgbClr val="444949"/>
                </a:solidFill>
                <a:latin typeface="GillSans-Light"/>
              </a:rPr>
              <a:t>Lambda</a:t>
            </a:r>
          </a:p>
          <a:p>
            <a:pPr lvl="1">
              <a:buNone/>
            </a:pPr>
            <a:r>
              <a:rPr lang="en-IN" sz="2000" dirty="0" smtClean="0">
                <a:solidFill>
                  <a:srgbClr val="444949"/>
                </a:solidFill>
                <a:latin typeface="ArialMT"/>
              </a:rPr>
              <a:t>• </a:t>
            </a:r>
            <a:r>
              <a:rPr lang="en-IN" sz="2000" dirty="0" smtClean="0">
                <a:solidFill>
                  <a:srgbClr val="444949"/>
                </a:solidFill>
                <a:latin typeface="GillSans-Light"/>
              </a:rPr>
              <a:t>Emails</a:t>
            </a:r>
          </a:p>
          <a:p>
            <a:pPr lvl="1">
              <a:buNone/>
            </a:pPr>
            <a:r>
              <a:rPr lang="en-IN" sz="2000" dirty="0" smtClean="0">
                <a:solidFill>
                  <a:srgbClr val="444949"/>
                </a:solidFill>
                <a:latin typeface="ArialMT"/>
              </a:rPr>
              <a:t>• </a:t>
            </a:r>
            <a:r>
              <a:rPr lang="en-IN" sz="2000" dirty="0" smtClean="0">
                <a:solidFill>
                  <a:srgbClr val="444949"/>
                </a:solidFill>
                <a:latin typeface="GillSans-Light"/>
              </a:rPr>
              <a:t>SMS messages</a:t>
            </a:r>
          </a:p>
          <a:p>
            <a:pPr lvl="1">
              <a:buNone/>
            </a:pPr>
            <a:r>
              <a:rPr lang="en-IN" sz="2000" dirty="0" smtClean="0">
                <a:solidFill>
                  <a:srgbClr val="444949"/>
                </a:solidFill>
                <a:latin typeface="ArialMT"/>
              </a:rPr>
              <a:t>• </a:t>
            </a:r>
            <a:r>
              <a:rPr lang="en-IN" sz="2000" dirty="0" smtClean="0">
                <a:solidFill>
                  <a:srgbClr val="444949"/>
                </a:solidFill>
                <a:latin typeface="GillSans-Light"/>
              </a:rPr>
              <a:t>Mobile Notifications (SNS Mobile Push - Android, Apple, Fire OS, Windows…)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SNS</a:t>
            </a:r>
            <a:endParaRPr lang="en-IN" dirty="0"/>
          </a:p>
        </p:txBody>
      </p:sp>
      <p:pic>
        <p:nvPicPr>
          <p:cNvPr id="26626" name="Picture 2"/>
          <p:cNvPicPr>
            <a:picLocks noChangeAspect="1" noChangeArrowheads="1"/>
          </p:cNvPicPr>
          <p:nvPr/>
        </p:nvPicPr>
        <p:blipFill>
          <a:blip r:embed="rId2" cstate="print"/>
          <a:srcRect/>
          <a:stretch>
            <a:fillRect/>
          </a:stretch>
        </p:blipFill>
        <p:spPr bwMode="auto">
          <a:xfrm flipV="1">
            <a:off x="7772400" y="1219200"/>
            <a:ext cx="1114425" cy="1114425"/>
          </a:xfrm>
          <a:prstGeom prst="rect">
            <a:avLst/>
          </a:prstGeom>
          <a:noFill/>
          <a:ln w="9525">
            <a:noFill/>
            <a:miter lim="800000"/>
            <a:headEnd/>
            <a:tailEnd/>
          </a:ln>
          <a:effectLst/>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124200"/>
            <a:ext cx="8229600" cy="2883091"/>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Push once in SNS, receive in many SQS queues</a:t>
            </a:r>
          </a:p>
          <a:p>
            <a:pPr>
              <a:buNone/>
            </a:pPr>
            <a:r>
              <a:rPr lang="en-IN" sz="2400" dirty="0" smtClean="0">
                <a:solidFill>
                  <a:srgbClr val="444949"/>
                </a:solidFill>
                <a:latin typeface="ArialMT"/>
              </a:rPr>
              <a:t>• </a:t>
            </a:r>
            <a:r>
              <a:rPr lang="en-IN" sz="2400" dirty="0" smtClean="0">
                <a:solidFill>
                  <a:srgbClr val="444949"/>
                </a:solidFill>
                <a:latin typeface="GillSans-Light"/>
              </a:rPr>
              <a:t>Fully decoupled, no data loss, ability to add receivers of data later</a:t>
            </a:r>
          </a:p>
          <a:p>
            <a:pPr>
              <a:buNone/>
            </a:pPr>
            <a:r>
              <a:rPr lang="en-IN" sz="2400" dirty="0" smtClean="0">
                <a:solidFill>
                  <a:srgbClr val="444949"/>
                </a:solidFill>
                <a:latin typeface="ArialMT"/>
              </a:rPr>
              <a:t>• </a:t>
            </a:r>
            <a:r>
              <a:rPr lang="en-IN" sz="2400" dirty="0" smtClean="0">
                <a:solidFill>
                  <a:srgbClr val="444949"/>
                </a:solidFill>
                <a:latin typeface="GillSans-Light"/>
              </a:rPr>
              <a:t>SQS allows for delayed processing, retries of work</a:t>
            </a:r>
          </a:p>
          <a:p>
            <a:pPr>
              <a:buNone/>
            </a:pPr>
            <a:r>
              <a:rPr lang="en-IN" sz="2400" dirty="0" smtClean="0">
                <a:solidFill>
                  <a:srgbClr val="444949"/>
                </a:solidFill>
                <a:latin typeface="ArialMT"/>
              </a:rPr>
              <a:t>• </a:t>
            </a:r>
            <a:r>
              <a:rPr lang="en-IN" sz="2400" dirty="0" smtClean="0">
                <a:solidFill>
                  <a:srgbClr val="444949"/>
                </a:solidFill>
                <a:latin typeface="GillSans-Light"/>
              </a:rPr>
              <a:t>May have many workers on one queue and one worker on the other queue</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SNS + SQS: Fan Out</a:t>
            </a:r>
            <a:endParaRPr lang="en-IN" dirty="0"/>
          </a:p>
        </p:txBody>
      </p:sp>
      <p:pic>
        <p:nvPicPr>
          <p:cNvPr id="27650" name="Picture 2"/>
          <p:cNvPicPr>
            <a:picLocks noChangeAspect="1" noChangeArrowheads="1"/>
          </p:cNvPicPr>
          <p:nvPr/>
        </p:nvPicPr>
        <p:blipFill>
          <a:blip r:embed="rId2"/>
          <a:srcRect/>
          <a:stretch>
            <a:fillRect/>
          </a:stretch>
        </p:blipFill>
        <p:spPr bwMode="auto">
          <a:xfrm>
            <a:off x="762000" y="1143000"/>
            <a:ext cx="7239000" cy="1733550"/>
          </a:xfrm>
          <a:prstGeom prst="rect">
            <a:avLst/>
          </a:prstGeom>
          <a:noFill/>
          <a:ln w="9525">
            <a:noFill/>
            <a:miter lim="800000"/>
            <a:headEnd/>
            <a:tailEnd/>
          </a:ln>
          <a:effectLst/>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483291"/>
          </a:xfrm>
        </p:spPr>
        <p:txBody>
          <a:bodyPr>
            <a:normAutofit/>
          </a:bodyPr>
          <a:lstStyle/>
          <a:p>
            <a:pPr lvl="5">
              <a:buNone/>
            </a:pPr>
            <a:r>
              <a:rPr lang="en-IN" sz="2300" dirty="0" smtClean="0">
                <a:solidFill>
                  <a:srgbClr val="444949"/>
                </a:solidFill>
                <a:latin typeface="GillSans-Light"/>
              </a:rPr>
              <a:t>        </a:t>
            </a:r>
          </a:p>
          <a:p>
            <a:pPr lvl="5">
              <a:buNone/>
            </a:pPr>
            <a:endParaRPr lang="en-IN" sz="2300" dirty="0" smtClean="0">
              <a:solidFill>
                <a:srgbClr val="444949"/>
              </a:solidFill>
              <a:latin typeface="GillSans-Light"/>
            </a:endParaRPr>
          </a:p>
          <a:p>
            <a:pPr lvl="5">
              <a:buNone/>
            </a:pPr>
            <a:endParaRPr lang="en-IN" sz="3200" dirty="0" smtClean="0">
              <a:solidFill>
                <a:srgbClr val="444949"/>
              </a:solidFill>
              <a:latin typeface="GillSans-Light"/>
            </a:endParaRPr>
          </a:p>
          <a:p>
            <a:pPr lvl="5">
              <a:buNone/>
            </a:pPr>
            <a:r>
              <a:rPr lang="en-IN" sz="3200" dirty="0" smtClean="0">
                <a:solidFill>
                  <a:srgbClr val="444949"/>
                </a:solidFill>
                <a:latin typeface="GillSans-Light"/>
              </a:rPr>
              <a:t>Data Processing and Warehousing</a:t>
            </a:r>
            <a:endParaRPr lang="en-IN" sz="2800"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077200" cy="4525963"/>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Kinesis is a managed “data streaming” service</a:t>
            </a:r>
          </a:p>
          <a:p>
            <a:pPr>
              <a:buNone/>
            </a:pPr>
            <a:r>
              <a:rPr lang="en-IN" sz="2400" dirty="0" smtClean="0">
                <a:solidFill>
                  <a:srgbClr val="444949"/>
                </a:solidFill>
                <a:latin typeface="ArialMT"/>
              </a:rPr>
              <a:t>• </a:t>
            </a:r>
            <a:r>
              <a:rPr lang="en-IN" sz="2400" dirty="0" smtClean="0">
                <a:solidFill>
                  <a:srgbClr val="444949"/>
                </a:solidFill>
                <a:latin typeface="GillSans-Light"/>
              </a:rPr>
              <a:t>Great for application logs, metrics, </a:t>
            </a:r>
            <a:r>
              <a:rPr lang="en-IN" sz="2400" dirty="0" err="1" smtClean="0">
                <a:solidFill>
                  <a:srgbClr val="444949"/>
                </a:solidFill>
                <a:latin typeface="GillSans-Light"/>
              </a:rPr>
              <a:t>IoT</a:t>
            </a:r>
            <a:r>
              <a:rPr lang="en-IN" sz="2400" dirty="0" smtClean="0">
                <a:solidFill>
                  <a:srgbClr val="444949"/>
                </a:solidFill>
                <a:latin typeface="GillSans-Light"/>
              </a:rPr>
              <a:t>, </a:t>
            </a:r>
            <a:r>
              <a:rPr lang="en-IN" sz="2400" dirty="0" err="1" smtClean="0">
                <a:solidFill>
                  <a:srgbClr val="444949"/>
                </a:solidFill>
                <a:latin typeface="GillSans-Light"/>
              </a:rPr>
              <a:t>clickstreams</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Great for “real-time” big data</a:t>
            </a:r>
          </a:p>
          <a:p>
            <a:pPr>
              <a:buNone/>
            </a:pPr>
            <a:r>
              <a:rPr lang="en-IN" sz="2400" dirty="0" smtClean="0">
                <a:solidFill>
                  <a:srgbClr val="444949"/>
                </a:solidFill>
                <a:latin typeface="ArialMT"/>
              </a:rPr>
              <a:t>• </a:t>
            </a:r>
            <a:r>
              <a:rPr lang="en-IN" sz="2400" dirty="0" smtClean="0">
                <a:solidFill>
                  <a:srgbClr val="444949"/>
                </a:solidFill>
                <a:latin typeface="GillSans-Light"/>
              </a:rPr>
              <a:t>Great for streaming processing frameworks (Spark, </a:t>
            </a:r>
            <a:r>
              <a:rPr lang="en-IN" sz="2400" dirty="0" err="1" smtClean="0">
                <a:solidFill>
                  <a:srgbClr val="444949"/>
                </a:solidFill>
                <a:latin typeface="GillSans-Light"/>
              </a:rPr>
              <a:t>NiFi</a:t>
            </a:r>
            <a:r>
              <a:rPr lang="en-IN" sz="2400" dirty="0" smtClean="0">
                <a:solidFill>
                  <a:srgbClr val="444949"/>
                </a:solidFill>
                <a:latin typeface="GillSans-Light"/>
              </a:rPr>
              <a:t>, etc…)</a:t>
            </a:r>
          </a:p>
          <a:p>
            <a:pPr>
              <a:buNone/>
            </a:pPr>
            <a:r>
              <a:rPr lang="en-IN" sz="2400" dirty="0" smtClean="0">
                <a:solidFill>
                  <a:srgbClr val="444949"/>
                </a:solidFill>
                <a:latin typeface="ArialMT"/>
              </a:rPr>
              <a:t>• </a:t>
            </a:r>
            <a:r>
              <a:rPr lang="en-IN" sz="2400" dirty="0" smtClean="0">
                <a:solidFill>
                  <a:srgbClr val="444949"/>
                </a:solidFill>
                <a:latin typeface="GillSans-Light"/>
              </a:rPr>
              <a:t>Data is automatically replicated synchronously to 3 AZ</a:t>
            </a:r>
          </a:p>
          <a:p>
            <a:pPr>
              <a:buNone/>
            </a:pPr>
            <a:r>
              <a:rPr lang="en-IN" sz="2400" dirty="0" smtClean="0">
                <a:solidFill>
                  <a:srgbClr val="444949"/>
                </a:solidFill>
                <a:latin typeface="ArialMT"/>
              </a:rPr>
              <a:t>• </a:t>
            </a:r>
            <a:r>
              <a:rPr lang="en-IN" sz="2400" dirty="0" smtClean="0">
                <a:solidFill>
                  <a:srgbClr val="444949"/>
                </a:solidFill>
                <a:latin typeface="GillSans-Light"/>
              </a:rPr>
              <a:t>Kinesis Streams: low latency streaming ingest at scale</a:t>
            </a:r>
          </a:p>
          <a:p>
            <a:pPr>
              <a:buNone/>
            </a:pPr>
            <a:r>
              <a:rPr lang="en-IN" sz="2400" dirty="0" smtClean="0">
                <a:solidFill>
                  <a:srgbClr val="444949"/>
                </a:solidFill>
                <a:latin typeface="ArialMT"/>
              </a:rPr>
              <a:t>• </a:t>
            </a:r>
            <a:r>
              <a:rPr lang="en-IN" sz="2400" dirty="0" smtClean="0">
                <a:solidFill>
                  <a:srgbClr val="444949"/>
                </a:solidFill>
                <a:latin typeface="GillSans-Light"/>
              </a:rPr>
              <a:t>Kinesis Analytics: perform real-time analytics on streams using SQL</a:t>
            </a:r>
          </a:p>
          <a:p>
            <a:pPr>
              <a:buNone/>
            </a:pPr>
            <a:r>
              <a:rPr lang="en-IN" sz="2400" dirty="0" smtClean="0">
                <a:solidFill>
                  <a:srgbClr val="444949"/>
                </a:solidFill>
                <a:latin typeface="ArialMT"/>
              </a:rPr>
              <a:t>• </a:t>
            </a:r>
            <a:r>
              <a:rPr lang="en-IN" sz="2400" dirty="0" smtClean="0">
                <a:solidFill>
                  <a:srgbClr val="444949"/>
                </a:solidFill>
                <a:latin typeface="GillSans-Light"/>
              </a:rPr>
              <a:t>Kinesis </a:t>
            </a:r>
            <a:r>
              <a:rPr lang="en-IN" sz="2400" dirty="0" err="1" smtClean="0">
                <a:solidFill>
                  <a:srgbClr val="444949"/>
                </a:solidFill>
                <a:latin typeface="GillSans-Light"/>
              </a:rPr>
              <a:t>Firehose</a:t>
            </a:r>
            <a:r>
              <a:rPr lang="en-IN" sz="2400" dirty="0" smtClean="0">
                <a:solidFill>
                  <a:srgbClr val="444949"/>
                </a:solidFill>
                <a:latin typeface="GillSans-Light"/>
              </a:rPr>
              <a:t>: load streams into S3, </a:t>
            </a:r>
            <a:r>
              <a:rPr lang="en-IN" sz="2400" dirty="0" err="1" smtClean="0">
                <a:solidFill>
                  <a:srgbClr val="444949"/>
                </a:solidFill>
                <a:latin typeface="GillSans-Light"/>
              </a:rPr>
              <a:t>Redshift</a:t>
            </a:r>
            <a:r>
              <a:rPr lang="en-IN" sz="2400" dirty="0" smtClean="0">
                <a:solidFill>
                  <a:srgbClr val="444949"/>
                </a:solidFill>
                <a:latin typeface="GillSans-Light"/>
              </a:rPr>
              <a:t>, </a:t>
            </a:r>
            <a:r>
              <a:rPr lang="en-IN" sz="2400" dirty="0" err="1" smtClean="0">
                <a:solidFill>
                  <a:srgbClr val="444949"/>
                </a:solidFill>
                <a:latin typeface="GillSans-Light"/>
              </a:rPr>
              <a:t>ElasticSearch</a:t>
            </a:r>
            <a:r>
              <a:rPr lang="en-IN" sz="2400" dirty="0" smtClean="0">
                <a:solidFill>
                  <a:srgbClr val="444949"/>
                </a:solidFill>
                <a:latin typeface="GillSans-Light"/>
              </a:rPr>
              <a:t> &amp; </a:t>
            </a:r>
            <a:r>
              <a:rPr lang="en-IN" sz="2400" dirty="0" err="1" smtClean="0">
                <a:solidFill>
                  <a:srgbClr val="444949"/>
                </a:solidFill>
                <a:latin typeface="GillSans-Light"/>
              </a:rPr>
              <a:t>Splunk</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Kinesis Overview</a:t>
            </a:r>
            <a:endParaRPr lang="en-IN" dirty="0"/>
          </a:p>
        </p:txBody>
      </p:sp>
      <p:pic>
        <p:nvPicPr>
          <p:cNvPr id="28674" name="Picture 2"/>
          <p:cNvPicPr>
            <a:picLocks noChangeAspect="1" noChangeArrowheads="1"/>
          </p:cNvPicPr>
          <p:nvPr/>
        </p:nvPicPr>
        <p:blipFill>
          <a:blip r:embed="rId2" cstate="print"/>
          <a:srcRect/>
          <a:stretch>
            <a:fillRect/>
          </a:stretch>
        </p:blipFill>
        <p:spPr bwMode="auto">
          <a:xfrm>
            <a:off x="7848600" y="1371600"/>
            <a:ext cx="1123950" cy="1123950"/>
          </a:xfrm>
          <a:prstGeom prst="rect">
            <a:avLst/>
          </a:prstGeom>
          <a:noFill/>
          <a:ln w="9525">
            <a:noFill/>
            <a:miter lim="800000"/>
            <a:headEnd/>
            <a:tailEnd/>
          </a:ln>
          <a:effectLst/>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solidFill>
                  <a:srgbClr val="444949"/>
                </a:solidFill>
                <a:latin typeface="GillSans-Light"/>
              </a:rPr>
              <a:t>Kinesis</a:t>
            </a:r>
            <a:endParaRPr lang="en-IN" dirty="0"/>
          </a:p>
        </p:txBody>
      </p:sp>
      <p:pic>
        <p:nvPicPr>
          <p:cNvPr id="29698" name="Picture 2"/>
          <p:cNvPicPr>
            <a:picLocks noGrp="1" noChangeAspect="1" noChangeArrowheads="1"/>
          </p:cNvPicPr>
          <p:nvPr>
            <p:ph idx="1"/>
          </p:nvPr>
        </p:nvPicPr>
        <p:blipFill>
          <a:blip r:embed="rId2"/>
          <a:srcRect/>
          <a:stretch>
            <a:fillRect/>
          </a:stretch>
        </p:blipFill>
        <p:spPr bwMode="auto">
          <a:xfrm>
            <a:off x="457200" y="1447800"/>
            <a:ext cx="8229600" cy="4267200"/>
          </a:xfrm>
          <a:prstGeom prst="rect">
            <a:avLst/>
          </a:prstGeom>
          <a:noFill/>
          <a:ln w="9525">
            <a:noFill/>
            <a:miter lim="800000"/>
            <a:headEnd/>
            <a:tailEnd/>
          </a:ln>
          <a:effectLst/>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Streams are divided in ordered Shards / Partitions</a:t>
            </a: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Data retention is 24 hours by default, can go up to 7 days</a:t>
            </a:r>
          </a:p>
          <a:p>
            <a:pPr>
              <a:buNone/>
            </a:pPr>
            <a:r>
              <a:rPr lang="en-IN" sz="2400" dirty="0" smtClean="0">
                <a:solidFill>
                  <a:srgbClr val="444949"/>
                </a:solidFill>
                <a:latin typeface="ArialMT"/>
              </a:rPr>
              <a:t>• </a:t>
            </a:r>
            <a:r>
              <a:rPr lang="en-IN" sz="2400" dirty="0" smtClean="0">
                <a:solidFill>
                  <a:srgbClr val="444949"/>
                </a:solidFill>
                <a:latin typeface="GillSans-Light"/>
              </a:rPr>
              <a:t>Ability to reprocess / replay data</a:t>
            </a:r>
          </a:p>
          <a:p>
            <a:pPr>
              <a:buNone/>
            </a:pPr>
            <a:r>
              <a:rPr lang="en-IN" sz="2400" dirty="0" smtClean="0">
                <a:solidFill>
                  <a:srgbClr val="444949"/>
                </a:solidFill>
                <a:latin typeface="ArialMT"/>
              </a:rPr>
              <a:t>• </a:t>
            </a:r>
            <a:r>
              <a:rPr lang="en-IN" sz="2400" dirty="0" smtClean="0">
                <a:solidFill>
                  <a:srgbClr val="444949"/>
                </a:solidFill>
                <a:latin typeface="GillSans-Light"/>
              </a:rPr>
              <a:t>Multiple applications can consume the same stream</a:t>
            </a:r>
          </a:p>
          <a:p>
            <a:pPr>
              <a:buNone/>
            </a:pPr>
            <a:r>
              <a:rPr lang="en-IN" sz="2400" dirty="0" smtClean="0">
                <a:solidFill>
                  <a:srgbClr val="444949"/>
                </a:solidFill>
                <a:latin typeface="ArialMT"/>
              </a:rPr>
              <a:t>• </a:t>
            </a:r>
            <a:r>
              <a:rPr lang="en-IN" sz="2400" dirty="0" smtClean="0">
                <a:solidFill>
                  <a:srgbClr val="444949"/>
                </a:solidFill>
                <a:latin typeface="GillSans-Light"/>
              </a:rPr>
              <a:t>Real-time processing with scale of throughput</a:t>
            </a:r>
          </a:p>
          <a:p>
            <a:pPr>
              <a:buNone/>
            </a:pPr>
            <a:r>
              <a:rPr lang="en-IN" sz="2400" dirty="0" smtClean="0">
                <a:solidFill>
                  <a:srgbClr val="444949"/>
                </a:solidFill>
                <a:latin typeface="ArialMT"/>
              </a:rPr>
              <a:t>• </a:t>
            </a:r>
            <a:r>
              <a:rPr lang="en-IN" sz="2400" dirty="0" smtClean="0">
                <a:solidFill>
                  <a:srgbClr val="444949"/>
                </a:solidFill>
                <a:latin typeface="GillSans-Light"/>
              </a:rPr>
              <a:t>Once data is inserted in Kinesis, it can’t be deleted (immutability)</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Kinesis Streams </a:t>
            </a:r>
            <a:br>
              <a:rPr lang="en-IN" sz="4000" dirty="0" smtClean="0">
                <a:solidFill>
                  <a:srgbClr val="444949"/>
                </a:solidFill>
                <a:latin typeface="GillSans-Light"/>
              </a:rPr>
            </a:br>
            <a:r>
              <a:rPr lang="en-IN" sz="4000" dirty="0" smtClean="0">
                <a:solidFill>
                  <a:srgbClr val="444949"/>
                </a:solidFill>
                <a:latin typeface="GillSans-Light"/>
              </a:rPr>
              <a:t>Overview</a:t>
            </a:r>
            <a:endParaRPr lang="en-IN" sz="4400" dirty="0"/>
          </a:p>
        </p:txBody>
      </p:sp>
      <p:pic>
        <p:nvPicPr>
          <p:cNvPr id="30724" name="Picture 4"/>
          <p:cNvPicPr>
            <a:picLocks noChangeAspect="1" noChangeArrowheads="1"/>
          </p:cNvPicPr>
          <p:nvPr/>
        </p:nvPicPr>
        <p:blipFill>
          <a:blip r:embed="rId2"/>
          <a:srcRect/>
          <a:stretch>
            <a:fillRect/>
          </a:stretch>
        </p:blipFill>
        <p:spPr bwMode="auto">
          <a:xfrm>
            <a:off x="1447800" y="1981200"/>
            <a:ext cx="5648325" cy="1085850"/>
          </a:xfrm>
          <a:prstGeom prst="rect">
            <a:avLst/>
          </a:prstGeom>
          <a:noFill/>
          <a:ln w="9525">
            <a:noFill/>
            <a:miter lim="800000"/>
            <a:headEnd/>
            <a:tailEnd/>
          </a:ln>
          <a:effectLst/>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395472"/>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One stream is made of many different shards</a:t>
            </a:r>
          </a:p>
          <a:p>
            <a:pPr>
              <a:buNone/>
            </a:pPr>
            <a:r>
              <a:rPr lang="en-IN" sz="2400" dirty="0" smtClean="0">
                <a:solidFill>
                  <a:srgbClr val="444949"/>
                </a:solidFill>
                <a:latin typeface="ArialMT"/>
              </a:rPr>
              <a:t>• </a:t>
            </a:r>
            <a:r>
              <a:rPr lang="en-IN" sz="2400" dirty="0" smtClean="0">
                <a:solidFill>
                  <a:srgbClr val="444949"/>
                </a:solidFill>
                <a:latin typeface="GillSans-Light"/>
              </a:rPr>
              <a:t>Billing is per shard provisioned, can have as many shards as you want</a:t>
            </a:r>
          </a:p>
          <a:p>
            <a:pPr>
              <a:buNone/>
            </a:pPr>
            <a:r>
              <a:rPr lang="en-IN" sz="2400" dirty="0" smtClean="0">
                <a:solidFill>
                  <a:srgbClr val="444949"/>
                </a:solidFill>
                <a:latin typeface="ArialMT"/>
              </a:rPr>
              <a:t>• </a:t>
            </a:r>
            <a:r>
              <a:rPr lang="en-IN" sz="2400" dirty="0" smtClean="0">
                <a:solidFill>
                  <a:srgbClr val="444949"/>
                </a:solidFill>
                <a:latin typeface="GillSans-Light"/>
              </a:rPr>
              <a:t>Batching available or per message calls.</a:t>
            </a:r>
          </a:p>
          <a:p>
            <a:pPr>
              <a:buNone/>
            </a:pPr>
            <a:r>
              <a:rPr lang="en-IN" sz="2400" dirty="0" smtClean="0">
                <a:solidFill>
                  <a:srgbClr val="444949"/>
                </a:solidFill>
                <a:latin typeface="ArialMT"/>
              </a:rPr>
              <a:t>• </a:t>
            </a:r>
            <a:r>
              <a:rPr lang="en-IN" sz="2400" dirty="0" smtClean="0">
                <a:solidFill>
                  <a:srgbClr val="444949"/>
                </a:solidFill>
                <a:latin typeface="GillSans-Light"/>
              </a:rPr>
              <a:t>The number of shards can evolve over time (</a:t>
            </a:r>
            <a:r>
              <a:rPr lang="en-IN" sz="2400" dirty="0" err="1" smtClean="0">
                <a:solidFill>
                  <a:srgbClr val="444949"/>
                </a:solidFill>
                <a:latin typeface="GillSans-Light"/>
              </a:rPr>
              <a:t>reshard</a:t>
            </a:r>
            <a:r>
              <a:rPr lang="en-IN" sz="2400" dirty="0" smtClean="0">
                <a:solidFill>
                  <a:srgbClr val="444949"/>
                </a:solidFill>
                <a:latin typeface="GillSans-Light"/>
              </a:rPr>
              <a:t> / merge)</a:t>
            </a:r>
          </a:p>
          <a:p>
            <a:pPr>
              <a:buNone/>
            </a:pPr>
            <a:r>
              <a:rPr lang="en-IN" sz="2400" dirty="0" smtClean="0">
                <a:solidFill>
                  <a:srgbClr val="444949"/>
                </a:solidFill>
                <a:latin typeface="ArialMT"/>
              </a:rPr>
              <a:t>• </a:t>
            </a:r>
            <a:r>
              <a:rPr lang="en-IN" sz="2400" dirty="0" smtClean="0">
                <a:solidFill>
                  <a:srgbClr val="444949"/>
                </a:solidFill>
                <a:latin typeface="GillSans-Light"/>
              </a:rPr>
              <a:t>Records are ordered per shard</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Kinesis Streams</a:t>
            </a:r>
            <a:br>
              <a:rPr lang="en-IN" sz="4000" dirty="0" smtClean="0">
                <a:solidFill>
                  <a:srgbClr val="444949"/>
                </a:solidFill>
                <a:latin typeface="GillSans-Light"/>
              </a:rPr>
            </a:br>
            <a:r>
              <a:rPr lang="en-IN" sz="4000" dirty="0" smtClean="0">
                <a:solidFill>
                  <a:srgbClr val="444949"/>
                </a:solidFill>
                <a:latin typeface="GillSans-Light"/>
              </a:rPr>
              <a:t> Shards</a:t>
            </a:r>
            <a:endParaRPr lang="en-IN" dirty="0"/>
          </a:p>
        </p:txBody>
      </p:sp>
      <p:pic>
        <p:nvPicPr>
          <p:cNvPr id="31746" name="Picture 2"/>
          <p:cNvPicPr>
            <a:picLocks noChangeAspect="1" noChangeArrowheads="1"/>
          </p:cNvPicPr>
          <p:nvPr/>
        </p:nvPicPr>
        <p:blipFill>
          <a:blip r:embed="rId2"/>
          <a:srcRect/>
          <a:stretch>
            <a:fillRect/>
          </a:stretch>
        </p:blipFill>
        <p:spPr bwMode="auto">
          <a:xfrm>
            <a:off x="1600200" y="4419600"/>
            <a:ext cx="6838950" cy="1476375"/>
          </a:xfrm>
          <a:prstGeom prst="rect">
            <a:avLst/>
          </a:prstGeom>
          <a:noFill/>
          <a:ln w="9525">
            <a:noFill/>
            <a:miter lim="800000"/>
            <a:headEnd/>
            <a:tailEnd/>
          </a:ln>
          <a:effectLst/>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91000" cy="4525963"/>
          </a:xfrm>
        </p:spPr>
        <p:txBody>
          <a:bodyPr>
            <a:normAutofit fontScale="62500" lnSpcReduction="20000"/>
          </a:bodyPr>
          <a:lstStyle/>
          <a:p>
            <a:pPr>
              <a:buNone/>
            </a:pPr>
            <a:r>
              <a:rPr lang="en-IN" sz="3200" b="1" dirty="0" smtClean="0">
                <a:solidFill>
                  <a:srgbClr val="444949"/>
                </a:solidFill>
                <a:latin typeface="Calibri-Bold"/>
              </a:rPr>
              <a:t>KINESIS PRODUCERS</a:t>
            </a:r>
            <a:endParaRPr lang="en-IN" sz="3200" dirty="0" smtClean="0">
              <a:solidFill>
                <a:srgbClr val="444949"/>
              </a:solidFill>
              <a:latin typeface="ArialMT"/>
            </a:endParaRPr>
          </a:p>
          <a:p>
            <a:pPr>
              <a:buNone/>
            </a:pPr>
            <a:r>
              <a:rPr lang="en-IN" sz="3200" dirty="0" smtClean="0">
                <a:solidFill>
                  <a:srgbClr val="444949"/>
                </a:solidFill>
                <a:latin typeface="ArialMT"/>
              </a:rPr>
              <a:t>• </a:t>
            </a:r>
            <a:r>
              <a:rPr lang="en-IN" sz="3200" b="1" dirty="0" smtClean="0">
                <a:solidFill>
                  <a:srgbClr val="444949"/>
                </a:solidFill>
                <a:latin typeface="GillSans-Light"/>
              </a:rPr>
              <a:t>AWS SDK</a:t>
            </a:r>
            <a:r>
              <a:rPr lang="en-IN" sz="3200" dirty="0" smtClean="0">
                <a:solidFill>
                  <a:srgbClr val="444949"/>
                </a:solidFill>
                <a:latin typeface="GillSans-Light"/>
              </a:rPr>
              <a:t>: simple producer</a:t>
            </a:r>
          </a:p>
          <a:p>
            <a:pPr>
              <a:buNone/>
            </a:pPr>
            <a:r>
              <a:rPr lang="en-IN" sz="3200" dirty="0" smtClean="0">
                <a:solidFill>
                  <a:srgbClr val="444949"/>
                </a:solidFill>
                <a:latin typeface="ArialMT"/>
              </a:rPr>
              <a:t>• </a:t>
            </a:r>
            <a:r>
              <a:rPr lang="en-IN" sz="3200" b="1" dirty="0" smtClean="0">
                <a:solidFill>
                  <a:srgbClr val="444949"/>
                </a:solidFill>
                <a:latin typeface="GillSans-Light"/>
              </a:rPr>
              <a:t>Kinesis Producer Library </a:t>
            </a:r>
            <a:r>
              <a:rPr lang="en-IN" sz="3200" dirty="0" smtClean="0">
                <a:solidFill>
                  <a:srgbClr val="444949"/>
                </a:solidFill>
                <a:latin typeface="GillSans-Light"/>
              </a:rPr>
              <a:t>(KPL):</a:t>
            </a:r>
          </a:p>
          <a:p>
            <a:pPr>
              <a:buNone/>
            </a:pPr>
            <a:r>
              <a:rPr lang="en-IN" sz="3200" dirty="0" smtClean="0">
                <a:solidFill>
                  <a:srgbClr val="444949"/>
                </a:solidFill>
                <a:latin typeface="GillSans-Light"/>
              </a:rPr>
              <a:t>batch, compression, retries, C++,</a:t>
            </a:r>
          </a:p>
          <a:p>
            <a:pPr>
              <a:buNone/>
            </a:pPr>
            <a:r>
              <a:rPr lang="en-IN" sz="3200" dirty="0" smtClean="0">
                <a:solidFill>
                  <a:srgbClr val="444949"/>
                </a:solidFill>
                <a:latin typeface="GillSans-Light"/>
              </a:rPr>
              <a:t>Java</a:t>
            </a:r>
          </a:p>
          <a:p>
            <a:pPr>
              <a:buNone/>
            </a:pPr>
            <a:r>
              <a:rPr lang="en-IN" sz="3200" dirty="0" smtClean="0">
                <a:solidFill>
                  <a:srgbClr val="444949"/>
                </a:solidFill>
                <a:latin typeface="ArialMT"/>
              </a:rPr>
              <a:t>• </a:t>
            </a:r>
            <a:r>
              <a:rPr lang="en-IN" sz="3200" b="1" dirty="0" smtClean="0">
                <a:solidFill>
                  <a:srgbClr val="444949"/>
                </a:solidFill>
                <a:latin typeface="GillSans-Light"/>
              </a:rPr>
              <a:t>Kinesis Agent</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Monitor log files and sends them to</a:t>
            </a:r>
          </a:p>
          <a:p>
            <a:pPr lvl="1">
              <a:buNone/>
            </a:pPr>
            <a:r>
              <a:rPr lang="en-IN" sz="2400" dirty="0" smtClean="0">
                <a:solidFill>
                  <a:srgbClr val="444949"/>
                </a:solidFill>
                <a:latin typeface="GillSans-Light"/>
              </a:rPr>
              <a:t>Kinesis directly</a:t>
            </a:r>
          </a:p>
          <a:p>
            <a:pPr lvl="1">
              <a:buNone/>
            </a:pPr>
            <a:r>
              <a:rPr lang="en-IN" sz="2400" dirty="0" smtClean="0">
                <a:solidFill>
                  <a:srgbClr val="444949"/>
                </a:solidFill>
                <a:latin typeface="ArialMT"/>
              </a:rPr>
              <a:t>• </a:t>
            </a:r>
            <a:r>
              <a:rPr lang="en-IN" sz="2400" dirty="0" smtClean="0">
                <a:solidFill>
                  <a:srgbClr val="444949"/>
                </a:solidFill>
                <a:latin typeface="GillSans-Light"/>
              </a:rPr>
              <a:t>can write to Kinesis Data Streams</a:t>
            </a:r>
          </a:p>
          <a:p>
            <a:pPr lvl="1">
              <a:buNone/>
            </a:pPr>
            <a:r>
              <a:rPr lang="en-IN" sz="2400" dirty="0" smtClean="0">
                <a:solidFill>
                  <a:srgbClr val="444949"/>
                </a:solidFill>
                <a:latin typeface="GillSans-Light"/>
              </a:rPr>
              <a:t>AND Kinesis Data </a:t>
            </a:r>
            <a:r>
              <a:rPr lang="en-IN" sz="2400" dirty="0" err="1" smtClean="0">
                <a:solidFill>
                  <a:srgbClr val="444949"/>
                </a:solidFill>
                <a:latin typeface="GillSans-Light"/>
              </a:rPr>
              <a:t>Firehose</a:t>
            </a:r>
            <a:endParaRPr lang="en-IN" sz="2400" dirty="0" smtClean="0">
              <a:solidFill>
                <a:srgbClr val="444949"/>
              </a:solidFill>
              <a:latin typeface="GillSans-Light"/>
            </a:endParaRPr>
          </a:p>
          <a:p>
            <a:pPr>
              <a:buNone/>
            </a:pPr>
            <a:r>
              <a:rPr lang="en-IN" sz="2800" b="1" dirty="0" smtClean="0">
                <a:solidFill>
                  <a:srgbClr val="444949"/>
                </a:solidFill>
                <a:latin typeface="Calibri-Bold"/>
              </a:rPr>
              <a:t>KINESIS CONSUMERS</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b="1" dirty="0" smtClean="0">
                <a:solidFill>
                  <a:srgbClr val="444949"/>
                </a:solidFill>
                <a:latin typeface="GillSans-Light"/>
              </a:rPr>
              <a:t>AWS SDK</a:t>
            </a:r>
            <a:r>
              <a:rPr lang="en-IN" sz="2800" dirty="0" smtClean="0">
                <a:solidFill>
                  <a:srgbClr val="444949"/>
                </a:solidFill>
                <a:latin typeface="GillSans-Light"/>
              </a:rPr>
              <a:t>: simple consumer</a:t>
            </a:r>
          </a:p>
          <a:p>
            <a:pPr>
              <a:buNone/>
            </a:pPr>
            <a:r>
              <a:rPr lang="en-IN" sz="2800" dirty="0" smtClean="0">
                <a:solidFill>
                  <a:srgbClr val="444949"/>
                </a:solidFill>
                <a:latin typeface="ArialMT"/>
              </a:rPr>
              <a:t>• </a:t>
            </a:r>
            <a:r>
              <a:rPr lang="en-IN" sz="2800" b="1" dirty="0" smtClean="0">
                <a:solidFill>
                  <a:srgbClr val="444949"/>
                </a:solidFill>
                <a:latin typeface="GillSans-Light"/>
              </a:rPr>
              <a:t>Lambda</a:t>
            </a:r>
            <a:r>
              <a:rPr lang="en-IN" sz="2800" dirty="0" smtClean="0">
                <a:solidFill>
                  <a:srgbClr val="444949"/>
                </a:solidFill>
                <a:latin typeface="GillSans-Light"/>
              </a:rPr>
              <a:t>: (through Event source mapping)</a:t>
            </a:r>
          </a:p>
          <a:p>
            <a:pPr>
              <a:buNone/>
            </a:pPr>
            <a:r>
              <a:rPr lang="en-IN" sz="2800" dirty="0" smtClean="0">
                <a:solidFill>
                  <a:srgbClr val="444949"/>
                </a:solidFill>
                <a:latin typeface="ArialMT"/>
              </a:rPr>
              <a:t>• </a:t>
            </a:r>
            <a:r>
              <a:rPr lang="en-IN" sz="2800" b="1" dirty="0" smtClean="0">
                <a:solidFill>
                  <a:srgbClr val="444949"/>
                </a:solidFill>
                <a:latin typeface="GillSans-Light"/>
              </a:rPr>
              <a:t>KCL</a:t>
            </a:r>
            <a:r>
              <a:rPr lang="en-IN" sz="2800" dirty="0" smtClean="0">
                <a:solidFill>
                  <a:srgbClr val="444949"/>
                </a:solidFill>
                <a:latin typeface="GillSans-Light"/>
              </a:rPr>
              <a:t>: </a:t>
            </a:r>
            <a:r>
              <a:rPr lang="en-IN" sz="2800" dirty="0" err="1" smtClean="0">
                <a:solidFill>
                  <a:srgbClr val="444949"/>
                </a:solidFill>
                <a:latin typeface="GillSans-Light"/>
              </a:rPr>
              <a:t>checkpointing</a:t>
            </a:r>
            <a:r>
              <a:rPr lang="en-IN" sz="2800" dirty="0" smtClean="0">
                <a:solidFill>
                  <a:srgbClr val="444949"/>
                </a:solidFill>
                <a:latin typeface="GillSans-Light"/>
              </a:rPr>
              <a:t>, coordinated reads</a:t>
            </a:r>
            <a:endParaRPr lang="en-IN" dirty="0"/>
          </a:p>
        </p:txBody>
      </p:sp>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Kinesis Producers &amp;</a:t>
            </a:r>
            <a:br>
              <a:rPr lang="en-IN" sz="3600" dirty="0" smtClean="0">
                <a:solidFill>
                  <a:srgbClr val="444949"/>
                </a:solidFill>
                <a:latin typeface="GillSans-Light"/>
              </a:rPr>
            </a:br>
            <a:r>
              <a:rPr lang="en-IN" sz="3600" dirty="0" smtClean="0">
                <a:solidFill>
                  <a:srgbClr val="444949"/>
                </a:solidFill>
                <a:latin typeface="GillSans-Light"/>
              </a:rPr>
              <a:t> Consumers</a:t>
            </a:r>
            <a:endParaRPr lang="en-IN" sz="4000" dirty="0"/>
          </a:p>
        </p:txBody>
      </p:sp>
      <p:pic>
        <p:nvPicPr>
          <p:cNvPr id="32770" name="Picture 2"/>
          <p:cNvPicPr>
            <a:picLocks noChangeAspect="1" noChangeArrowheads="1"/>
          </p:cNvPicPr>
          <p:nvPr/>
        </p:nvPicPr>
        <p:blipFill>
          <a:blip r:embed="rId2"/>
          <a:srcRect/>
          <a:stretch>
            <a:fillRect/>
          </a:stretch>
        </p:blipFill>
        <p:spPr bwMode="auto">
          <a:xfrm>
            <a:off x="4572000" y="1828800"/>
            <a:ext cx="4400550" cy="3505200"/>
          </a:xfrm>
          <a:prstGeom prst="rect">
            <a:avLst/>
          </a:prstGeom>
          <a:noFill/>
          <a:ln w="9525">
            <a:noFill/>
            <a:miter lim="800000"/>
            <a:headEnd/>
            <a:tailEnd/>
          </a:ln>
          <a:effectLst/>
        </p:spPr>
      </p:pic>
      <p:sp>
        <p:nvSpPr>
          <p:cNvPr id="7" name="TextBox 6"/>
          <p:cNvSpPr txBox="1"/>
          <p:nvPr/>
        </p:nvSpPr>
        <p:spPr>
          <a:xfrm>
            <a:off x="7391400" y="5334000"/>
            <a:ext cx="1151277" cy="523220"/>
          </a:xfrm>
          <a:prstGeom prst="rect">
            <a:avLst/>
          </a:prstGeom>
          <a:noFill/>
        </p:spPr>
        <p:txBody>
          <a:bodyPr wrap="none" rtlCol="0">
            <a:spAutoFit/>
          </a:bodyPr>
          <a:lstStyle/>
          <a:p>
            <a:r>
              <a:rPr lang="en-IN" sz="1400" b="1" dirty="0" smtClean="0">
                <a:solidFill>
                  <a:srgbClr val="444949"/>
                </a:solidFill>
                <a:latin typeface="Calibri-Bold"/>
              </a:rPr>
              <a:t>Amazon</a:t>
            </a:r>
          </a:p>
          <a:p>
            <a:r>
              <a:rPr lang="en-IN" sz="1400" b="1" dirty="0" err="1" smtClean="0">
                <a:solidFill>
                  <a:srgbClr val="444949"/>
                </a:solidFill>
                <a:latin typeface="Calibri-Bold"/>
              </a:rPr>
              <a:t>DynamoDB</a:t>
            </a:r>
            <a:endParaRPr lang="en-IN" sz="1400"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Producer:</a:t>
            </a:r>
          </a:p>
          <a:p>
            <a:pPr lvl="1">
              <a:buNone/>
            </a:pPr>
            <a:r>
              <a:rPr lang="en-IN" sz="2400" dirty="0" smtClean="0">
                <a:solidFill>
                  <a:srgbClr val="444949"/>
                </a:solidFill>
                <a:latin typeface="ArialMT"/>
              </a:rPr>
              <a:t>• </a:t>
            </a:r>
            <a:r>
              <a:rPr lang="en-IN" sz="2400" dirty="0" smtClean="0">
                <a:solidFill>
                  <a:srgbClr val="444949"/>
                </a:solidFill>
                <a:latin typeface="GillSans-Light"/>
              </a:rPr>
              <a:t>1MB/s or 1000 messages/s at write PER SHARD</a:t>
            </a:r>
          </a:p>
          <a:p>
            <a:pPr lvl="1">
              <a:buNone/>
            </a:pPr>
            <a:r>
              <a:rPr lang="en-IN" sz="2400" dirty="0" smtClean="0">
                <a:solidFill>
                  <a:srgbClr val="444949"/>
                </a:solidFill>
                <a:latin typeface="ArialMT"/>
              </a:rPr>
              <a:t>• </a:t>
            </a:r>
            <a:r>
              <a:rPr lang="en-IN" sz="2400" dirty="0" smtClean="0">
                <a:solidFill>
                  <a:srgbClr val="444949"/>
                </a:solidFill>
                <a:latin typeface="GillSans-Light"/>
              </a:rPr>
              <a:t>“</a:t>
            </a:r>
            <a:r>
              <a:rPr lang="en-IN" sz="2400" dirty="0" err="1" smtClean="0">
                <a:solidFill>
                  <a:srgbClr val="444949"/>
                </a:solidFill>
                <a:latin typeface="GillSans-Light"/>
              </a:rPr>
              <a:t>ProvisionedThroughputException</a:t>
            </a:r>
            <a:r>
              <a:rPr lang="en-IN" sz="2400" dirty="0" smtClean="0">
                <a:solidFill>
                  <a:srgbClr val="444949"/>
                </a:solidFill>
                <a:latin typeface="GillSans-Light"/>
              </a:rPr>
              <a:t>” otherwise</a:t>
            </a:r>
          </a:p>
          <a:p>
            <a:pPr>
              <a:buNone/>
            </a:pPr>
            <a:r>
              <a:rPr lang="en-IN" sz="3200" dirty="0" smtClean="0">
                <a:solidFill>
                  <a:srgbClr val="444949"/>
                </a:solidFill>
                <a:latin typeface="ArialMT"/>
              </a:rPr>
              <a:t>• </a:t>
            </a:r>
            <a:r>
              <a:rPr lang="en-IN" sz="3200" dirty="0" smtClean="0">
                <a:solidFill>
                  <a:srgbClr val="444949"/>
                </a:solidFill>
                <a:latin typeface="GillSans-Light"/>
              </a:rPr>
              <a:t>Consumer Classic:</a:t>
            </a:r>
          </a:p>
          <a:p>
            <a:pPr lvl="1">
              <a:buNone/>
            </a:pPr>
            <a:r>
              <a:rPr lang="en-IN" sz="2400" dirty="0" smtClean="0">
                <a:solidFill>
                  <a:srgbClr val="444949"/>
                </a:solidFill>
                <a:latin typeface="ArialMT"/>
              </a:rPr>
              <a:t>• </a:t>
            </a:r>
            <a:r>
              <a:rPr lang="en-IN" sz="2400" dirty="0" smtClean="0">
                <a:solidFill>
                  <a:srgbClr val="444949"/>
                </a:solidFill>
                <a:latin typeface="GillSans-Light"/>
              </a:rPr>
              <a:t>2MB/s at read PER SHARD across all consumers</a:t>
            </a:r>
          </a:p>
          <a:p>
            <a:pPr lvl="1">
              <a:buNone/>
            </a:pPr>
            <a:r>
              <a:rPr lang="en-IN" sz="2400" dirty="0" smtClean="0">
                <a:solidFill>
                  <a:srgbClr val="444949"/>
                </a:solidFill>
                <a:latin typeface="ArialMT"/>
              </a:rPr>
              <a:t>• </a:t>
            </a:r>
            <a:r>
              <a:rPr lang="en-IN" sz="2400" dirty="0" smtClean="0">
                <a:solidFill>
                  <a:srgbClr val="444949"/>
                </a:solidFill>
                <a:latin typeface="GillSans-Light"/>
              </a:rPr>
              <a:t>5 API calls per second PER SHARD across all consumers</a:t>
            </a:r>
          </a:p>
          <a:p>
            <a:pPr>
              <a:buNone/>
            </a:pPr>
            <a:r>
              <a:rPr lang="en-IN" sz="3200" dirty="0" smtClean="0">
                <a:solidFill>
                  <a:srgbClr val="444949"/>
                </a:solidFill>
                <a:latin typeface="ArialMT"/>
              </a:rPr>
              <a:t>• </a:t>
            </a:r>
            <a:r>
              <a:rPr lang="en-IN" sz="3200" dirty="0" smtClean="0">
                <a:solidFill>
                  <a:srgbClr val="444949"/>
                </a:solidFill>
                <a:latin typeface="GillSans-Light"/>
              </a:rPr>
              <a:t>Consumer Enhanced Fan-Out:</a:t>
            </a:r>
          </a:p>
          <a:p>
            <a:pPr lvl="1">
              <a:buNone/>
            </a:pPr>
            <a:r>
              <a:rPr lang="en-IN" sz="2400" dirty="0" smtClean="0">
                <a:solidFill>
                  <a:srgbClr val="444949"/>
                </a:solidFill>
                <a:latin typeface="ArialMT"/>
              </a:rPr>
              <a:t>• </a:t>
            </a:r>
            <a:r>
              <a:rPr lang="en-IN" sz="2400" dirty="0" smtClean="0">
                <a:solidFill>
                  <a:srgbClr val="444949"/>
                </a:solidFill>
                <a:latin typeface="GillSans-Light"/>
              </a:rPr>
              <a:t>2MB/s at read PER SHARD, PER ENHANCED CONSUMER</a:t>
            </a:r>
          </a:p>
          <a:p>
            <a:pPr lvl="1">
              <a:buNone/>
            </a:pPr>
            <a:r>
              <a:rPr lang="en-IN" sz="2400" dirty="0" smtClean="0">
                <a:solidFill>
                  <a:srgbClr val="444949"/>
                </a:solidFill>
                <a:latin typeface="ArialMT"/>
              </a:rPr>
              <a:t>• </a:t>
            </a:r>
            <a:r>
              <a:rPr lang="en-IN" sz="2400" dirty="0" smtClean="0">
                <a:solidFill>
                  <a:srgbClr val="444949"/>
                </a:solidFill>
                <a:latin typeface="GillSans-Light"/>
              </a:rPr>
              <a:t>No API calls needed (push model)</a:t>
            </a:r>
          </a:p>
          <a:p>
            <a:pPr>
              <a:buNone/>
            </a:pPr>
            <a:r>
              <a:rPr lang="en-IN" sz="3200" dirty="0" smtClean="0">
                <a:solidFill>
                  <a:srgbClr val="444949"/>
                </a:solidFill>
                <a:latin typeface="ArialMT"/>
              </a:rPr>
              <a:t>• </a:t>
            </a:r>
            <a:r>
              <a:rPr lang="en-IN" sz="3200" dirty="0" smtClean="0">
                <a:solidFill>
                  <a:srgbClr val="444949"/>
                </a:solidFill>
                <a:latin typeface="GillSans-Light"/>
              </a:rPr>
              <a:t>Data Retention:</a:t>
            </a:r>
          </a:p>
          <a:p>
            <a:pPr lvl="1">
              <a:buNone/>
            </a:pPr>
            <a:r>
              <a:rPr lang="en-IN" sz="2400" dirty="0" smtClean="0">
                <a:solidFill>
                  <a:srgbClr val="444949"/>
                </a:solidFill>
                <a:latin typeface="ArialMT"/>
              </a:rPr>
              <a:t>• </a:t>
            </a:r>
            <a:r>
              <a:rPr lang="en-IN" sz="2400" dirty="0" smtClean="0">
                <a:solidFill>
                  <a:srgbClr val="444949"/>
                </a:solidFill>
                <a:latin typeface="GillSans-Light"/>
              </a:rPr>
              <a:t>24 hours data retention by default</a:t>
            </a:r>
          </a:p>
          <a:p>
            <a:pPr lvl="1">
              <a:buNone/>
            </a:pPr>
            <a:r>
              <a:rPr lang="en-IN" sz="2400" dirty="0" smtClean="0">
                <a:solidFill>
                  <a:srgbClr val="444949"/>
                </a:solidFill>
                <a:latin typeface="ArialMT"/>
              </a:rPr>
              <a:t>• </a:t>
            </a:r>
            <a:r>
              <a:rPr lang="en-IN" sz="2400" dirty="0" smtClean="0">
                <a:solidFill>
                  <a:srgbClr val="444949"/>
                </a:solidFill>
                <a:latin typeface="GillSans-Light"/>
              </a:rPr>
              <a:t>Can be extended to 7 days</a:t>
            </a:r>
            <a:endParaRPr lang="en-IN" dirty="0"/>
          </a:p>
        </p:txBody>
      </p:sp>
      <p:sp>
        <p:nvSpPr>
          <p:cNvPr id="3" name="Title 2"/>
          <p:cNvSpPr>
            <a:spLocks noGrp="1"/>
          </p:cNvSpPr>
          <p:nvPr>
            <p:ph type="title"/>
          </p:nvPr>
        </p:nvSpPr>
        <p:spPr/>
        <p:txBody>
          <a:bodyPr>
            <a:normAutofit fontScale="90000"/>
          </a:bodyPr>
          <a:lstStyle/>
          <a:p>
            <a:r>
              <a:rPr lang="en-IN" dirty="0" smtClean="0"/>
              <a:t>Kinesis Data Streams </a:t>
            </a:r>
            <a:br>
              <a:rPr lang="en-IN" dirty="0" smtClean="0"/>
            </a:br>
            <a:r>
              <a:rPr lang="en-IN" dirty="0" smtClean="0"/>
              <a:t>Limits to know</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76400"/>
            <a:ext cx="8229600" cy="4525963"/>
          </a:xfrm>
        </p:spPr>
        <p:txBody>
          <a:bodyPr>
            <a:normAutofit fontScale="55000" lnSpcReduction="20000"/>
          </a:bodyPr>
          <a:lstStyle/>
          <a:p>
            <a:pPr>
              <a:buFont typeface="Wingdings" pitchFamily="2" charset="2"/>
              <a:buChar char="v"/>
            </a:pPr>
            <a:r>
              <a:rPr lang="en-US" sz="4500" dirty="0" smtClean="0"/>
              <a:t> This course is all slides based</a:t>
            </a:r>
          </a:p>
          <a:p>
            <a:pPr algn="just">
              <a:buNone/>
            </a:pPr>
            <a:r>
              <a:rPr lang="en-US" sz="3300" dirty="0" smtClean="0"/>
              <a:t>• I’m assuming you have experience using AWS</a:t>
            </a:r>
          </a:p>
          <a:p>
            <a:pPr algn="just">
              <a:buNone/>
            </a:pPr>
            <a:r>
              <a:rPr lang="en-US" sz="3300" dirty="0" smtClean="0"/>
              <a:t>• No hands-on will come with the course. You should know the basics</a:t>
            </a:r>
          </a:p>
          <a:p>
            <a:pPr algn="just">
              <a:buNone/>
            </a:pPr>
            <a:r>
              <a:rPr lang="en-US" sz="3300" dirty="0" smtClean="0"/>
              <a:t>• It’s fast paced. Your time is valuable. Feel free to slow me down to 0.75x</a:t>
            </a:r>
            <a:endParaRPr lang="en-US" dirty="0" smtClean="0"/>
          </a:p>
          <a:p>
            <a:pPr>
              <a:buFont typeface="Wingdings" pitchFamily="2" charset="2"/>
              <a:buChar char="v"/>
            </a:pPr>
            <a:r>
              <a:rPr lang="en-US" sz="3800" dirty="0" smtClean="0"/>
              <a:t> If you just passed the AWS Certified Solutions Architect Associate cert</a:t>
            </a:r>
          </a:p>
          <a:p>
            <a:pPr>
              <a:buNone/>
            </a:pPr>
            <a:r>
              <a:rPr lang="en-US" sz="3300" dirty="0" smtClean="0"/>
              <a:t>• I recommend you go through AWS Certified Developer, </a:t>
            </a:r>
            <a:r>
              <a:rPr lang="en-US" sz="3300" dirty="0" err="1" smtClean="0"/>
              <a:t>SysOps</a:t>
            </a:r>
            <a:r>
              <a:rPr lang="en-US" sz="3300" dirty="0" smtClean="0"/>
              <a:t> &amp; </a:t>
            </a:r>
            <a:r>
              <a:rPr lang="en-US" sz="3300" dirty="0" err="1" smtClean="0"/>
              <a:t>DevOps</a:t>
            </a:r>
            <a:endParaRPr lang="en-US" sz="3300" dirty="0" smtClean="0"/>
          </a:p>
          <a:p>
            <a:pPr>
              <a:buNone/>
            </a:pPr>
            <a:r>
              <a:rPr lang="en-US" sz="3300" dirty="0" smtClean="0"/>
              <a:t>• I know you are eager to get the SAP certification, but take your time</a:t>
            </a:r>
          </a:p>
          <a:p>
            <a:pPr>
              <a:buFont typeface="Wingdings" pitchFamily="2" charset="2"/>
              <a:buChar char="v"/>
            </a:pPr>
            <a:r>
              <a:rPr lang="en-US" sz="3800" dirty="0" smtClean="0"/>
              <a:t>The AWS knowledge needed for the SA Pro exam</a:t>
            </a:r>
          </a:p>
          <a:p>
            <a:pPr>
              <a:buNone/>
            </a:pPr>
            <a:r>
              <a:rPr lang="en-US" sz="3200" dirty="0" smtClean="0"/>
              <a:t>• Is extremely similar to the knowledge for SAA</a:t>
            </a:r>
          </a:p>
          <a:p>
            <a:pPr>
              <a:buNone/>
            </a:pPr>
            <a:r>
              <a:rPr lang="en-US" sz="3200" dirty="0" smtClean="0"/>
              <a:t>• The questions are more complex, and knowing details is very important</a:t>
            </a:r>
          </a:p>
          <a:p>
            <a:pPr>
              <a:buNone/>
            </a:pPr>
            <a:r>
              <a:rPr lang="en-US" sz="3200" dirty="0" smtClean="0"/>
              <a:t>• It’s possible that multiple answers are correct, but one is the most appropriate</a:t>
            </a:r>
            <a:endParaRPr lang="en-US" sz="3200" dirty="0"/>
          </a:p>
        </p:txBody>
      </p:sp>
      <p:sp>
        <p:nvSpPr>
          <p:cNvPr id="3" name="Title 2"/>
          <p:cNvSpPr>
            <a:spLocks noGrp="1"/>
          </p:cNvSpPr>
          <p:nvPr>
            <p:ph type="title"/>
          </p:nvPr>
        </p:nvSpPr>
        <p:spPr>
          <a:xfrm>
            <a:off x="228600" y="609600"/>
            <a:ext cx="7010400" cy="960438"/>
          </a:xfrm>
        </p:spPr>
        <p:txBody>
          <a:bodyPr>
            <a:noAutofit/>
          </a:bodyPr>
          <a:lstStyle/>
          <a:p>
            <a:r>
              <a:rPr lang="en-US" sz="2400" dirty="0" smtClean="0">
                <a:solidFill>
                  <a:schemeClr val="tx1"/>
                </a:solidFill>
              </a:rPr>
              <a:t>Setting the right expectations for this course</a:t>
            </a:r>
            <a:endParaRPr lang="en-US" sz="24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sz="2400" dirty="0" smtClean="0">
                <a:solidFill>
                  <a:srgbClr val="444949"/>
                </a:solidFill>
                <a:latin typeface="ArialMT"/>
              </a:rPr>
              <a:t>• </a:t>
            </a:r>
            <a:r>
              <a:rPr lang="en-US" sz="2400" dirty="0" smtClean="0">
                <a:solidFill>
                  <a:srgbClr val="444949"/>
                </a:solidFill>
                <a:latin typeface="GillSans-Light"/>
              </a:rPr>
              <a:t>Found on any Windows Server</a:t>
            </a:r>
          </a:p>
          <a:p>
            <a:pPr>
              <a:buNone/>
            </a:pPr>
            <a:r>
              <a:rPr lang="en-US" sz="2400" dirty="0" smtClean="0">
                <a:solidFill>
                  <a:srgbClr val="444949"/>
                </a:solidFill>
                <a:latin typeface="GillSans-Light"/>
              </a:rPr>
              <a:t>with AD Domain Services</a:t>
            </a:r>
          </a:p>
          <a:p>
            <a:pPr>
              <a:buNone/>
            </a:pPr>
            <a:r>
              <a:rPr lang="en-US" sz="2400" dirty="0" smtClean="0">
                <a:solidFill>
                  <a:srgbClr val="444949"/>
                </a:solidFill>
                <a:latin typeface="ArialMT"/>
              </a:rPr>
              <a:t>• </a:t>
            </a:r>
            <a:r>
              <a:rPr lang="en-US" sz="2400" dirty="0" smtClean="0">
                <a:solidFill>
                  <a:srgbClr val="444949"/>
                </a:solidFill>
                <a:latin typeface="GillSans-Light"/>
              </a:rPr>
              <a:t>Database of objects: User</a:t>
            </a:r>
          </a:p>
          <a:p>
            <a:pPr>
              <a:buNone/>
            </a:pPr>
            <a:r>
              <a:rPr lang="en-US" sz="2400" dirty="0" smtClean="0">
                <a:solidFill>
                  <a:srgbClr val="444949"/>
                </a:solidFill>
                <a:latin typeface="GillSans-Light"/>
              </a:rPr>
              <a:t>Accounts, Computers, Printers,</a:t>
            </a:r>
          </a:p>
          <a:p>
            <a:pPr>
              <a:buNone/>
            </a:pPr>
            <a:r>
              <a:rPr lang="en-US" sz="2400" dirty="0" smtClean="0">
                <a:solidFill>
                  <a:srgbClr val="444949"/>
                </a:solidFill>
                <a:latin typeface="GillSans-Light"/>
              </a:rPr>
              <a:t>File Shares, Security Groups</a:t>
            </a:r>
          </a:p>
          <a:p>
            <a:pPr>
              <a:buNone/>
            </a:pPr>
            <a:r>
              <a:rPr lang="en-US" sz="2400" dirty="0" smtClean="0">
                <a:solidFill>
                  <a:srgbClr val="444949"/>
                </a:solidFill>
                <a:latin typeface="ArialMT"/>
              </a:rPr>
              <a:t>• </a:t>
            </a:r>
            <a:r>
              <a:rPr lang="en-US" sz="2400" dirty="0" smtClean="0">
                <a:solidFill>
                  <a:srgbClr val="444949"/>
                </a:solidFill>
                <a:latin typeface="GillSans-Light"/>
              </a:rPr>
              <a:t>Centralized security</a:t>
            </a:r>
          </a:p>
          <a:p>
            <a:pPr>
              <a:buNone/>
            </a:pPr>
            <a:r>
              <a:rPr lang="en-US" sz="2400" dirty="0" smtClean="0">
                <a:solidFill>
                  <a:srgbClr val="444949"/>
                </a:solidFill>
                <a:latin typeface="GillSans-Light"/>
              </a:rPr>
              <a:t>management, create account,</a:t>
            </a:r>
          </a:p>
          <a:p>
            <a:pPr>
              <a:buNone/>
            </a:pPr>
            <a:r>
              <a:rPr lang="en-US" sz="2400" dirty="0" smtClean="0">
                <a:solidFill>
                  <a:srgbClr val="444949"/>
                </a:solidFill>
                <a:latin typeface="GillSans-Light"/>
              </a:rPr>
              <a:t>assign permissions</a:t>
            </a:r>
          </a:p>
          <a:p>
            <a:pPr>
              <a:buNone/>
            </a:pPr>
            <a:r>
              <a:rPr lang="en-US" sz="2400" dirty="0" smtClean="0">
                <a:solidFill>
                  <a:srgbClr val="444949"/>
                </a:solidFill>
                <a:latin typeface="ArialMT"/>
              </a:rPr>
              <a:t>• </a:t>
            </a:r>
            <a:r>
              <a:rPr lang="en-US" sz="2400" dirty="0" smtClean="0">
                <a:solidFill>
                  <a:srgbClr val="444949"/>
                </a:solidFill>
                <a:latin typeface="GillSans-Light"/>
              </a:rPr>
              <a:t>Objects are organized in trees</a:t>
            </a:r>
          </a:p>
          <a:p>
            <a:pPr>
              <a:buNone/>
            </a:pPr>
            <a:r>
              <a:rPr lang="en-US" sz="2400" dirty="0" smtClean="0">
                <a:solidFill>
                  <a:srgbClr val="444949"/>
                </a:solidFill>
                <a:latin typeface="ArialMT"/>
              </a:rPr>
              <a:t>• </a:t>
            </a:r>
            <a:r>
              <a:rPr lang="en-US" sz="2400" dirty="0" smtClean="0">
                <a:solidFill>
                  <a:srgbClr val="444949"/>
                </a:solidFill>
                <a:latin typeface="GillSans-Light"/>
              </a:rPr>
              <a:t>A group of trees is a forest</a:t>
            </a:r>
            <a:endParaRPr lang="en-US" dirty="0"/>
          </a:p>
        </p:txBody>
      </p:sp>
      <p:sp>
        <p:nvSpPr>
          <p:cNvPr id="3" name="Title 2"/>
          <p:cNvSpPr>
            <a:spLocks noGrp="1"/>
          </p:cNvSpPr>
          <p:nvPr>
            <p:ph type="title"/>
          </p:nvPr>
        </p:nvSpPr>
        <p:spPr>
          <a:xfrm>
            <a:off x="228600" y="0"/>
            <a:ext cx="8229600" cy="1143000"/>
          </a:xfrm>
        </p:spPr>
        <p:txBody>
          <a:bodyPr>
            <a:normAutofit/>
          </a:bodyPr>
          <a:lstStyle/>
          <a:p>
            <a:r>
              <a:rPr lang="en-US" sz="3200" spc="-150" dirty="0" smtClean="0">
                <a:solidFill>
                  <a:srgbClr val="444949"/>
                </a:solidFill>
                <a:latin typeface="GillSans-Light"/>
              </a:rPr>
              <a:t>What is Microsoft Active </a:t>
            </a:r>
            <a:br>
              <a:rPr lang="en-US" sz="3200" spc="-150" dirty="0" smtClean="0">
                <a:solidFill>
                  <a:srgbClr val="444949"/>
                </a:solidFill>
                <a:latin typeface="GillSans-Light"/>
              </a:rPr>
            </a:br>
            <a:r>
              <a:rPr lang="en-US" sz="3200" spc="-150" dirty="0" smtClean="0">
                <a:solidFill>
                  <a:srgbClr val="444949"/>
                </a:solidFill>
                <a:latin typeface="GillSans-Light"/>
              </a:rPr>
              <a:t>Directory (AD)?</a:t>
            </a:r>
            <a:endParaRPr lang="en-US" sz="3600" spc="-150" dirty="0"/>
          </a:p>
        </p:txBody>
      </p:sp>
      <p:pic>
        <p:nvPicPr>
          <p:cNvPr id="14338" name="Picture 2"/>
          <p:cNvPicPr>
            <a:picLocks noChangeAspect="1" noChangeArrowheads="1"/>
          </p:cNvPicPr>
          <p:nvPr/>
        </p:nvPicPr>
        <p:blipFill>
          <a:blip r:embed="rId2"/>
          <a:srcRect/>
          <a:stretch>
            <a:fillRect/>
          </a:stretch>
        </p:blipFill>
        <p:spPr bwMode="auto">
          <a:xfrm>
            <a:off x="5105400" y="1295400"/>
            <a:ext cx="3829050" cy="4648200"/>
          </a:xfrm>
          <a:prstGeom prst="rect">
            <a:avLst/>
          </a:prstGeom>
          <a:noFill/>
          <a:ln w="9525">
            <a:noFill/>
            <a:miter lim="800000"/>
            <a:headEnd/>
            <a:tailEnd/>
          </a:ln>
          <a:effectLst/>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Fully Managed Service, no administration, automatic scaling, </a:t>
            </a:r>
            <a:r>
              <a:rPr lang="en-IN" sz="2400" dirty="0" err="1" smtClean="0">
                <a:solidFill>
                  <a:srgbClr val="444949"/>
                </a:solidFill>
                <a:latin typeface="GillSans-Light"/>
              </a:rPr>
              <a:t>serverless</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Near Real Time (60 seconds latency minimum for non full batches)</a:t>
            </a:r>
          </a:p>
          <a:p>
            <a:pPr>
              <a:buNone/>
            </a:pPr>
            <a:r>
              <a:rPr lang="en-IN" sz="2400" dirty="0" smtClean="0">
                <a:solidFill>
                  <a:srgbClr val="444949"/>
                </a:solidFill>
                <a:latin typeface="ArialMT"/>
              </a:rPr>
              <a:t>• </a:t>
            </a:r>
            <a:r>
              <a:rPr lang="en-IN" sz="2400" dirty="0" smtClean="0">
                <a:solidFill>
                  <a:srgbClr val="444949"/>
                </a:solidFill>
                <a:latin typeface="GillSans-Light"/>
              </a:rPr>
              <a:t>Load data into </a:t>
            </a:r>
            <a:r>
              <a:rPr lang="en-IN" sz="2400" dirty="0" err="1" smtClean="0">
                <a:solidFill>
                  <a:srgbClr val="444949"/>
                </a:solidFill>
                <a:latin typeface="GillSans-Light"/>
              </a:rPr>
              <a:t>Redshift</a:t>
            </a:r>
            <a:r>
              <a:rPr lang="en-IN" sz="2400" dirty="0" smtClean="0">
                <a:solidFill>
                  <a:srgbClr val="444949"/>
                </a:solidFill>
                <a:latin typeface="GillSans-Light"/>
              </a:rPr>
              <a:t> / Amazon S3 / </a:t>
            </a:r>
            <a:r>
              <a:rPr lang="en-IN" sz="2400" dirty="0" err="1" smtClean="0">
                <a:solidFill>
                  <a:srgbClr val="444949"/>
                </a:solidFill>
                <a:latin typeface="GillSans-Light"/>
              </a:rPr>
              <a:t>ElasticSearch</a:t>
            </a:r>
            <a:r>
              <a:rPr lang="en-IN" sz="2400" dirty="0" smtClean="0">
                <a:solidFill>
                  <a:srgbClr val="444949"/>
                </a:solidFill>
                <a:latin typeface="GillSans-Light"/>
              </a:rPr>
              <a:t> / </a:t>
            </a:r>
            <a:r>
              <a:rPr lang="en-IN" sz="2400" dirty="0" err="1" smtClean="0">
                <a:solidFill>
                  <a:srgbClr val="444949"/>
                </a:solidFill>
                <a:latin typeface="GillSans-Light"/>
              </a:rPr>
              <a:t>Splunk</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Supports many data formats, conversions, transformations, compression</a:t>
            </a:r>
          </a:p>
          <a:p>
            <a:pPr>
              <a:buNone/>
            </a:pPr>
            <a:r>
              <a:rPr lang="en-IN" sz="2400" dirty="0" smtClean="0">
                <a:solidFill>
                  <a:srgbClr val="444949"/>
                </a:solidFill>
                <a:latin typeface="ArialMT"/>
              </a:rPr>
              <a:t>• </a:t>
            </a:r>
            <a:r>
              <a:rPr lang="en-IN" sz="2400" dirty="0" smtClean="0">
                <a:solidFill>
                  <a:srgbClr val="444949"/>
                </a:solidFill>
                <a:latin typeface="GillSans-Light"/>
              </a:rPr>
              <a:t>Pay for the amount of data going through </a:t>
            </a:r>
            <a:r>
              <a:rPr lang="en-IN" sz="2400" dirty="0" err="1" smtClean="0">
                <a:solidFill>
                  <a:srgbClr val="444949"/>
                </a:solidFill>
                <a:latin typeface="GillSans-Light"/>
              </a:rPr>
              <a:t>Firehose</a:t>
            </a:r>
            <a:endParaRPr lang="en-IN" dirty="0"/>
          </a:p>
        </p:txBody>
      </p:sp>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AWS Kinesis Data </a:t>
            </a:r>
            <a:br>
              <a:rPr lang="en-IN" sz="3600" dirty="0" smtClean="0">
                <a:solidFill>
                  <a:srgbClr val="444949"/>
                </a:solidFill>
                <a:latin typeface="GillSans-Light"/>
              </a:rPr>
            </a:br>
            <a:r>
              <a:rPr lang="en-IN" sz="3600" dirty="0" err="1" smtClean="0">
                <a:solidFill>
                  <a:srgbClr val="444949"/>
                </a:solidFill>
                <a:latin typeface="GillSans-Light"/>
              </a:rPr>
              <a:t>Firehose</a:t>
            </a:r>
            <a:endParaRPr lang="en-IN" sz="4000" dirty="0"/>
          </a:p>
        </p:txBody>
      </p:sp>
      <p:pic>
        <p:nvPicPr>
          <p:cNvPr id="33794" name="Picture 2"/>
          <p:cNvPicPr>
            <a:picLocks noChangeAspect="1" noChangeArrowheads="1"/>
          </p:cNvPicPr>
          <p:nvPr/>
        </p:nvPicPr>
        <p:blipFill>
          <a:blip r:embed="rId2" cstate="print"/>
          <a:srcRect/>
          <a:stretch>
            <a:fillRect/>
          </a:stretch>
        </p:blipFill>
        <p:spPr bwMode="auto">
          <a:xfrm>
            <a:off x="8077200" y="1447800"/>
            <a:ext cx="855127" cy="857249"/>
          </a:xfrm>
          <a:prstGeom prst="rect">
            <a:avLst/>
          </a:prstGeom>
          <a:noFill/>
          <a:ln w="9525">
            <a:noFill/>
            <a:miter lim="800000"/>
            <a:headEnd/>
            <a:tailEnd/>
          </a:ln>
          <a:effectLst/>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Kinesis Data </a:t>
            </a:r>
            <a:r>
              <a:rPr lang="en-IN" sz="4000" dirty="0" err="1" smtClean="0">
                <a:solidFill>
                  <a:srgbClr val="444949"/>
                </a:solidFill>
                <a:latin typeface="GillSans-Light"/>
              </a:rPr>
              <a:t>Firehose</a:t>
            </a:r>
            <a:r>
              <a:rPr lang="en-IN" sz="4000" dirty="0" smtClean="0">
                <a:solidFill>
                  <a:srgbClr val="444949"/>
                </a:solidFill>
                <a:latin typeface="GillSans-Light"/>
              </a:rPr>
              <a:t/>
            </a:r>
            <a:br>
              <a:rPr lang="en-IN" sz="4000" dirty="0" smtClean="0">
                <a:solidFill>
                  <a:srgbClr val="444949"/>
                </a:solidFill>
                <a:latin typeface="GillSans-Light"/>
              </a:rPr>
            </a:br>
            <a:r>
              <a:rPr lang="en-IN" sz="4000" dirty="0" smtClean="0">
                <a:solidFill>
                  <a:srgbClr val="444949"/>
                </a:solidFill>
                <a:latin typeface="GillSans-Light"/>
              </a:rPr>
              <a:t> Diagram</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457199" y="1524000"/>
            <a:ext cx="8351341"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Kinesis Data </a:t>
            </a:r>
            <a:r>
              <a:rPr lang="en-IN" dirty="0" err="1" smtClean="0"/>
              <a:t>Firehose</a:t>
            </a:r>
            <a:r>
              <a:rPr lang="en-IN" dirty="0" smtClean="0"/>
              <a:t/>
            </a:r>
            <a:br>
              <a:rPr lang="en-IN" dirty="0" smtClean="0"/>
            </a:br>
            <a:r>
              <a:rPr lang="en-IN" dirty="0" smtClean="0"/>
              <a:t> Delivery Diagram</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457200" y="1447800"/>
            <a:ext cx="8229600" cy="4572000"/>
          </a:xfrm>
          <a:prstGeom prst="rect">
            <a:avLst/>
          </a:prstGeom>
          <a:noFill/>
          <a:ln w="9525">
            <a:noFill/>
            <a:miter lim="800000"/>
            <a:headEnd/>
            <a:tailEnd/>
          </a:ln>
          <a:effectLst/>
        </p:spPr>
      </p:pic>
      <p:sp>
        <p:nvSpPr>
          <p:cNvPr id="5" name="TextBox 4"/>
          <p:cNvSpPr txBox="1"/>
          <p:nvPr/>
        </p:nvSpPr>
        <p:spPr>
          <a:xfrm>
            <a:off x="381000" y="2895600"/>
            <a:ext cx="824072" cy="369332"/>
          </a:xfrm>
          <a:prstGeom prst="rect">
            <a:avLst/>
          </a:prstGeom>
          <a:noFill/>
        </p:spPr>
        <p:txBody>
          <a:bodyPr wrap="none" rtlCol="0">
            <a:spAutoFit/>
          </a:bodyPr>
          <a:lstStyle/>
          <a:p>
            <a:r>
              <a:rPr lang="en-IN" dirty="0" smtClean="0">
                <a:solidFill>
                  <a:srgbClr val="444949"/>
                </a:solidFill>
                <a:latin typeface="Calibri"/>
              </a:rPr>
              <a:t>Source</a:t>
            </a:r>
            <a:endParaRPr lang="en-IN" dirty="0"/>
          </a:p>
        </p:txBody>
      </p:sp>
      <p:sp>
        <p:nvSpPr>
          <p:cNvPr id="6" name="TextBox 5"/>
          <p:cNvSpPr txBox="1"/>
          <p:nvPr/>
        </p:nvSpPr>
        <p:spPr>
          <a:xfrm>
            <a:off x="6019800" y="5334000"/>
            <a:ext cx="1413528" cy="646331"/>
          </a:xfrm>
          <a:prstGeom prst="rect">
            <a:avLst/>
          </a:prstGeom>
          <a:noFill/>
        </p:spPr>
        <p:txBody>
          <a:bodyPr wrap="none" rtlCol="0">
            <a:spAutoFit/>
          </a:bodyPr>
          <a:lstStyle/>
          <a:p>
            <a:r>
              <a:rPr lang="en-IN" dirty="0" smtClean="0">
                <a:solidFill>
                  <a:srgbClr val="444949"/>
                </a:solidFill>
                <a:latin typeface="Calibri"/>
              </a:rPr>
              <a:t>Amazon S3</a:t>
            </a:r>
          </a:p>
          <a:p>
            <a:r>
              <a:rPr lang="en-IN" dirty="0" smtClean="0">
                <a:solidFill>
                  <a:srgbClr val="444949"/>
                </a:solidFill>
                <a:latin typeface="Calibri"/>
              </a:rPr>
              <a:t>Other bucket</a:t>
            </a:r>
            <a:endParaRPr lang="en-IN"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2800" dirty="0" smtClean="0">
                <a:solidFill>
                  <a:srgbClr val="444949"/>
                </a:solidFill>
                <a:latin typeface="ArialMT"/>
              </a:rPr>
              <a:t>• </a:t>
            </a:r>
            <a:r>
              <a:rPr lang="en-IN" sz="2800" dirty="0" err="1" smtClean="0">
                <a:solidFill>
                  <a:srgbClr val="444949"/>
                </a:solidFill>
                <a:latin typeface="GillSans-Light"/>
              </a:rPr>
              <a:t>Firehose</a:t>
            </a:r>
            <a:r>
              <a:rPr lang="en-IN" sz="2800" dirty="0" smtClean="0">
                <a:solidFill>
                  <a:srgbClr val="444949"/>
                </a:solidFill>
                <a:latin typeface="GillSans-Light"/>
              </a:rPr>
              <a:t> accumulates records in a buffer</a:t>
            </a:r>
          </a:p>
          <a:p>
            <a:pPr>
              <a:buNone/>
            </a:pPr>
            <a:r>
              <a:rPr lang="en-IN" sz="2800" dirty="0" smtClean="0">
                <a:solidFill>
                  <a:srgbClr val="444949"/>
                </a:solidFill>
                <a:latin typeface="ArialMT"/>
              </a:rPr>
              <a:t>• </a:t>
            </a:r>
            <a:r>
              <a:rPr lang="en-IN" sz="2800" dirty="0" smtClean="0">
                <a:solidFill>
                  <a:srgbClr val="444949"/>
                </a:solidFill>
                <a:latin typeface="GillSans-Light"/>
              </a:rPr>
              <a:t>The buffer is flushed based on time and size rules</a:t>
            </a:r>
          </a:p>
          <a:p>
            <a:pPr>
              <a:buNone/>
            </a:pPr>
            <a:r>
              <a:rPr lang="en-IN" sz="2800" dirty="0" smtClean="0">
                <a:solidFill>
                  <a:srgbClr val="444949"/>
                </a:solidFill>
                <a:latin typeface="ArialMT"/>
              </a:rPr>
              <a:t>• </a:t>
            </a:r>
            <a:r>
              <a:rPr lang="en-IN" sz="2800" dirty="0" smtClean="0">
                <a:solidFill>
                  <a:srgbClr val="444949"/>
                </a:solidFill>
                <a:latin typeface="GillSans-Light"/>
              </a:rPr>
              <a:t>Buffer Size (ex: 32MB): if that buffer size is reached, it’s flushed</a:t>
            </a:r>
          </a:p>
          <a:p>
            <a:pPr>
              <a:buNone/>
            </a:pPr>
            <a:r>
              <a:rPr lang="en-IN" sz="2800" dirty="0" smtClean="0">
                <a:solidFill>
                  <a:srgbClr val="444949"/>
                </a:solidFill>
                <a:latin typeface="ArialMT"/>
              </a:rPr>
              <a:t>• </a:t>
            </a:r>
            <a:r>
              <a:rPr lang="en-IN" sz="2800" dirty="0" smtClean="0">
                <a:solidFill>
                  <a:srgbClr val="444949"/>
                </a:solidFill>
                <a:latin typeface="GillSans-Light"/>
              </a:rPr>
              <a:t>Buffer Time (ex: 1 minute): if that time is reached, it’s flushed</a:t>
            </a:r>
          </a:p>
          <a:p>
            <a:pPr>
              <a:buNone/>
            </a:pPr>
            <a:r>
              <a:rPr lang="en-IN" sz="2800" dirty="0" smtClean="0">
                <a:solidFill>
                  <a:srgbClr val="444949"/>
                </a:solidFill>
                <a:latin typeface="ArialMT"/>
              </a:rPr>
              <a:t>• </a:t>
            </a:r>
            <a:r>
              <a:rPr lang="en-IN" sz="2800" dirty="0" err="1" smtClean="0">
                <a:solidFill>
                  <a:srgbClr val="444949"/>
                </a:solidFill>
                <a:latin typeface="GillSans-Light"/>
              </a:rPr>
              <a:t>Firehose</a:t>
            </a:r>
            <a:r>
              <a:rPr lang="en-IN" sz="2800" dirty="0" smtClean="0">
                <a:solidFill>
                  <a:srgbClr val="444949"/>
                </a:solidFill>
                <a:latin typeface="GillSans-Light"/>
              </a:rPr>
              <a:t> can automatically increase the buffer size to increase throughput</a:t>
            </a:r>
          </a:p>
          <a:p>
            <a:pPr>
              <a:buNone/>
            </a:pPr>
            <a:r>
              <a:rPr lang="en-IN" sz="2800" dirty="0" smtClean="0">
                <a:solidFill>
                  <a:srgbClr val="444949"/>
                </a:solidFill>
                <a:latin typeface="ArialMT"/>
              </a:rPr>
              <a:t>• </a:t>
            </a:r>
            <a:r>
              <a:rPr lang="en-IN" sz="2800" dirty="0" smtClean="0">
                <a:solidFill>
                  <a:srgbClr val="444949"/>
                </a:solidFill>
                <a:latin typeface="GillSans-Light"/>
              </a:rPr>
              <a:t>High throughput =&gt; Buffer Size will be hit</a:t>
            </a:r>
          </a:p>
          <a:p>
            <a:pPr>
              <a:buNone/>
            </a:pPr>
            <a:r>
              <a:rPr lang="en-IN" sz="2800" dirty="0" smtClean="0">
                <a:solidFill>
                  <a:srgbClr val="444949"/>
                </a:solidFill>
                <a:latin typeface="ArialMT"/>
              </a:rPr>
              <a:t>• </a:t>
            </a:r>
            <a:r>
              <a:rPr lang="en-IN" sz="2800" dirty="0" smtClean="0">
                <a:solidFill>
                  <a:srgbClr val="444949"/>
                </a:solidFill>
                <a:latin typeface="GillSans-Light"/>
              </a:rPr>
              <a:t>Low throughput =&gt; Buffer Time will be hit</a:t>
            </a:r>
          </a:p>
          <a:p>
            <a:pPr>
              <a:buNone/>
            </a:pPr>
            <a:r>
              <a:rPr lang="en-IN" sz="2800" dirty="0" smtClean="0">
                <a:solidFill>
                  <a:srgbClr val="444949"/>
                </a:solidFill>
                <a:latin typeface="ArialMT"/>
              </a:rPr>
              <a:t>• </a:t>
            </a:r>
            <a:r>
              <a:rPr lang="en-IN" sz="2800" dirty="0" smtClean="0">
                <a:solidFill>
                  <a:srgbClr val="444949"/>
                </a:solidFill>
                <a:latin typeface="GillSans-Light"/>
              </a:rPr>
              <a:t>If real-time flush from Kinesis Data Streams to S3 is needed, use Lambda</a:t>
            </a:r>
            <a:endParaRPr lang="en-IN"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Firehose</a:t>
            </a:r>
            <a:r>
              <a:rPr lang="en-IN" sz="4000" dirty="0" smtClean="0">
                <a:solidFill>
                  <a:srgbClr val="444949"/>
                </a:solidFill>
                <a:latin typeface="GillSans-Light"/>
              </a:rPr>
              <a:t> Buffer Sizing</a:t>
            </a:r>
            <a:endParaRPr lang="en-IN"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Streams</a:t>
            </a:r>
          </a:p>
          <a:p>
            <a:pPr lvl="1">
              <a:buNone/>
            </a:pPr>
            <a:r>
              <a:rPr lang="en-IN" sz="2400" dirty="0" smtClean="0">
                <a:solidFill>
                  <a:srgbClr val="444949"/>
                </a:solidFill>
                <a:latin typeface="ArialMT"/>
              </a:rPr>
              <a:t>• </a:t>
            </a:r>
            <a:r>
              <a:rPr lang="en-IN" sz="2400" dirty="0" smtClean="0">
                <a:solidFill>
                  <a:srgbClr val="444949"/>
                </a:solidFill>
                <a:latin typeface="GillSans-Light"/>
              </a:rPr>
              <a:t>Going to write custom code (producer / consumer)</a:t>
            </a:r>
          </a:p>
          <a:p>
            <a:pPr lvl="1">
              <a:buNone/>
            </a:pPr>
            <a:r>
              <a:rPr lang="en-IN" sz="2400" dirty="0" smtClean="0">
                <a:solidFill>
                  <a:srgbClr val="444949"/>
                </a:solidFill>
                <a:latin typeface="ArialMT"/>
              </a:rPr>
              <a:t>• </a:t>
            </a:r>
            <a:r>
              <a:rPr lang="en-IN" sz="2400" dirty="0" smtClean="0">
                <a:solidFill>
                  <a:srgbClr val="444949"/>
                </a:solidFill>
                <a:latin typeface="GillSans-Light"/>
              </a:rPr>
              <a:t>Real time (~200 ms latency for classic, ~70 ms latency for enhanced fan-out)</a:t>
            </a:r>
          </a:p>
          <a:p>
            <a:pPr lvl="1">
              <a:buNone/>
            </a:pPr>
            <a:r>
              <a:rPr lang="en-IN" sz="2400" dirty="0" smtClean="0">
                <a:solidFill>
                  <a:srgbClr val="444949"/>
                </a:solidFill>
                <a:latin typeface="ArialMT"/>
              </a:rPr>
              <a:t>• </a:t>
            </a:r>
            <a:r>
              <a:rPr lang="en-IN" sz="2400" dirty="0" smtClean="0">
                <a:solidFill>
                  <a:srgbClr val="444949"/>
                </a:solidFill>
                <a:latin typeface="GillSans-Light"/>
              </a:rPr>
              <a:t>Must manage scaling (shard splitting / merging)</a:t>
            </a:r>
          </a:p>
          <a:p>
            <a:pPr lvl="1">
              <a:buNone/>
            </a:pPr>
            <a:r>
              <a:rPr lang="en-IN" sz="2400" dirty="0" smtClean="0">
                <a:solidFill>
                  <a:srgbClr val="444949"/>
                </a:solidFill>
                <a:latin typeface="ArialMT"/>
              </a:rPr>
              <a:t>• </a:t>
            </a:r>
            <a:r>
              <a:rPr lang="en-IN" sz="2400" dirty="0" smtClean="0">
                <a:solidFill>
                  <a:srgbClr val="444949"/>
                </a:solidFill>
                <a:latin typeface="GillSans-Light"/>
              </a:rPr>
              <a:t>Data Storage for 1 to 7 days, replay capability, multi consumers</a:t>
            </a:r>
          </a:p>
          <a:p>
            <a:pPr lvl="1">
              <a:buNone/>
            </a:pPr>
            <a:r>
              <a:rPr lang="en-IN" sz="2400" dirty="0" smtClean="0">
                <a:solidFill>
                  <a:srgbClr val="444949"/>
                </a:solidFill>
                <a:latin typeface="ArialMT"/>
              </a:rPr>
              <a:t>• </a:t>
            </a:r>
            <a:r>
              <a:rPr lang="en-IN" sz="2400" dirty="0" smtClean="0">
                <a:solidFill>
                  <a:srgbClr val="444949"/>
                </a:solidFill>
                <a:latin typeface="GillSans-Light"/>
              </a:rPr>
              <a:t>Use with Lambda to insert data in real-time to </a:t>
            </a:r>
            <a:r>
              <a:rPr lang="en-IN" sz="2400" dirty="0" err="1" smtClean="0">
                <a:solidFill>
                  <a:srgbClr val="444949"/>
                </a:solidFill>
                <a:latin typeface="GillSans-Light"/>
              </a:rPr>
              <a:t>ElasticSearch</a:t>
            </a:r>
            <a:r>
              <a:rPr lang="en-IN" sz="2400" dirty="0" smtClean="0">
                <a:solidFill>
                  <a:srgbClr val="444949"/>
                </a:solidFill>
                <a:latin typeface="GillSans-Light"/>
              </a:rPr>
              <a:t> (for example)</a:t>
            </a:r>
          </a:p>
          <a:p>
            <a:pPr>
              <a:buNone/>
            </a:pPr>
            <a:r>
              <a:rPr lang="en-IN" sz="3200" dirty="0" smtClean="0">
                <a:solidFill>
                  <a:srgbClr val="444949"/>
                </a:solidFill>
                <a:latin typeface="ArialMT"/>
              </a:rPr>
              <a:t>• </a:t>
            </a:r>
            <a:r>
              <a:rPr lang="en-IN" sz="3200" dirty="0" err="1" smtClean="0">
                <a:solidFill>
                  <a:srgbClr val="444949"/>
                </a:solidFill>
                <a:latin typeface="GillSans-Light"/>
              </a:rPr>
              <a:t>Firehose</a:t>
            </a:r>
            <a:endParaRPr lang="en-IN" sz="32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Fully managed, send to S3, </a:t>
            </a:r>
            <a:r>
              <a:rPr lang="en-IN" sz="2400" dirty="0" err="1" smtClean="0">
                <a:solidFill>
                  <a:srgbClr val="444949"/>
                </a:solidFill>
                <a:latin typeface="GillSans-Light"/>
              </a:rPr>
              <a:t>Splunk</a:t>
            </a:r>
            <a:r>
              <a:rPr lang="en-IN" sz="2400" dirty="0" smtClean="0">
                <a:solidFill>
                  <a:srgbClr val="444949"/>
                </a:solidFill>
                <a:latin typeface="GillSans-Light"/>
              </a:rPr>
              <a:t>, </a:t>
            </a:r>
            <a:r>
              <a:rPr lang="en-IN" sz="2400" dirty="0" err="1" smtClean="0">
                <a:solidFill>
                  <a:srgbClr val="444949"/>
                </a:solidFill>
                <a:latin typeface="GillSans-Light"/>
              </a:rPr>
              <a:t>Redshift</a:t>
            </a:r>
            <a:r>
              <a:rPr lang="en-IN" sz="2400" dirty="0" smtClean="0">
                <a:solidFill>
                  <a:srgbClr val="444949"/>
                </a:solidFill>
                <a:latin typeface="GillSans-Light"/>
              </a:rPr>
              <a:t>, </a:t>
            </a:r>
            <a:r>
              <a:rPr lang="en-IN" sz="2400" dirty="0" err="1" smtClean="0">
                <a:solidFill>
                  <a:srgbClr val="444949"/>
                </a:solidFill>
                <a:latin typeface="GillSans-Light"/>
              </a:rPr>
              <a:t>ElasticSearch</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err="1" smtClean="0">
                <a:solidFill>
                  <a:srgbClr val="444949"/>
                </a:solidFill>
                <a:latin typeface="GillSans-Light"/>
              </a:rPr>
              <a:t>Serverless</a:t>
            </a:r>
            <a:r>
              <a:rPr lang="en-IN" sz="2400" dirty="0" smtClean="0">
                <a:solidFill>
                  <a:srgbClr val="444949"/>
                </a:solidFill>
                <a:latin typeface="GillSans-Light"/>
              </a:rPr>
              <a:t> data transformations with Lambda</a:t>
            </a:r>
          </a:p>
          <a:p>
            <a:pPr lvl="1">
              <a:buNone/>
            </a:pPr>
            <a:r>
              <a:rPr lang="en-IN" sz="2400" dirty="0" smtClean="0">
                <a:solidFill>
                  <a:srgbClr val="444949"/>
                </a:solidFill>
                <a:latin typeface="ArialMT"/>
              </a:rPr>
              <a:t>• </a:t>
            </a:r>
            <a:r>
              <a:rPr lang="en-IN" sz="2400" dirty="0" smtClean="0">
                <a:solidFill>
                  <a:srgbClr val="444949"/>
                </a:solidFill>
                <a:latin typeface="GillSans-Light"/>
              </a:rPr>
              <a:t>Near real time (lowest buffer time is 1 minute)</a:t>
            </a:r>
          </a:p>
          <a:p>
            <a:pPr lvl="1">
              <a:buNone/>
            </a:pPr>
            <a:r>
              <a:rPr lang="en-IN" sz="2400" dirty="0" smtClean="0">
                <a:solidFill>
                  <a:srgbClr val="444949"/>
                </a:solidFill>
                <a:latin typeface="ArialMT"/>
              </a:rPr>
              <a:t>• </a:t>
            </a:r>
            <a:r>
              <a:rPr lang="en-IN" sz="2400" dirty="0" smtClean="0">
                <a:solidFill>
                  <a:srgbClr val="444949"/>
                </a:solidFill>
                <a:latin typeface="GillSans-Light"/>
              </a:rPr>
              <a:t>Automated Scaling</a:t>
            </a:r>
          </a:p>
          <a:p>
            <a:pPr lvl="1">
              <a:buNone/>
            </a:pPr>
            <a:r>
              <a:rPr lang="en-IN" sz="2400" dirty="0" smtClean="0">
                <a:solidFill>
                  <a:srgbClr val="444949"/>
                </a:solidFill>
                <a:latin typeface="ArialMT"/>
              </a:rPr>
              <a:t>• </a:t>
            </a:r>
            <a:r>
              <a:rPr lang="en-IN" sz="2400" dirty="0" smtClean="0">
                <a:solidFill>
                  <a:srgbClr val="444949"/>
                </a:solidFill>
                <a:latin typeface="GillSans-Light"/>
              </a:rPr>
              <a:t>No data storage</a:t>
            </a:r>
            <a:endParaRPr lang="en-IN" dirty="0"/>
          </a:p>
        </p:txBody>
      </p:sp>
      <p:sp>
        <p:nvSpPr>
          <p:cNvPr id="3" name="Title 2"/>
          <p:cNvSpPr>
            <a:spLocks noGrp="1"/>
          </p:cNvSpPr>
          <p:nvPr>
            <p:ph type="title"/>
          </p:nvPr>
        </p:nvSpPr>
        <p:spPr/>
        <p:txBody>
          <a:bodyPr>
            <a:normAutofit fontScale="90000"/>
          </a:bodyPr>
          <a:lstStyle/>
          <a:p>
            <a:r>
              <a:rPr lang="en-IN" dirty="0" smtClean="0"/>
              <a:t>Kinesis Data Streams</a:t>
            </a:r>
            <a:br>
              <a:rPr lang="en-IN" dirty="0" smtClean="0"/>
            </a:br>
            <a:r>
              <a:rPr lang="en-IN" dirty="0" smtClean="0"/>
              <a:t> </a:t>
            </a:r>
            <a:r>
              <a:rPr lang="en-IN" dirty="0" err="1" smtClean="0"/>
              <a:t>vs</a:t>
            </a:r>
            <a:r>
              <a:rPr lang="en-IN" dirty="0" smtClean="0"/>
              <a:t> </a:t>
            </a:r>
            <a:r>
              <a:rPr lang="en-IN" dirty="0" err="1" smtClean="0"/>
              <a:t>Firehose</a:t>
            </a:r>
            <a:endParaRPr lang="en-IN"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Kinesis Analytics, </a:t>
            </a:r>
            <a:br>
              <a:rPr lang="en-IN" dirty="0" smtClean="0"/>
            </a:br>
            <a:r>
              <a:rPr lang="en-IN" dirty="0" smtClean="0"/>
              <a:t>Conceptually…</a:t>
            </a: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513811" y="1524000"/>
            <a:ext cx="7639589" cy="4267200"/>
          </a:xfrm>
          <a:prstGeom prst="rect">
            <a:avLst/>
          </a:prstGeom>
          <a:noFill/>
          <a:ln w="9525">
            <a:noFill/>
            <a:miter lim="800000"/>
            <a:headEnd/>
            <a:tailEnd/>
          </a:ln>
          <a:effectLst/>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Kinesis Analytics, In</a:t>
            </a:r>
            <a:br>
              <a:rPr lang="en-IN" dirty="0" smtClean="0"/>
            </a:br>
            <a:r>
              <a:rPr lang="en-IN" dirty="0" smtClean="0"/>
              <a:t> more depth…</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552450" y="1447800"/>
            <a:ext cx="8286750" cy="4419600"/>
          </a:xfrm>
          <a:prstGeom prst="rect">
            <a:avLst/>
          </a:prstGeom>
          <a:noFill/>
          <a:ln w="9525">
            <a:noFill/>
            <a:miter lim="800000"/>
            <a:headEnd/>
            <a:tailEnd/>
          </a:ln>
          <a:effectLst/>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Use cases</a:t>
            </a:r>
          </a:p>
          <a:p>
            <a:pPr lvl="1">
              <a:buNone/>
            </a:pPr>
            <a:r>
              <a:rPr lang="en-IN" sz="2400" dirty="0" smtClean="0">
                <a:solidFill>
                  <a:srgbClr val="444949"/>
                </a:solidFill>
                <a:latin typeface="ArialMT"/>
              </a:rPr>
              <a:t>• </a:t>
            </a:r>
            <a:r>
              <a:rPr lang="en-IN" sz="2400" dirty="0" smtClean="0">
                <a:solidFill>
                  <a:srgbClr val="444949"/>
                </a:solidFill>
                <a:latin typeface="GillSans-Light"/>
              </a:rPr>
              <a:t>Streaming ETL: select columns, make simple transformations, on streaming data</a:t>
            </a:r>
          </a:p>
          <a:p>
            <a:pPr lvl="1">
              <a:buNone/>
            </a:pPr>
            <a:r>
              <a:rPr lang="en-IN" sz="2400" dirty="0" smtClean="0">
                <a:solidFill>
                  <a:srgbClr val="444949"/>
                </a:solidFill>
                <a:latin typeface="ArialMT"/>
              </a:rPr>
              <a:t>• </a:t>
            </a:r>
            <a:r>
              <a:rPr lang="en-IN" sz="2400" dirty="0" smtClean="0">
                <a:solidFill>
                  <a:srgbClr val="444949"/>
                </a:solidFill>
                <a:latin typeface="GillSans-Light"/>
              </a:rPr>
              <a:t>Continuous metric generation: live </a:t>
            </a:r>
            <a:r>
              <a:rPr lang="en-IN" sz="2400" dirty="0" err="1" smtClean="0">
                <a:solidFill>
                  <a:srgbClr val="444949"/>
                </a:solidFill>
                <a:latin typeface="GillSans-Light"/>
              </a:rPr>
              <a:t>leaderboard</a:t>
            </a:r>
            <a:r>
              <a:rPr lang="en-IN" sz="2400" dirty="0" smtClean="0">
                <a:solidFill>
                  <a:srgbClr val="444949"/>
                </a:solidFill>
                <a:latin typeface="GillSans-Light"/>
              </a:rPr>
              <a:t> for a mobile game</a:t>
            </a:r>
          </a:p>
          <a:p>
            <a:pPr lvl="1">
              <a:buNone/>
            </a:pPr>
            <a:r>
              <a:rPr lang="en-IN" sz="2400" dirty="0" smtClean="0">
                <a:solidFill>
                  <a:srgbClr val="444949"/>
                </a:solidFill>
                <a:latin typeface="ArialMT"/>
              </a:rPr>
              <a:t>• </a:t>
            </a:r>
            <a:r>
              <a:rPr lang="en-IN" sz="2400" dirty="0" smtClean="0">
                <a:solidFill>
                  <a:srgbClr val="444949"/>
                </a:solidFill>
                <a:latin typeface="GillSans-Light"/>
              </a:rPr>
              <a:t>Responsive analytics: look for certain criteria and build alerting (filtering)</a:t>
            </a:r>
          </a:p>
          <a:p>
            <a:pPr>
              <a:buNone/>
            </a:pPr>
            <a:r>
              <a:rPr lang="en-IN" sz="3200" dirty="0" smtClean="0">
                <a:solidFill>
                  <a:srgbClr val="444949"/>
                </a:solidFill>
                <a:latin typeface="ArialMT"/>
              </a:rPr>
              <a:t>• </a:t>
            </a:r>
            <a:r>
              <a:rPr lang="en-IN" sz="3200" dirty="0" smtClean="0">
                <a:solidFill>
                  <a:srgbClr val="444949"/>
                </a:solidFill>
                <a:latin typeface="GillSans-Light"/>
              </a:rPr>
              <a:t>Features</a:t>
            </a:r>
          </a:p>
          <a:p>
            <a:pPr lvl="1">
              <a:buNone/>
            </a:pPr>
            <a:r>
              <a:rPr lang="en-IN" sz="2400" dirty="0" smtClean="0">
                <a:solidFill>
                  <a:srgbClr val="444949"/>
                </a:solidFill>
                <a:latin typeface="ArialMT"/>
              </a:rPr>
              <a:t>• </a:t>
            </a:r>
            <a:r>
              <a:rPr lang="en-IN" sz="2400" dirty="0" smtClean="0">
                <a:solidFill>
                  <a:srgbClr val="444949"/>
                </a:solidFill>
                <a:latin typeface="GillSans-Light"/>
              </a:rPr>
              <a:t>Pay only for resources consumed (but it’s not cheap)</a:t>
            </a:r>
          </a:p>
          <a:p>
            <a:pPr lvl="1">
              <a:buNone/>
            </a:pPr>
            <a:r>
              <a:rPr lang="en-IN" sz="2400" dirty="0" smtClean="0">
                <a:solidFill>
                  <a:srgbClr val="444949"/>
                </a:solidFill>
                <a:latin typeface="ArialMT"/>
              </a:rPr>
              <a:t>• </a:t>
            </a:r>
            <a:r>
              <a:rPr lang="en-IN" sz="2400" dirty="0" err="1" smtClean="0">
                <a:solidFill>
                  <a:srgbClr val="444949"/>
                </a:solidFill>
                <a:latin typeface="GillSans-Light"/>
              </a:rPr>
              <a:t>Serverless</a:t>
            </a:r>
            <a:r>
              <a:rPr lang="en-IN" sz="2400" dirty="0" smtClean="0">
                <a:solidFill>
                  <a:srgbClr val="444949"/>
                </a:solidFill>
                <a:latin typeface="GillSans-Light"/>
              </a:rPr>
              <a:t>; scales automatically</a:t>
            </a:r>
          </a:p>
          <a:p>
            <a:pPr lvl="1">
              <a:buNone/>
            </a:pPr>
            <a:r>
              <a:rPr lang="en-IN" sz="2400" dirty="0" smtClean="0">
                <a:solidFill>
                  <a:srgbClr val="444949"/>
                </a:solidFill>
                <a:latin typeface="ArialMT"/>
              </a:rPr>
              <a:t>• </a:t>
            </a:r>
            <a:r>
              <a:rPr lang="en-IN" sz="2400" dirty="0" smtClean="0">
                <a:solidFill>
                  <a:srgbClr val="444949"/>
                </a:solidFill>
                <a:latin typeface="GillSans-Light"/>
              </a:rPr>
              <a:t>Use IAM permissions to access streaming source and destination(s)</a:t>
            </a:r>
          </a:p>
          <a:p>
            <a:pPr lvl="1">
              <a:buNone/>
            </a:pPr>
            <a:r>
              <a:rPr lang="en-IN" sz="2400" dirty="0" smtClean="0">
                <a:solidFill>
                  <a:srgbClr val="444949"/>
                </a:solidFill>
                <a:latin typeface="ArialMT"/>
              </a:rPr>
              <a:t>• </a:t>
            </a:r>
            <a:r>
              <a:rPr lang="en-IN" sz="2400" dirty="0" smtClean="0">
                <a:solidFill>
                  <a:srgbClr val="444949"/>
                </a:solidFill>
                <a:latin typeface="GillSans-Light"/>
              </a:rPr>
              <a:t>SQL or </a:t>
            </a:r>
            <a:r>
              <a:rPr lang="en-IN" sz="2400" dirty="0" err="1" smtClean="0">
                <a:solidFill>
                  <a:srgbClr val="444949"/>
                </a:solidFill>
                <a:latin typeface="GillSans-Light"/>
              </a:rPr>
              <a:t>Flink</a:t>
            </a:r>
            <a:r>
              <a:rPr lang="en-IN" sz="2400" dirty="0" smtClean="0">
                <a:solidFill>
                  <a:srgbClr val="444949"/>
                </a:solidFill>
                <a:latin typeface="GillSans-Light"/>
              </a:rPr>
              <a:t> to write the computation</a:t>
            </a:r>
          </a:p>
          <a:p>
            <a:pPr lvl="1">
              <a:buNone/>
            </a:pPr>
            <a:r>
              <a:rPr lang="en-IN" sz="2400" dirty="0" smtClean="0">
                <a:solidFill>
                  <a:srgbClr val="444949"/>
                </a:solidFill>
                <a:latin typeface="ArialMT"/>
              </a:rPr>
              <a:t>• </a:t>
            </a:r>
            <a:r>
              <a:rPr lang="en-IN" sz="2400" dirty="0" smtClean="0">
                <a:solidFill>
                  <a:srgbClr val="444949"/>
                </a:solidFill>
                <a:latin typeface="GillSans-Light"/>
              </a:rPr>
              <a:t>Schema discovery</a:t>
            </a:r>
          </a:p>
          <a:p>
            <a:pPr lvl="1">
              <a:buNone/>
            </a:pPr>
            <a:r>
              <a:rPr lang="en-IN" sz="2400" dirty="0" smtClean="0">
                <a:solidFill>
                  <a:srgbClr val="444949"/>
                </a:solidFill>
                <a:latin typeface="ArialMT"/>
              </a:rPr>
              <a:t>• </a:t>
            </a:r>
            <a:r>
              <a:rPr lang="en-IN" sz="2400" dirty="0" smtClean="0">
                <a:solidFill>
                  <a:srgbClr val="444949"/>
                </a:solidFill>
                <a:latin typeface="GillSans-Light"/>
              </a:rPr>
              <a:t>Lambda can be used for pre-processing</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Kinesis Data Analytics</a:t>
            </a:r>
            <a:endParaRPr lang="en-IN" dirty="0"/>
          </a:p>
        </p:txBody>
      </p:sp>
      <p:pic>
        <p:nvPicPr>
          <p:cNvPr id="5122" name="Picture 2"/>
          <p:cNvPicPr>
            <a:picLocks noChangeAspect="1" noChangeArrowheads="1"/>
          </p:cNvPicPr>
          <p:nvPr/>
        </p:nvPicPr>
        <p:blipFill>
          <a:blip r:embed="rId2" cstate="print"/>
          <a:srcRect/>
          <a:stretch>
            <a:fillRect/>
          </a:stretch>
        </p:blipFill>
        <p:spPr bwMode="auto">
          <a:xfrm>
            <a:off x="6096000" y="990600"/>
            <a:ext cx="955404" cy="952500"/>
          </a:xfrm>
          <a:prstGeom prst="rect">
            <a:avLst/>
          </a:prstGeom>
          <a:noFill/>
          <a:ln w="9525">
            <a:noFill/>
            <a:miter lim="800000"/>
            <a:headEnd/>
            <a:tailEnd/>
          </a:ln>
          <a:effectLst/>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Full Data Engineering </a:t>
            </a:r>
            <a:br>
              <a:rPr lang="en-IN" dirty="0" smtClean="0"/>
            </a:br>
            <a:r>
              <a:rPr lang="en-IN" dirty="0" smtClean="0"/>
              <a:t>Pipeline Real-Time Layer</a:t>
            </a:r>
            <a:endParaRPr lang="en-IN" dirty="0"/>
          </a:p>
        </p:txBody>
      </p:sp>
      <p:pic>
        <p:nvPicPr>
          <p:cNvPr id="6146" name="Picture 2"/>
          <p:cNvPicPr>
            <a:picLocks noGrp="1" noChangeAspect="1" noChangeArrowheads="1"/>
          </p:cNvPicPr>
          <p:nvPr>
            <p:ph idx="1"/>
          </p:nvPr>
        </p:nvPicPr>
        <p:blipFill>
          <a:blip r:embed="rId2"/>
          <a:srcRect/>
          <a:stretch>
            <a:fillRect/>
          </a:stretch>
        </p:blipFill>
        <p:spPr bwMode="auto">
          <a:xfrm>
            <a:off x="304800" y="1524000"/>
            <a:ext cx="8610600" cy="4572000"/>
          </a:xfrm>
          <a:prstGeom prst="rect">
            <a:avLst/>
          </a:prstGeom>
          <a:noFill/>
          <a:ln w="9525">
            <a:noFill/>
            <a:miter lim="800000"/>
            <a:headEnd/>
            <a:tailEnd/>
          </a:ln>
          <a:effectLst/>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24400" y="1371600"/>
            <a:ext cx="4419600" cy="4525963"/>
          </a:xfrm>
        </p:spPr>
        <p:txBody>
          <a:bodyPr>
            <a:normAutofit lnSpcReduction="10000"/>
          </a:bodyPr>
          <a:lstStyle/>
          <a:p>
            <a:pPr>
              <a:buNone/>
            </a:pPr>
            <a:r>
              <a:rPr lang="en-IN" sz="2800" b="1" dirty="0" smtClean="0">
                <a:solidFill>
                  <a:srgbClr val="444949"/>
                </a:solidFill>
                <a:latin typeface="GillSans-Light"/>
              </a:rPr>
              <a:t>Kinesis</a:t>
            </a:r>
          </a:p>
          <a:p>
            <a:pPr>
              <a:buNone/>
            </a:pPr>
            <a:r>
              <a:rPr lang="en-IN" sz="2800" dirty="0" smtClean="0">
                <a:solidFill>
                  <a:srgbClr val="444949"/>
                </a:solidFill>
                <a:latin typeface="ArialMT"/>
              </a:rPr>
              <a:t>• </a:t>
            </a:r>
            <a:r>
              <a:rPr lang="en-IN" sz="2800" dirty="0" smtClean="0">
                <a:solidFill>
                  <a:srgbClr val="444949"/>
                </a:solidFill>
                <a:latin typeface="GillSans-Light"/>
              </a:rPr>
              <a:t>3 shards: 3MB/s in</a:t>
            </a:r>
          </a:p>
          <a:p>
            <a:pPr>
              <a:buNone/>
            </a:pPr>
            <a:r>
              <a:rPr lang="en-IN" sz="2800" dirty="0" smtClean="0">
                <a:solidFill>
                  <a:srgbClr val="444949"/>
                </a:solidFill>
                <a:latin typeface="ArialMT"/>
              </a:rPr>
              <a:t>• </a:t>
            </a:r>
            <a:r>
              <a:rPr lang="en-IN" sz="2800" dirty="0" smtClean="0">
                <a:solidFill>
                  <a:srgbClr val="444949"/>
                </a:solidFill>
                <a:latin typeface="GillSans-Light"/>
              </a:rPr>
              <a:t>3 * $0.015/hr = $32.4/</a:t>
            </a:r>
            <a:r>
              <a:rPr lang="en-IN" sz="2800" dirty="0" err="1" smtClean="0">
                <a:solidFill>
                  <a:srgbClr val="444949"/>
                </a:solidFill>
                <a:latin typeface="GillSans-Light"/>
              </a:rPr>
              <a:t>mth</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Must use KDF for output to S3</a:t>
            </a:r>
          </a:p>
          <a:p>
            <a:pPr>
              <a:buNone/>
            </a:pPr>
            <a:endParaRPr lang="en-IN" sz="2800" dirty="0" smtClean="0">
              <a:solidFill>
                <a:srgbClr val="444949"/>
              </a:solidFill>
              <a:latin typeface="GillSans-Light"/>
            </a:endParaRPr>
          </a:p>
          <a:p>
            <a:pPr>
              <a:buNone/>
            </a:pPr>
            <a:r>
              <a:rPr lang="en-IN" sz="2400" b="1" dirty="0" err="1" smtClean="0">
                <a:solidFill>
                  <a:srgbClr val="444949"/>
                </a:solidFill>
                <a:latin typeface="GillSans-Light"/>
              </a:rPr>
              <a:t>DynamoDB</a:t>
            </a:r>
            <a:r>
              <a:rPr lang="en-IN" sz="2400" b="1" dirty="0" smtClean="0">
                <a:solidFill>
                  <a:srgbClr val="444949"/>
                </a:solidFill>
                <a:latin typeface="GillSans-Light"/>
              </a:rPr>
              <a:t> + Streams</a:t>
            </a:r>
          </a:p>
          <a:p>
            <a:pPr>
              <a:buNone/>
            </a:pPr>
            <a:r>
              <a:rPr lang="en-IN" sz="2400" dirty="0" smtClean="0">
                <a:solidFill>
                  <a:srgbClr val="444949"/>
                </a:solidFill>
                <a:latin typeface="ArialMT"/>
              </a:rPr>
              <a:t>• </a:t>
            </a:r>
            <a:r>
              <a:rPr lang="en-IN" sz="2400" dirty="0" smtClean="0">
                <a:solidFill>
                  <a:srgbClr val="444949"/>
                </a:solidFill>
                <a:latin typeface="GillSans-Light"/>
              </a:rPr>
              <a:t>3000 WCU = 3 MB/s</a:t>
            </a:r>
          </a:p>
          <a:p>
            <a:pPr>
              <a:buNone/>
            </a:pPr>
            <a:r>
              <a:rPr lang="en-IN" sz="2400" dirty="0" smtClean="0">
                <a:solidFill>
                  <a:srgbClr val="444949"/>
                </a:solidFill>
                <a:latin typeface="ArialMT"/>
              </a:rPr>
              <a:t>• </a:t>
            </a:r>
            <a:r>
              <a:rPr lang="en-IN" sz="2400" dirty="0" smtClean="0">
                <a:solidFill>
                  <a:srgbClr val="444949"/>
                </a:solidFill>
                <a:latin typeface="GillSans-Light"/>
              </a:rPr>
              <a:t>= $1,450.90 / month</a:t>
            </a:r>
          </a:p>
          <a:p>
            <a:pPr>
              <a:buNone/>
            </a:pPr>
            <a:r>
              <a:rPr lang="en-IN" sz="2400" dirty="0" smtClean="0">
                <a:solidFill>
                  <a:srgbClr val="444949"/>
                </a:solidFill>
                <a:latin typeface="ArialMT"/>
              </a:rPr>
              <a:t>• </a:t>
            </a:r>
            <a:r>
              <a:rPr lang="en-IN" sz="2400" dirty="0" smtClean="0">
                <a:solidFill>
                  <a:srgbClr val="444949"/>
                </a:solidFill>
                <a:latin typeface="GillSans-Light"/>
              </a:rPr>
              <a:t>Storage in </a:t>
            </a:r>
            <a:r>
              <a:rPr lang="en-IN" sz="2400" dirty="0" err="1" smtClean="0">
                <a:solidFill>
                  <a:srgbClr val="444949"/>
                </a:solidFill>
                <a:latin typeface="GillSans-Light"/>
              </a:rPr>
              <a:t>DynamoDB</a:t>
            </a:r>
            <a:endParaRPr lang="en-IN" dirty="0"/>
          </a:p>
        </p:txBody>
      </p:sp>
      <p:sp>
        <p:nvSpPr>
          <p:cNvPr id="3" name="Title 2"/>
          <p:cNvSpPr>
            <a:spLocks noGrp="1"/>
          </p:cNvSpPr>
          <p:nvPr>
            <p:ph type="title"/>
          </p:nvPr>
        </p:nvSpPr>
        <p:spPr/>
        <p:txBody>
          <a:bodyPr>
            <a:noAutofit/>
          </a:bodyPr>
          <a:lstStyle/>
          <a:p>
            <a:r>
              <a:rPr lang="en-IN" sz="2800" dirty="0" smtClean="0"/>
              <a:t>Streaming Architectures</a:t>
            </a:r>
            <a:br>
              <a:rPr lang="en-IN" sz="2800" dirty="0" smtClean="0"/>
            </a:br>
            <a:r>
              <a:rPr lang="en-IN" sz="2800" dirty="0" smtClean="0"/>
              <a:t>3000 messages of 1 KB per second</a:t>
            </a:r>
            <a:endParaRPr lang="en-IN" sz="2800" dirty="0"/>
          </a:p>
        </p:txBody>
      </p:sp>
      <p:pic>
        <p:nvPicPr>
          <p:cNvPr id="7170" name="Picture 2"/>
          <p:cNvPicPr>
            <a:picLocks noChangeAspect="1" noChangeArrowheads="1"/>
          </p:cNvPicPr>
          <p:nvPr/>
        </p:nvPicPr>
        <p:blipFill>
          <a:blip r:embed="rId2"/>
          <a:srcRect/>
          <a:stretch>
            <a:fillRect/>
          </a:stretch>
        </p:blipFill>
        <p:spPr bwMode="auto">
          <a:xfrm>
            <a:off x="304800" y="1600200"/>
            <a:ext cx="4267200" cy="42672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sz="2400" dirty="0" smtClean="0">
                <a:solidFill>
                  <a:srgbClr val="444949"/>
                </a:solidFill>
                <a:latin typeface="ArialMT"/>
              </a:rPr>
              <a:t>• </a:t>
            </a:r>
            <a:r>
              <a:rPr lang="en-US" sz="2400" dirty="0" smtClean="0">
                <a:solidFill>
                  <a:srgbClr val="444949"/>
                </a:solidFill>
                <a:latin typeface="GillSans-Light"/>
              </a:rPr>
              <a:t>ADFS: provide single sign-on across applications</a:t>
            </a:r>
          </a:p>
          <a:p>
            <a:pPr>
              <a:buNone/>
            </a:pPr>
            <a:r>
              <a:rPr lang="en-US" sz="2400" dirty="0" smtClean="0">
                <a:solidFill>
                  <a:srgbClr val="444949"/>
                </a:solidFill>
                <a:latin typeface="ArialMT"/>
              </a:rPr>
              <a:t>• </a:t>
            </a:r>
            <a:r>
              <a:rPr lang="en-US" sz="2400" dirty="0" smtClean="0">
                <a:solidFill>
                  <a:srgbClr val="444949"/>
                </a:solidFill>
                <a:latin typeface="GillSans-Light"/>
              </a:rPr>
              <a:t>SAML across 3</a:t>
            </a:r>
            <a:r>
              <a:rPr lang="en-US" sz="1800" dirty="0" smtClean="0">
                <a:solidFill>
                  <a:srgbClr val="444949"/>
                </a:solidFill>
                <a:latin typeface="GillSans-Light"/>
              </a:rPr>
              <a:t>rd </a:t>
            </a:r>
            <a:r>
              <a:rPr lang="en-US" sz="2400" dirty="0" smtClean="0">
                <a:solidFill>
                  <a:srgbClr val="444949"/>
                </a:solidFill>
                <a:latin typeface="GillSans-Light"/>
              </a:rPr>
              <a:t>party: AWS Console, </a:t>
            </a:r>
            <a:r>
              <a:rPr lang="en-US" sz="2400" dirty="0" err="1" smtClean="0">
                <a:solidFill>
                  <a:srgbClr val="444949"/>
                </a:solidFill>
                <a:latin typeface="GillSans-Light"/>
              </a:rPr>
              <a:t>Dropbox</a:t>
            </a:r>
            <a:r>
              <a:rPr lang="en-US" sz="2400" dirty="0" smtClean="0">
                <a:solidFill>
                  <a:srgbClr val="444949"/>
                </a:solidFill>
                <a:latin typeface="GillSans-Light"/>
              </a:rPr>
              <a:t>, Office365, etc…</a:t>
            </a:r>
            <a:endParaRPr lang="en-US" dirty="0"/>
          </a:p>
        </p:txBody>
      </p:sp>
      <p:sp>
        <p:nvSpPr>
          <p:cNvPr id="3" name="Title 2"/>
          <p:cNvSpPr>
            <a:spLocks noGrp="1"/>
          </p:cNvSpPr>
          <p:nvPr>
            <p:ph type="title"/>
          </p:nvPr>
        </p:nvSpPr>
        <p:spPr/>
        <p:txBody>
          <a:bodyPr>
            <a:normAutofit fontScale="90000"/>
          </a:bodyPr>
          <a:lstStyle/>
          <a:p>
            <a:r>
              <a:rPr lang="en-US" sz="4000" dirty="0" smtClean="0">
                <a:solidFill>
                  <a:srgbClr val="444949"/>
                </a:solidFill>
                <a:latin typeface="GillSans-Light"/>
              </a:rPr>
              <a:t>What is ADFS (AD </a:t>
            </a:r>
            <a:br>
              <a:rPr lang="en-US" sz="4000" dirty="0" smtClean="0">
                <a:solidFill>
                  <a:srgbClr val="444949"/>
                </a:solidFill>
                <a:latin typeface="GillSans-Light"/>
              </a:rPr>
            </a:br>
            <a:r>
              <a:rPr lang="en-US" sz="4000" dirty="0" smtClean="0">
                <a:solidFill>
                  <a:srgbClr val="444949"/>
                </a:solidFill>
                <a:latin typeface="GillSans-Light"/>
              </a:rPr>
              <a:t>Federation Services)?</a:t>
            </a:r>
            <a:endParaRPr lang="en-US" dirty="0"/>
          </a:p>
        </p:txBody>
      </p:sp>
      <p:pic>
        <p:nvPicPr>
          <p:cNvPr id="15363" name="Picture 3"/>
          <p:cNvPicPr>
            <a:picLocks noChangeAspect="1" noChangeArrowheads="1"/>
          </p:cNvPicPr>
          <p:nvPr/>
        </p:nvPicPr>
        <p:blipFill>
          <a:blip r:embed="rId2" cstate="print"/>
          <a:srcRect/>
          <a:stretch>
            <a:fillRect/>
          </a:stretch>
        </p:blipFill>
        <p:spPr bwMode="auto">
          <a:xfrm>
            <a:off x="762001" y="2895601"/>
            <a:ext cx="7620000" cy="3352800"/>
          </a:xfrm>
          <a:prstGeom prst="rect">
            <a:avLst/>
          </a:prstGeom>
          <a:noFill/>
          <a:ln w="9525">
            <a:noFill/>
            <a:miter lim="800000"/>
            <a:headEnd/>
            <a:tailEnd/>
          </a:ln>
          <a:effectLst/>
        </p:spPr>
      </p:pic>
      <p:sp>
        <p:nvSpPr>
          <p:cNvPr id="6" name="Rectangle 5"/>
          <p:cNvSpPr/>
          <p:nvPr/>
        </p:nvSpPr>
        <p:spPr>
          <a:xfrm>
            <a:off x="4572000" y="5943600"/>
            <a:ext cx="4572000" cy="738664"/>
          </a:xfrm>
          <a:prstGeom prst="rect">
            <a:avLst/>
          </a:prstGeom>
        </p:spPr>
        <p:txBody>
          <a:bodyPr wrap="square">
            <a:spAutoFit/>
          </a:bodyPr>
          <a:lstStyle/>
          <a:p>
            <a:r>
              <a:rPr lang="en-US" sz="1400" dirty="0" smtClean="0">
                <a:solidFill>
                  <a:srgbClr val="0563C2"/>
                </a:solidFill>
                <a:latin typeface="Calibri"/>
              </a:rPr>
              <a:t>https://aws.amazon.com/blogs/security/how-to-establish-federated-access-to-your-awsresources-</a:t>
            </a:r>
          </a:p>
          <a:p>
            <a:r>
              <a:rPr lang="en-US" sz="1400" dirty="0" smtClean="0">
                <a:solidFill>
                  <a:srgbClr val="0563C2"/>
                </a:solidFill>
                <a:latin typeface="Calibri"/>
              </a:rPr>
              <a:t>by-using-active-directory-user-attributes/</a:t>
            </a:r>
            <a:endParaRPr lang="en-US" sz="1400"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solidFill>
                  <a:srgbClr val="444949"/>
                </a:solidFill>
                <a:latin typeface="GillSans-Light"/>
              </a:rPr>
              <a:t>Comparison Charts</a:t>
            </a:r>
            <a:endParaRPr lang="en-IN" dirty="0"/>
          </a:p>
        </p:txBody>
      </p:sp>
      <p:pic>
        <p:nvPicPr>
          <p:cNvPr id="8194" name="Picture 2"/>
          <p:cNvPicPr>
            <a:picLocks noGrp="1" noChangeAspect="1" noChangeArrowheads="1"/>
          </p:cNvPicPr>
          <p:nvPr>
            <p:ph idx="1"/>
          </p:nvPr>
        </p:nvPicPr>
        <p:blipFill>
          <a:blip r:embed="rId2"/>
          <a:srcRect/>
          <a:stretch>
            <a:fillRect/>
          </a:stretch>
        </p:blipFill>
        <p:spPr bwMode="auto">
          <a:xfrm>
            <a:off x="533400" y="1219200"/>
            <a:ext cx="8382000" cy="4800600"/>
          </a:xfrm>
          <a:prstGeom prst="rect">
            <a:avLst/>
          </a:prstGeom>
          <a:noFill/>
          <a:ln w="9525">
            <a:noFill/>
            <a:miter lim="800000"/>
            <a:headEnd/>
            <a:tailEnd/>
          </a:ln>
          <a:effectLst/>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Run batch jobs as </a:t>
            </a:r>
            <a:r>
              <a:rPr lang="en-IN" sz="2400" dirty="0" err="1" smtClean="0">
                <a:solidFill>
                  <a:srgbClr val="444949"/>
                </a:solidFill>
                <a:latin typeface="GillSans-Light"/>
              </a:rPr>
              <a:t>Docker</a:t>
            </a:r>
            <a:r>
              <a:rPr lang="en-IN" sz="2400" dirty="0" smtClean="0">
                <a:solidFill>
                  <a:srgbClr val="444949"/>
                </a:solidFill>
                <a:latin typeface="GillSans-Light"/>
              </a:rPr>
              <a:t> images</a:t>
            </a:r>
          </a:p>
          <a:p>
            <a:pPr>
              <a:buNone/>
            </a:pPr>
            <a:r>
              <a:rPr lang="en-IN" sz="2400" dirty="0" smtClean="0">
                <a:solidFill>
                  <a:srgbClr val="444949"/>
                </a:solidFill>
                <a:latin typeface="ArialMT"/>
              </a:rPr>
              <a:t>• </a:t>
            </a:r>
            <a:r>
              <a:rPr lang="en-IN" sz="2400" dirty="0" smtClean="0">
                <a:solidFill>
                  <a:srgbClr val="444949"/>
                </a:solidFill>
                <a:latin typeface="GillSans-Light"/>
              </a:rPr>
              <a:t>Dynamic provisioning of the instances (EC2 &amp; Spot Instances) – in VPC</a:t>
            </a:r>
          </a:p>
          <a:p>
            <a:pPr>
              <a:buNone/>
            </a:pPr>
            <a:r>
              <a:rPr lang="en-IN" sz="2400" dirty="0" smtClean="0">
                <a:solidFill>
                  <a:srgbClr val="444949"/>
                </a:solidFill>
                <a:latin typeface="ArialMT"/>
              </a:rPr>
              <a:t>• </a:t>
            </a:r>
            <a:r>
              <a:rPr lang="en-IN" sz="2400" dirty="0" smtClean="0">
                <a:solidFill>
                  <a:srgbClr val="444949"/>
                </a:solidFill>
                <a:latin typeface="GillSans-Light"/>
              </a:rPr>
              <a:t>Optimal quantity and type based on volume and requirements</a:t>
            </a:r>
          </a:p>
          <a:p>
            <a:pPr>
              <a:buNone/>
            </a:pPr>
            <a:r>
              <a:rPr lang="en-IN" sz="2400" dirty="0" smtClean="0">
                <a:solidFill>
                  <a:srgbClr val="444949"/>
                </a:solidFill>
                <a:latin typeface="ArialMT"/>
              </a:rPr>
              <a:t>• </a:t>
            </a:r>
            <a:r>
              <a:rPr lang="en-IN" sz="2400" dirty="0" smtClean="0">
                <a:solidFill>
                  <a:srgbClr val="444949"/>
                </a:solidFill>
                <a:latin typeface="GillSans-Light"/>
              </a:rPr>
              <a:t>No need to manage clusters, fully </a:t>
            </a:r>
            <a:r>
              <a:rPr lang="en-IN" sz="2400" dirty="0" err="1" smtClean="0">
                <a:solidFill>
                  <a:srgbClr val="444949"/>
                </a:solidFill>
                <a:latin typeface="GillSans-Light"/>
              </a:rPr>
              <a:t>serverless</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You just pay for the underlying EC2 instances</a:t>
            </a:r>
          </a:p>
          <a:p>
            <a:pPr>
              <a:buNone/>
            </a:pPr>
            <a:r>
              <a:rPr lang="en-IN" sz="2400" dirty="0" smtClean="0">
                <a:solidFill>
                  <a:srgbClr val="444949"/>
                </a:solidFill>
                <a:latin typeface="ArialMT"/>
              </a:rPr>
              <a:t>• </a:t>
            </a:r>
            <a:r>
              <a:rPr lang="en-IN" sz="2400" dirty="0" smtClean="0">
                <a:solidFill>
                  <a:srgbClr val="444949"/>
                </a:solidFill>
                <a:latin typeface="GillSans-Light"/>
              </a:rPr>
              <a:t>Example: batch process of images, running thousands of concurrent jobs</a:t>
            </a:r>
          </a:p>
          <a:p>
            <a:pPr>
              <a:buNone/>
            </a:pPr>
            <a:r>
              <a:rPr lang="en-IN" sz="2400" dirty="0" smtClean="0">
                <a:solidFill>
                  <a:srgbClr val="444949"/>
                </a:solidFill>
                <a:latin typeface="ArialMT"/>
              </a:rPr>
              <a:t>• </a:t>
            </a:r>
            <a:r>
              <a:rPr lang="en-IN" sz="2400" dirty="0" smtClean="0">
                <a:solidFill>
                  <a:srgbClr val="444949"/>
                </a:solidFill>
                <a:latin typeface="GillSans-Light"/>
              </a:rPr>
              <a:t>Schedule Batch Jobs using </a:t>
            </a:r>
            <a:r>
              <a:rPr lang="en-IN" sz="2400" dirty="0" err="1" smtClean="0">
                <a:solidFill>
                  <a:srgbClr val="444949"/>
                </a:solidFill>
                <a:latin typeface="GillSans-Light"/>
              </a:rPr>
              <a:t>CloudWatch</a:t>
            </a:r>
            <a:r>
              <a:rPr lang="en-IN" sz="2400" dirty="0" smtClean="0">
                <a:solidFill>
                  <a:srgbClr val="444949"/>
                </a:solidFill>
                <a:latin typeface="GillSans-Light"/>
              </a:rPr>
              <a:t> Events</a:t>
            </a:r>
          </a:p>
          <a:p>
            <a:pPr>
              <a:buNone/>
            </a:pPr>
            <a:r>
              <a:rPr lang="en-IN" sz="2400" dirty="0" smtClean="0">
                <a:solidFill>
                  <a:srgbClr val="444949"/>
                </a:solidFill>
                <a:latin typeface="ArialMT"/>
              </a:rPr>
              <a:t>• </a:t>
            </a:r>
            <a:r>
              <a:rPr lang="en-IN" sz="2400" dirty="0" smtClean="0">
                <a:solidFill>
                  <a:srgbClr val="444949"/>
                </a:solidFill>
                <a:latin typeface="GillSans-Light"/>
              </a:rPr>
              <a:t>Orchestrate Batch Jobs using AWS Step Functions</a:t>
            </a:r>
            <a:endParaRPr lang="en-IN" dirty="0"/>
          </a:p>
        </p:txBody>
      </p:sp>
      <p:sp>
        <p:nvSpPr>
          <p:cNvPr id="3" name="Title 2"/>
          <p:cNvSpPr>
            <a:spLocks noGrp="1"/>
          </p:cNvSpPr>
          <p:nvPr>
            <p:ph type="title"/>
          </p:nvPr>
        </p:nvSpPr>
        <p:spPr/>
        <p:txBody>
          <a:bodyPr/>
          <a:lstStyle/>
          <a:p>
            <a:r>
              <a:rPr lang="en-IN" dirty="0" smtClean="0"/>
              <a:t>AWS Batch</a:t>
            </a:r>
            <a:endParaRPr lang="en-IN" dirty="0"/>
          </a:p>
        </p:txBody>
      </p:sp>
      <p:pic>
        <p:nvPicPr>
          <p:cNvPr id="9218" name="Picture 2"/>
          <p:cNvPicPr>
            <a:picLocks noChangeAspect="1" noChangeArrowheads="1"/>
          </p:cNvPicPr>
          <p:nvPr/>
        </p:nvPicPr>
        <p:blipFill>
          <a:blip r:embed="rId2" cstate="print"/>
          <a:srcRect/>
          <a:stretch>
            <a:fillRect/>
          </a:stretch>
        </p:blipFill>
        <p:spPr bwMode="auto">
          <a:xfrm>
            <a:off x="8077200" y="1752600"/>
            <a:ext cx="790575" cy="790575"/>
          </a:xfrm>
          <a:prstGeom prst="rect">
            <a:avLst/>
          </a:prstGeom>
          <a:noFill/>
          <a:ln w="9525">
            <a:noFill/>
            <a:miter lim="800000"/>
            <a:headEnd/>
            <a:tailEnd/>
          </a:ln>
          <a:effectLst/>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AWS Batch – Solution</a:t>
            </a:r>
            <a:br>
              <a:rPr lang="en-IN" dirty="0" smtClean="0"/>
            </a:br>
            <a:r>
              <a:rPr lang="en-IN" dirty="0" smtClean="0"/>
              <a:t> Architecture</a:t>
            </a:r>
            <a:endParaRPr lang="en-IN" dirty="0"/>
          </a:p>
        </p:txBody>
      </p:sp>
      <p:pic>
        <p:nvPicPr>
          <p:cNvPr id="10242" name="Picture 2"/>
          <p:cNvPicPr>
            <a:picLocks noGrp="1" noChangeAspect="1" noChangeArrowheads="1"/>
          </p:cNvPicPr>
          <p:nvPr>
            <p:ph idx="1"/>
          </p:nvPr>
        </p:nvPicPr>
        <p:blipFill>
          <a:blip r:embed="rId2"/>
          <a:srcRect/>
          <a:stretch>
            <a:fillRect/>
          </a:stretch>
        </p:blipFill>
        <p:spPr bwMode="auto">
          <a:xfrm>
            <a:off x="457200" y="1295400"/>
            <a:ext cx="8229600" cy="4724400"/>
          </a:xfrm>
          <a:prstGeom prst="rect">
            <a:avLst/>
          </a:prstGeom>
          <a:noFill/>
          <a:ln w="9525">
            <a:noFill/>
            <a:miter lim="800000"/>
            <a:headEnd/>
            <a:tailEnd/>
          </a:ln>
          <a:effectLst/>
        </p:spPr>
      </p:pic>
      <p:sp>
        <p:nvSpPr>
          <p:cNvPr id="5" name="TextBox 4"/>
          <p:cNvSpPr txBox="1"/>
          <p:nvPr/>
        </p:nvSpPr>
        <p:spPr>
          <a:xfrm>
            <a:off x="6781800" y="1219200"/>
            <a:ext cx="1151277" cy="307777"/>
          </a:xfrm>
          <a:prstGeom prst="rect">
            <a:avLst/>
          </a:prstGeom>
          <a:noFill/>
        </p:spPr>
        <p:txBody>
          <a:bodyPr wrap="none" rtlCol="0">
            <a:spAutoFit/>
          </a:bodyPr>
          <a:lstStyle/>
          <a:p>
            <a:r>
              <a:rPr lang="en-IN" sz="1400" b="1" dirty="0" err="1" smtClean="0">
                <a:solidFill>
                  <a:srgbClr val="444949"/>
                </a:solidFill>
                <a:latin typeface="Calibri-Bold"/>
              </a:rPr>
              <a:t>DynamoDB</a:t>
            </a:r>
            <a:endParaRPr lang="en-IN" sz="1400"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3200" dirty="0" smtClean="0">
                <a:solidFill>
                  <a:srgbClr val="444949"/>
                </a:solidFill>
                <a:latin typeface="ArialMT"/>
              </a:rPr>
              <a:t>• </a:t>
            </a:r>
            <a:r>
              <a:rPr lang="en-IN" sz="3200" dirty="0" smtClean="0">
                <a:solidFill>
                  <a:srgbClr val="444949"/>
                </a:solidFill>
                <a:latin typeface="GillSans-Light"/>
              </a:rPr>
              <a:t>Lambda:</a:t>
            </a:r>
          </a:p>
          <a:p>
            <a:pPr lvl="1">
              <a:buNone/>
            </a:pPr>
            <a:r>
              <a:rPr lang="en-IN" sz="2400" dirty="0" smtClean="0">
                <a:solidFill>
                  <a:srgbClr val="444949"/>
                </a:solidFill>
                <a:latin typeface="ArialMT"/>
              </a:rPr>
              <a:t>• </a:t>
            </a:r>
            <a:r>
              <a:rPr lang="en-IN" sz="2400" dirty="0" smtClean="0">
                <a:solidFill>
                  <a:srgbClr val="444949"/>
                </a:solidFill>
                <a:latin typeface="GillSans-Light"/>
              </a:rPr>
              <a:t>Time limit</a:t>
            </a:r>
          </a:p>
          <a:p>
            <a:pPr lvl="1">
              <a:buNone/>
            </a:pPr>
            <a:r>
              <a:rPr lang="en-IN" sz="2400" dirty="0" smtClean="0">
                <a:solidFill>
                  <a:srgbClr val="444949"/>
                </a:solidFill>
                <a:latin typeface="ArialMT"/>
              </a:rPr>
              <a:t>• </a:t>
            </a:r>
            <a:r>
              <a:rPr lang="en-IN" sz="2400" dirty="0" smtClean="0">
                <a:solidFill>
                  <a:srgbClr val="444949"/>
                </a:solidFill>
                <a:latin typeface="GillSans-Light"/>
              </a:rPr>
              <a:t>Limited runtimes</a:t>
            </a:r>
          </a:p>
          <a:p>
            <a:pPr lvl="1">
              <a:buNone/>
            </a:pPr>
            <a:r>
              <a:rPr lang="en-IN" sz="2400" dirty="0" smtClean="0">
                <a:solidFill>
                  <a:srgbClr val="444949"/>
                </a:solidFill>
                <a:latin typeface="ArialMT"/>
              </a:rPr>
              <a:t>• </a:t>
            </a:r>
            <a:r>
              <a:rPr lang="en-IN" sz="2400" dirty="0" smtClean="0">
                <a:solidFill>
                  <a:srgbClr val="444949"/>
                </a:solidFill>
                <a:latin typeface="GillSans-Light"/>
              </a:rPr>
              <a:t>Limited temporary disk space</a:t>
            </a:r>
          </a:p>
          <a:p>
            <a:pPr lvl="1">
              <a:buNone/>
            </a:pPr>
            <a:r>
              <a:rPr lang="en-IN" sz="2400" dirty="0" smtClean="0">
                <a:solidFill>
                  <a:srgbClr val="444949"/>
                </a:solidFill>
                <a:latin typeface="ArialMT"/>
              </a:rPr>
              <a:t>• </a:t>
            </a:r>
            <a:r>
              <a:rPr lang="en-IN" sz="2400" dirty="0" err="1" smtClean="0">
                <a:solidFill>
                  <a:srgbClr val="444949"/>
                </a:solidFill>
                <a:latin typeface="GillSans-Light"/>
              </a:rPr>
              <a:t>Serverless</a:t>
            </a:r>
            <a:endParaRPr lang="en-IN" sz="2400" dirty="0" smtClean="0">
              <a:solidFill>
                <a:srgbClr val="444949"/>
              </a:solidFill>
              <a:latin typeface="GillSans-Light"/>
            </a:endParaRPr>
          </a:p>
          <a:p>
            <a:pPr>
              <a:buNone/>
            </a:pPr>
            <a:r>
              <a:rPr lang="en-IN" sz="3200" dirty="0" smtClean="0">
                <a:solidFill>
                  <a:srgbClr val="444949"/>
                </a:solidFill>
                <a:latin typeface="ArialMT"/>
              </a:rPr>
              <a:t>• </a:t>
            </a:r>
            <a:r>
              <a:rPr lang="en-IN" sz="3200" dirty="0" smtClean="0">
                <a:solidFill>
                  <a:srgbClr val="444949"/>
                </a:solidFill>
                <a:latin typeface="GillSans-Light"/>
              </a:rPr>
              <a:t>Batch:</a:t>
            </a:r>
          </a:p>
          <a:p>
            <a:pPr lvl="1">
              <a:buNone/>
            </a:pPr>
            <a:r>
              <a:rPr lang="en-IN" sz="2400" dirty="0" smtClean="0">
                <a:solidFill>
                  <a:srgbClr val="444949"/>
                </a:solidFill>
                <a:latin typeface="ArialMT"/>
              </a:rPr>
              <a:t>• </a:t>
            </a:r>
            <a:r>
              <a:rPr lang="en-IN" sz="2400" dirty="0" smtClean="0">
                <a:solidFill>
                  <a:srgbClr val="444949"/>
                </a:solidFill>
                <a:latin typeface="GillSans-Light"/>
              </a:rPr>
              <a:t>No time limit</a:t>
            </a:r>
          </a:p>
          <a:p>
            <a:pPr lvl="1">
              <a:buNone/>
            </a:pPr>
            <a:r>
              <a:rPr lang="en-IN" sz="2400" dirty="0" smtClean="0">
                <a:solidFill>
                  <a:srgbClr val="444949"/>
                </a:solidFill>
                <a:latin typeface="ArialMT"/>
              </a:rPr>
              <a:t>• </a:t>
            </a:r>
            <a:r>
              <a:rPr lang="en-IN" sz="2400" dirty="0" smtClean="0">
                <a:solidFill>
                  <a:srgbClr val="444949"/>
                </a:solidFill>
                <a:latin typeface="GillSans-Light"/>
              </a:rPr>
              <a:t>Any runtime as long as it’s package as a </a:t>
            </a:r>
            <a:r>
              <a:rPr lang="en-IN" sz="2400" dirty="0" err="1" smtClean="0">
                <a:solidFill>
                  <a:srgbClr val="444949"/>
                </a:solidFill>
                <a:latin typeface="GillSans-Light"/>
              </a:rPr>
              <a:t>Docker</a:t>
            </a:r>
            <a:r>
              <a:rPr lang="en-IN" sz="2400" dirty="0" smtClean="0">
                <a:solidFill>
                  <a:srgbClr val="444949"/>
                </a:solidFill>
                <a:latin typeface="GillSans-Light"/>
              </a:rPr>
              <a:t> image</a:t>
            </a:r>
          </a:p>
          <a:p>
            <a:pPr lvl="1">
              <a:buNone/>
            </a:pPr>
            <a:r>
              <a:rPr lang="en-IN" sz="2400" dirty="0" smtClean="0">
                <a:solidFill>
                  <a:srgbClr val="444949"/>
                </a:solidFill>
                <a:latin typeface="ArialMT"/>
              </a:rPr>
              <a:t>• </a:t>
            </a:r>
            <a:r>
              <a:rPr lang="en-IN" sz="2400" dirty="0" smtClean="0">
                <a:solidFill>
                  <a:srgbClr val="444949"/>
                </a:solidFill>
                <a:latin typeface="GillSans-Light"/>
              </a:rPr>
              <a:t>Rely on EBS / instance store for disk space</a:t>
            </a:r>
          </a:p>
          <a:p>
            <a:pPr lvl="1">
              <a:buNone/>
            </a:pPr>
            <a:r>
              <a:rPr lang="en-IN" sz="2400" dirty="0" smtClean="0">
                <a:solidFill>
                  <a:srgbClr val="444949"/>
                </a:solidFill>
                <a:latin typeface="ArialMT"/>
              </a:rPr>
              <a:t>• </a:t>
            </a:r>
            <a:r>
              <a:rPr lang="en-IN" sz="2400" dirty="0" smtClean="0">
                <a:solidFill>
                  <a:srgbClr val="444949"/>
                </a:solidFill>
                <a:latin typeface="GillSans-Light"/>
              </a:rPr>
              <a:t>Relies on EC2 (can be managed by AWS)</a:t>
            </a:r>
            <a:endParaRPr lang="en-IN" dirty="0"/>
          </a:p>
        </p:txBody>
      </p:sp>
      <p:sp>
        <p:nvSpPr>
          <p:cNvPr id="3" name="Title 2"/>
          <p:cNvSpPr>
            <a:spLocks noGrp="1"/>
          </p:cNvSpPr>
          <p:nvPr>
            <p:ph type="title"/>
          </p:nvPr>
        </p:nvSpPr>
        <p:spPr/>
        <p:txBody>
          <a:bodyPr/>
          <a:lstStyle/>
          <a:p>
            <a:r>
              <a:rPr lang="en-IN" dirty="0" smtClean="0"/>
              <a:t>Batch </a:t>
            </a:r>
            <a:r>
              <a:rPr lang="en-IN" dirty="0" err="1" smtClean="0"/>
              <a:t>vs</a:t>
            </a:r>
            <a:r>
              <a:rPr lang="en-IN" dirty="0" smtClean="0"/>
              <a:t> Lambda</a:t>
            </a:r>
            <a:endParaRPr lang="en-IN"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3200" dirty="0" smtClean="0">
                <a:solidFill>
                  <a:srgbClr val="444949"/>
                </a:solidFill>
                <a:latin typeface="ArialMT"/>
              </a:rPr>
              <a:t>• </a:t>
            </a:r>
            <a:r>
              <a:rPr lang="en-IN" sz="3200" u="sng" dirty="0" smtClean="0">
                <a:solidFill>
                  <a:srgbClr val="444949"/>
                </a:solidFill>
                <a:latin typeface="GillSans-Light"/>
              </a:rPr>
              <a:t>Managed Compute Environment</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AWS Batch managed the capacity and instance types within the environment</a:t>
            </a:r>
          </a:p>
          <a:p>
            <a:pPr lvl="1">
              <a:buNone/>
            </a:pPr>
            <a:r>
              <a:rPr lang="en-IN" sz="2400" dirty="0" smtClean="0">
                <a:solidFill>
                  <a:srgbClr val="444949"/>
                </a:solidFill>
                <a:latin typeface="ArialMT"/>
              </a:rPr>
              <a:t>• </a:t>
            </a:r>
            <a:r>
              <a:rPr lang="en-IN" sz="2400" dirty="0" smtClean="0">
                <a:solidFill>
                  <a:srgbClr val="444949"/>
                </a:solidFill>
                <a:latin typeface="GillSans-Light"/>
              </a:rPr>
              <a:t>You can choose On-Demand or Spot Instances</a:t>
            </a:r>
          </a:p>
          <a:p>
            <a:pPr lvl="1">
              <a:buNone/>
            </a:pPr>
            <a:r>
              <a:rPr lang="en-IN" sz="2400" dirty="0" smtClean="0">
                <a:solidFill>
                  <a:srgbClr val="444949"/>
                </a:solidFill>
                <a:latin typeface="ArialMT"/>
              </a:rPr>
              <a:t>• </a:t>
            </a:r>
            <a:r>
              <a:rPr lang="en-IN" sz="2400" dirty="0" smtClean="0">
                <a:solidFill>
                  <a:srgbClr val="444949"/>
                </a:solidFill>
                <a:latin typeface="GillSans-Light"/>
              </a:rPr>
              <a:t>You can set a maximum price for Spot Instances</a:t>
            </a:r>
          </a:p>
          <a:p>
            <a:pPr lvl="1">
              <a:buNone/>
            </a:pPr>
            <a:r>
              <a:rPr lang="en-IN" sz="2400" dirty="0" smtClean="0">
                <a:solidFill>
                  <a:srgbClr val="444949"/>
                </a:solidFill>
                <a:latin typeface="ArialMT"/>
              </a:rPr>
              <a:t>• </a:t>
            </a:r>
            <a:r>
              <a:rPr lang="en-IN" sz="2400" dirty="0" smtClean="0">
                <a:solidFill>
                  <a:srgbClr val="444949"/>
                </a:solidFill>
                <a:latin typeface="GillSans-Light"/>
              </a:rPr>
              <a:t>Launched within your own VPC</a:t>
            </a:r>
          </a:p>
          <a:p>
            <a:pPr lvl="2">
              <a:buNone/>
            </a:pPr>
            <a:r>
              <a:rPr lang="en-IN" sz="1800" dirty="0" smtClean="0">
                <a:solidFill>
                  <a:srgbClr val="444949"/>
                </a:solidFill>
                <a:latin typeface="ArialMT"/>
              </a:rPr>
              <a:t>• </a:t>
            </a:r>
            <a:r>
              <a:rPr lang="en-IN" sz="1800" dirty="0" smtClean="0">
                <a:solidFill>
                  <a:srgbClr val="444949"/>
                </a:solidFill>
                <a:latin typeface="GillSans-Light"/>
              </a:rPr>
              <a:t>If you launch within your own private subnet, make sure it has access to the ECS service</a:t>
            </a:r>
          </a:p>
          <a:p>
            <a:pPr lvl="2">
              <a:buNone/>
            </a:pPr>
            <a:r>
              <a:rPr lang="en-IN" sz="1800" dirty="0" smtClean="0">
                <a:solidFill>
                  <a:srgbClr val="444949"/>
                </a:solidFill>
                <a:latin typeface="ArialMT"/>
              </a:rPr>
              <a:t>• </a:t>
            </a:r>
            <a:r>
              <a:rPr lang="en-IN" sz="1800" dirty="0" smtClean="0">
                <a:solidFill>
                  <a:srgbClr val="444949"/>
                </a:solidFill>
                <a:latin typeface="GillSans-Light"/>
              </a:rPr>
              <a:t>Either using a NAT gateway / instance or using VPC Endpoints for ECS</a:t>
            </a:r>
          </a:p>
          <a:p>
            <a:pPr>
              <a:buNone/>
            </a:pPr>
            <a:r>
              <a:rPr lang="en-IN" sz="3200" dirty="0" smtClean="0">
                <a:solidFill>
                  <a:srgbClr val="444949"/>
                </a:solidFill>
                <a:latin typeface="ArialMT"/>
              </a:rPr>
              <a:t>• </a:t>
            </a:r>
            <a:r>
              <a:rPr lang="en-IN" sz="3200" u="sng" dirty="0" smtClean="0">
                <a:solidFill>
                  <a:srgbClr val="444949"/>
                </a:solidFill>
                <a:latin typeface="GillSans-Light"/>
              </a:rPr>
              <a:t>Unmanaged Compute Environment</a:t>
            </a:r>
          </a:p>
          <a:p>
            <a:pPr lvl="1">
              <a:buNone/>
            </a:pPr>
            <a:r>
              <a:rPr lang="en-IN" sz="2400" dirty="0" smtClean="0">
                <a:solidFill>
                  <a:srgbClr val="444949"/>
                </a:solidFill>
                <a:latin typeface="ArialMT"/>
              </a:rPr>
              <a:t>• </a:t>
            </a:r>
            <a:r>
              <a:rPr lang="en-IN" sz="2400" dirty="0" smtClean="0">
                <a:solidFill>
                  <a:srgbClr val="444949"/>
                </a:solidFill>
                <a:latin typeface="GillSans-Light"/>
              </a:rPr>
              <a:t>You control and manage instance configuration, provisioning and scaling</a:t>
            </a:r>
            <a:endParaRPr lang="en-IN" dirty="0"/>
          </a:p>
        </p:txBody>
      </p:sp>
      <p:sp>
        <p:nvSpPr>
          <p:cNvPr id="3" name="Title 2"/>
          <p:cNvSpPr>
            <a:spLocks noGrp="1"/>
          </p:cNvSpPr>
          <p:nvPr>
            <p:ph type="title"/>
          </p:nvPr>
        </p:nvSpPr>
        <p:spPr/>
        <p:txBody>
          <a:bodyPr>
            <a:normAutofit fontScale="90000"/>
          </a:bodyPr>
          <a:lstStyle/>
          <a:p>
            <a:r>
              <a:rPr lang="en-IN" dirty="0" smtClean="0"/>
              <a:t>AWS Batch – Compute Environments</a:t>
            </a:r>
            <a:endParaRPr lang="en-IN"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AWS Batch – Managed</a:t>
            </a:r>
            <a:br>
              <a:rPr lang="en-IN" dirty="0" smtClean="0"/>
            </a:br>
            <a:r>
              <a:rPr lang="en-IN" dirty="0" smtClean="0"/>
              <a:t> Compute Environment</a:t>
            </a:r>
            <a:endParaRPr lang="en-IN" dirty="0"/>
          </a:p>
        </p:txBody>
      </p:sp>
      <p:pic>
        <p:nvPicPr>
          <p:cNvPr id="11266" name="Picture 2"/>
          <p:cNvPicPr>
            <a:picLocks noGrp="1" noChangeAspect="1" noChangeArrowheads="1"/>
          </p:cNvPicPr>
          <p:nvPr>
            <p:ph idx="1"/>
          </p:nvPr>
        </p:nvPicPr>
        <p:blipFill>
          <a:blip r:embed="rId2"/>
          <a:srcRect/>
          <a:stretch>
            <a:fillRect/>
          </a:stretch>
        </p:blipFill>
        <p:spPr bwMode="auto">
          <a:xfrm>
            <a:off x="4648200" y="1447800"/>
            <a:ext cx="4133850" cy="46482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457200" y="3276600"/>
            <a:ext cx="4429125" cy="2209800"/>
          </a:xfrm>
          <a:prstGeom prst="rect">
            <a:avLst/>
          </a:prstGeom>
          <a:noFill/>
          <a:ln w="9525">
            <a:noFill/>
            <a:miter lim="800000"/>
            <a:headEnd/>
            <a:tailEnd/>
          </a:ln>
          <a:effectLst/>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95400"/>
            <a:ext cx="4648200" cy="4525963"/>
          </a:xfrm>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Multi Node: large scale, good for HPC</a:t>
            </a:r>
          </a:p>
          <a:p>
            <a:pPr>
              <a:buNone/>
            </a:pPr>
            <a:r>
              <a:rPr lang="en-IN" sz="3200" dirty="0" smtClean="0">
                <a:solidFill>
                  <a:srgbClr val="444949"/>
                </a:solidFill>
                <a:latin typeface="GillSans-Light"/>
              </a:rPr>
              <a:t>(high performance computing)</a:t>
            </a:r>
          </a:p>
          <a:p>
            <a:pPr>
              <a:buNone/>
            </a:pPr>
            <a:r>
              <a:rPr lang="en-IN" sz="2800" dirty="0" smtClean="0">
                <a:solidFill>
                  <a:srgbClr val="444949"/>
                </a:solidFill>
                <a:latin typeface="ArialMT"/>
              </a:rPr>
              <a:t>• </a:t>
            </a:r>
            <a:r>
              <a:rPr lang="en-IN" sz="2800" dirty="0" smtClean="0">
                <a:solidFill>
                  <a:srgbClr val="444949"/>
                </a:solidFill>
                <a:latin typeface="GillSans-Light"/>
              </a:rPr>
              <a:t>Leverages multiple EC2 / ECS instances at</a:t>
            </a:r>
          </a:p>
          <a:p>
            <a:pPr>
              <a:buNone/>
            </a:pPr>
            <a:r>
              <a:rPr lang="en-IN" sz="2800" dirty="0" smtClean="0">
                <a:solidFill>
                  <a:srgbClr val="444949"/>
                </a:solidFill>
                <a:latin typeface="GillSans-Light"/>
              </a:rPr>
              <a:t>the same time</a:t>
            </a:r>
          </a:p>
          <a:p>
            <a:pPr>
              <a:buNone/>
            </a:pPr>
            <a:r>
              <a:rPr lang="en-IN" sz="2800" dirty="0" smtClean="0">
                <a:solidFill>
                  <a:srgbClr val="444949"/>
                </a:solidFill>
                <a:latin typeface="ArialMT"/>
              </a:rPr>
              <a:t>• </a:t>
            </a:r>
            <a:r>
              <a:rPr lang="en-IN" sz="2800" dirty="0" smtClean="0">
                <a:solidFill>
                  <a:srgbClr val="444949"/>
                </a:solidFill>
                <a:latin typeface="GillSans-Light"/>
              </a:rPr>
              <a:t>Good for tightly coupled workloads</a:t>
            </a:r>
          </a:p>
          <a:p>
            <a:pPr>
              <a:buNone/>
            </a:pPr>
            <a:r>
              <a:rPr lang="en-IN" sz="2800" dirty="0" smtClean="0">
                <a:solidFill>
                  <a:srgbClr val="444949"/>
                </a:solidFill>
                <a:latin typeface="ArialMT"/>
              </a:rPr>
              <a:t>• </a:t>
            </a:r>
            <a:r>
              <a:rPr lang="en-IN" sz="2800" dirty="0" smtClean="0">
                <a:solidFill>
                  <a:srgbClr val="444949"/>
                </a:solidFill>
                <a:latin typeface="GillSans-Light"/>
              </a:rPr>
              <a:t>Represents a single job, and specified how</a:t>
            </a:r>
          </a:p>
          <a:p>
            <a:pPr>
              <a:buNone/>
            </a:pPr>
            <a:r>
              <a:rPr lang="en-IN" sz="2800" dirty="0" smtClean="0">
                <a:solidFill>
                  <a:srgbClr val="444949"/>
                </a:solidFill>
                <a:latin typeface="GillSans-Light"/>
              </a:rPr>
              <a:t>many nodes to create for the job</a:t>
            </a:r>
          </a:p>
          <a:p>
            <a:pPr>
              <a:buNone/>
            </a:pPr>
            <a:r>
              <a:rPr lang="en-IN" sz="2800" dirty="0" smtClean="0">
                <a:solidFill>
                  <a:srgbClr val="444949"/>
                </a:solidFill>
                <a:latin typeface="ArialMT"/>
              </a:rPr>
              <a:t>• </a:t>
            </a:r>
            <a:r>
              <a:rPr lang="en-IN" sz="2800" dirty="0" smtClean="0">
                <a:solidFill>
                  <a:srgbClr val="444949"/>
                </a:solidFill>
                <a:latin typeface="GillSans-Light"/>
              </a:rPr>
              <a:t>1 main node, and many child node.</a:t>
            </a:r>
          </a:p>
          <a:p>
            <a:pPr>
              <a:buNone/>
            </a:pPr>
            <a:r>
              <a:rPr lang="en-IN" sz="2800" dirty="0" smtClean="0">
                <a:solidFill>
                  <a:srgbClr val="444949"/>
                </a:solidFill>
                <a:latin typeface="ArialMT"/>
              </a:rPr>
              <a:t>• </a:t>
            </a:r>
            <a:r>
              <a:rPr lang="en-IN" sz="2800" dirty="0" smtClean="0">
                <a:solidFill>
                  <a:srgbClr val="444949"/>
                </a:solidFill>
                <a:latin typeface="GillSans-Light"/>
              </a:rPr>
              <a:t>Does not work with Spot Instances</a:t>
            </a:r>
          </a:p>
          <a:p>
            <a:pPr>
              <a:buNone/>
            </a:pPr>
            <a:r>
              <a:rPr lang="en-IN" sz="2800" dirty="0" smtClean="0">
                <a:solidFill>
                  <a:srgbClr val="444949"/>
                </a:solidFill>
                <a:latin typeface="ArialMT"/>
              </a:rPr>
              <a:t>• </a:t>
            </a:r>
            <a:r>
              <a:rPr lang="en-IN" sz="2800" dirty="0" smtClean="0">
                <a:solidFill>
                  <a:srgbClr val="444949"/>
                </a:solidFill>
                <a:latin typeface="GillSans-Light"/>
              </a:rPr>
              <a:t>Works better if your EC2 launch mode is a</a:t>
            </a:r>
          </a:p>
          <a:p>
            <a:pPr>
              <a:buNone/>
            </a:pPr>
            <a:r>
              <a:rPr lang="en-IN" sz="2800" dirty="0" smtClean="0">
                <a:solidFill>
                  <a:srgbClr val="444949"/>
                </a:solidFill>
                <a:latin typeface="GillSans-Light"/>
              </a:rPr>
              <a:t>placement group ”cluster”</a:t>
            </a:r>
            <a:endParaRPr lang="en-IN" dirty="0"/>
          </a:p>
        </p:txBody>
      </p:sp>
      <p:sp>
        <p:nvSpPr>
          <p:cNvPr id="3" name="Title 2"/>
          <p:cNvSpPr>
            <a:spLocks noGrp="1"/>
          </p:cNvSpPr>
          <p:nvPr>
            <p:ph type="title"/>
          </p:nvPr>
        </p:nvSpPr>
        <p:spPr/>
        <p:txBody>
          <a:bodyPr>
            <a:normAutofit fontScale="90000"/>
          </a:bodyPr>
          <a:lstStyle/>
          <a:p>
            <a:r>
              <a:rPr lang="fr-FR" dirty="0" smtClean="0"/>
              <a:t>AWS Batch – Multi </a:t>
            </a:r>
            <a:br>
              <a:rPr lang="fr-FR" dirty="0" smtClean="0"/>
            </a:br>
            <a:r>
              <a:rPr lang="fr-FR" dirty="0" err="1" smtClean="0"/>
              <a:t>Node</a:t>
            </a:r>
            <a:r>
              <a:rPr lang="fr-FR" dirty="0" smtClean="0"/>
              <a:t> Mode</a:t>
            </a:r>
            <a:endParaRPr lang="en-IN" dirty="0"/>
          </a:p>
        </p:txBody>
      </p:sp>
      <p:pic>
        <p:nvPicPr>
          <p:cNvPr id="12290" name="Picture 2"/>
          <p:cNvPicPr>
            <a:picLocks noChangeAspect="1" noChangeArrowheads="1"/>
          </p:cNvPicPr>
          <p:nvPr/>
        </p:nvPicPr>
        <p:blipFill>
          <a:blip r:embed="rId2"/>
          <a:srcRect/>
          <a:stretch>
            <a:fillRect/>
          </a:stretch>
        </p:blipFill>
        <p:spPr bwMode="auto">
          <a:xfrm>
            <a:off x="4724400" y="3657600"/>
            <a:ext cx="4114800" cy="2590800"/>
          </a:xfrm>
          <a:prstGeom prst="rect">
            <a:avLst/>
          </a:prstGeom>
          <a:noFill/>
          <a:ln w="9525">
            <a:noFill/>
            <a:miter lim="800000"/>
            <a:headEnd/>
            <a:tailEnd/>
          </a:ln>
          <a:effectLst/>
        </p:spPr>
      </p:pic>
      <p:cxnSp>
        <p:nvCxnSpPr>
          <p:cNvPr id="8" name="Straight Arrow Connector 7"/>
          <p:cNvCxnSpPr/>
          <p:nvPr/>
        </p:nvCxnSpPr>
        <p:spPr>
          <a:xfrm rot="5400000">
            <a:off x="6325394" y="3047206"/>
            <a:ext cx="1219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2291" name="Picture 3"/>
          <p:cNvPicPr>
            <a:picLocks noChangeAspect="1" noChangeArrowheads="1"/>
          </p:cNvPicPr>
          <p:nvPr/>
        </p:nvPicPr>
        <p:blipFill>
          <a:blip r:embed="rId3" cstate="print"/>
          <a:srcRect/>
          <a:stretch>
            <a:fillRect/>
          </a:stretch>
        </p:blipFill>
        <p:spPr bwMode="auto">
          <a:xfrm>
            <a:off x="6629400" y="1676400"/>
            <a:ext cx="709612" cy="712711"/>
          </a:xfrm>
          <a:prstGeom prst="rect">
            <a:avLst/>
          </a:prstGeom>
          <a:noFill/>
          <a:ln w="9525">
            <a:noFill/>
            <a:miter lim="800000"/>
            <a:headEnd/>
            <a:tailEnd/>
          </a:ln>
          <a:effectLst/>
        </p:spPr>
      </p:pic>
      <p:sp>
        <p:nvSpPr>
          <p:cNvPr id="11" name="TextBox 10"/>
          <p:cNvSpPr txBox="1"/>
          <p:nvPr/>
        </p:nvSpPr>
        <p:spPr>
          <a:xfrm>
            <a:off x="7315200" y="1524000"/>
            <a:ext cx="1415837" cy="369332"/>
          </a:xfrm>
          <a:prstGeom prst="rect">
            <a:avLst/>
          </a:prstGeom>
          <a:noFill/>
        </p:spPr>
        <p:txBody>
          <a:bodyPr wrap="none" rtlCol="0">
            <a:spAutoFit/>
          </a:bodyPr>
          <a:lstStyle/>
          <a:p>
            <a:r>
              <a:rPr lang="en-IN" b="1" dirty="0" smtClean="0">
                <a:solidFill>
                  <a:srgbClr val="444949"/>
                </a:solidFill>
                <a:latin typeface="Calibri-Bold"/>
              </a:rPr>
              <a:t>AWS Batch</a:t>
            </a:r>
            <a:endParaRPr lang="en-IN" dirty="0"/>
          </a:p>
        </p:txBody>
      </p:sp>
      <p:sp>
        <p:nvSpPr>
          <p:cNvPr id="12" name="TextBox 11"/>
          <p:cNvSpPr txBox="1"/>
          <p:nvPr/>
        </p:nvSpPr>
        <p:spPr>
          <a:xfrm>
            <a:off x="6934200" y="2590800"/>
            <a:ext cx="2066271" cy="646331"/>
          </a:xfrm>
          <a:prstGeom prst="rect">
            <a:avLst/>
          </a:prstGeom>
          <a:noFill/>
        </p:spPr>
        <p:txBody>
          <a:bodyPr wrap="none" rtlCol="0">
            <a:spAutoFit/>
          </a:bodyPr>
          <a:lstStyle/>
          <a:p>
            <a:r>
              <a:rPr lang="en-IN" dirty="0" smtClean="0">
                <a:solidFill>
                  <a:srgbClr val="444949"/>
                </a:solidFill>
                <a:latin typeface="Calibri"/>
              </a:rPr>
              <a:t>Submit Job</a:t>
            </a:r>
          </a:p>
          <a:p>
            <a:r>
              <a:rPr lang="en-IN" dirty="0" smtClean="0">
                <a:solidFill>
                  <a:srgbClr val="444949"/>
                </a:solidFill>
                <a:latin typeface="Calibri"/>
              </a:rPr>
              <a:t>Launch and manage</a:t>
            </a:r>
            <a:endParaRPr lang="en-IN"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EMR stands for “Elastic </a:t>
            </a:r>
            <a:r>
              <a:rPr lang="en-IN" sz="2400" dirty="0" err="1" smtClean="0">
                <a:solidFill>
                  <a:srgbClr val="444949"/>
                </a:solidFill>
                <a:latin typeface="GillSans-Light"/>
              </a:rPr>
              <a:t>MapReduce</a:t>
            </a:r>
            <a:r>
              <a:rPr lang="en-IN" sz="2400" dirty="0" smtClean="0">
                <a:solidFill>
                  <a:srgbClr val="444949"/>
                </a:solidFill>
                <a:latin typeface="GillSans-Light"/>
              </a:rPr>
              <a:t>”</a:t>
            </a:r>
          </a:p>
          <a:p>
            <a:pPr>
              <a:buNone/>
            </a:pPr>
            <a:r>
              <a:rPr lang="en-IN" sz="2400" dirty="0" smtClean="0">
                <a:solidFill>
                  <a:srgbClr val="444949"/>
                </a:solidFill>
                <a:latin typeface="ArialMT"/>
              </a:rPr>
              <a:t>• </a:t>
            </a:r>
            <a:r>
              <a:rPr lang="en-IN" sz="2400" dirty="0" smtClean="0">
                <a:solidFill>
                  <a:srgbClr val="444949"/>
                </a:solidFill>
                <a:latin typeface="GillSans-Light"/>
              </a:rPr>
              <a:t>EMR helps creating </a:t>
            </a:r>
            <a:r>
              <a:rPr lang="en-IN" sz="2400" dirty="0" err="1" smtClean="0">
                <a:solidFill>
                  <a:srgbClr val="444949"/>
                </a:solidFill>
                <a:latin typeface="GillSans-Light"/>
              </a:rPr>
              <a:t>Hadoop</a:t>
            </a:r>
            <a:r>
              <a:rPr lang="en-IN" sz="2400" dirty="0" smtClean="0">
                <a:solidFill>
                  <a:srgbClr val="444949"/>
                </a:solidFill>
                <a:latin typeface="GillSans-Light"/>
              </a:rPr>
              <a:t> clusters (Big Data) to analyze and process</a:t>
            </a:r>
          </a:p>
          <a:p>
            <a:pPr>
              <a:buNone/>
            </a:pPr>
            <a:r>
              <a:rPr lang="en-IN" sz="2400" dirty="0" smtClean="0">
                <a:solidFill>
                  <a:srgbClr val="444949"/>
                </a:solidFill>
                <a:latin typeface="GillSans-Light"/>
              </a:rPr>
              <a:t>vast amount of data</a:t>
            </a:r>
          </a:p>
          <a:p>
            <a:pPr>
              <a:buNone/>
            </a:pPr>
            <a:r>
              <a:rPr lang="en-IN" sz="2400" dirty="0" smtClean="0">
                <a:solidFill>
                  <a:srgbClr val="444949"/>
                </a:solidFill>
                <a:latin typeface="ArialMT"/>
              </a:rPr>
              <a:t>• </a:t>
            </a:r>
            <a:r>
              <a:rPr lang="en-IN" sz="2400" dirty="0" smtClean="0">
                <a:solidFill>
                  <a:srgbClr val="444949"/>
                </a:solidFill>
                <a:latin typeface="GillSans-Light"/>
              </a:rPr>
              <a:t>The clusters can be made of hundreds of EC2 instances</a:t>
            </a:r>
          </a:p>
          <a:p>
            <a:pPr>
              <a:buNone/>
            </a:pPr>
            <a:r>
              <a:rPr lang="en-IN" sz="2400" dirty="0" smtClean="0">
                <a:solidFill>
                  <a:srgbClr val="444949"/>
                </a:solidFill>
                <a:latin typeface="ArialMT"/>
              </a:rPr>
              <a:t>• </a:t>
            </a:r>
            <a:r>
              <a:rPr lang="en-IN" sz="2400" dirty="0" smtClean="0">
                <a:solidFill>
                  <a:srgbClr val="444949"/>
                </a:solidFill>
                <a:latin typeface="GillSans-Light"/>
              </a:rPr>
              <a:t>Also supports Apache Spark, </a:t>
            </a:r>
            <a:r>
              <a:rPr lang="en-IN" sz="2400" dirty="0" err="1" smtClean="0">
                <a:solidFill>
                  <a:srgbClr val="444949"/>
                </a:solidFill>
                <a:latin typeface="GillSans-Light"/>
              </a:rPr>
              <a:t>HBase</a:t>
            </a:r>
            <a:r>
              <a:rPr lang="en-IN" sz="2400" dirty="0" smtClean="0">
                <a:solidFill>
                  <a:srgbClr val="444949"/>
                </a:solidFill>
                <a:latin typeface="GillSans-Light"/>
              </a:rPr>
              <a:t>, Presto, </a:t>
            </a:r>
            <a:r>
              <a:rPr lang="en-IN" sz="2400" dirty="0" err="1" smtClean="0">
                <a:solidFill>
                  <a:srgbClr val="444949"/>
                </a:solidFill>
                <a:latin typeface="GillSans-Light"/>
              </a:rPr>
              <a:t>Flink</a:t>
            </a:r>
            <a:r>
              <a:rPr lang="en-IN" sz="2400" dirty="0" smtClean="0">
                <a:solidFill>
                  <a:srgbClr val="444949"/>
                </a:solidFill>
                <a:latin typeface="GillSans-Light"/>
              </a:rPr>
              <a:t>…</a:t>
            </a:r>
          </a:p>
          <a:p>
            <a:pPr>
              <a:buNone/>
            </a:pPr>
            <a:r>
              <a:rPr lang="en-IN" sz="2400" dirty="0" smtClean="0">
                <a:solidFill>
                  <a:srgbClr val="444949"/>
                </a:solidFill>
                <a:latin typeface="ArialMT"/>
              </a:rPr>
              <a:t>• </a:t>
            </a:r>
            <a:r>
              <a:rPr lang="en-IN" sz="2400" dirty="0" smtClean="0">
                <a:solidFill>
                  <a:srgbClr val="444949"/>
                </a:solidFill>
                <a:latin typeface="GillSans-Light"/>
              </a:rPr>
              <a:t>EMR takes care of all the provisioning and configuration of EC2</a:t>
            </a:r>
          </a:p>
          <a:p>
            <a:pPr>
              <a:buNone/>
            </a:pPr>
            <a:r>
              <a:rPr lang="en-IN" sz="2400" dirty="0" smtClean="0">
                <a:solidFill>
                  <a:srgbClr val="444949"/>
                </a:solidFill>
                <a:latin typeface="ArialMT"/>
              </a:rPr>
              <a:t>• </a:t>
            </a:r>
            <a:r>
              <a:rPr lang="en-IN" sz="2400" dirty="0" smtClean="0">
                <a:solidFill>
                  <a:srgbClr val="444949"/>
                </a:solidFill>
                <a:latin typeface="GillSans-Light"/>
              </a:rPr>
              <a:t>Auto-scaling with </a:t>
            </a:r>
            <a:r>
              <a:rPr lang="en-IN" sz="2400" dirty="0" err="1" smtClean="0">
                <a:solidFill>
                  <a:srgbClr val="444949"/>
                </a:solidFill>
                <a:latin typeface="GillSans-Light"/>
              </a:rPr>
              <a:t>CloudWatch</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Use cases: data processing, machine learning, web indexing, big data…</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Amazon EMR</a:t>
            </a:r>
            <a:endParaRPr lang="en-IN" dirty="0"/>
          </a:p>
        </p:txBody>
      </p:sp>
      <p:pic>
        <p:nvPicPr>
          <p:cNvPr id="13314" name="Picture 2"/>
          <p:cNvPicPr>
            <a:picLocks noChangeAspect="1" noChangeArrowheads="1"/>
          </p:cNvPicPr>
          <p:nvPr/>
        </p:nvPicPr>
        <p:blipFill>
          <a:blip r:embed="rId2" cstate="print"/>
          <a:srcRect/>
          <a:stretch>
            <a:fillRect/>
          </a:stretch>
        </p:blipFill>
        <p:spPr bwMode="auto">
          <a:xfrm>
            <a:off x="7848600" y="1600200"/>
            <a:ext cx="871538" cy="871538"/>
          </a:xfrm>
          <a:prstGeom prst="rect">
            <a:avLst/>
          </a:prstGeom>
          <a:noFill/>
          <a:ln w="9525">
            <a:noFill/>
            <a:miter lim="800000"/>
            <a:headEnd/>
            <a:tailEnd/>
          </a:ln>
          <a:effectLst/>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EMR – Integrations</a:t>
            </a:r>
            <a:br>
              <a:rPr lang="en-IN" sz="4000" dirty="0" smtClean="0">
                <a:solidFill>
                  <a:srgbClr val="444949"/>
                </a:solidFill>
                <a:latin typeface="GillSans-Light"/>
              </a:rPr>
            </a:br>
            <a:endParaRPr lang="en-IN" dirty="0"/>
          </a:p>
        </p:txBody>
      </p:sp>
      <p:pic>
        <p:nvPicPr>
          <p:cNvPr id="14338" name="Picture 2"/>
          <p:cNvPicPr>
            <a:picLocks noGrp="1" noChangeAspect="1" noChangeArrowheads="1"/>
          </p:cNvPicPr>
          <p:nvPr>
            <p:ph idx="1"/>
          </p:nvPr>
        </p:nvPicPr>
        <p:blipFill>
          <a:blip r:embed="rId2"/>
          <a:srcRect/>
          <a:stretch>
            <a:fillRect/>
          </a:stretch>
        </p:blipFill>
        <p:spPr bwMode="auto">
          <a:xfrm>
            <a:off x="304801" y="1447800"/>
            <a:ext cx="7620000" cy="4495800"/>
          </a:xfrm>
          <a:prstGeom prst="rect">
            <a:avLst/>
          </a:prstGeom>
          <a:noFill/>
          <a:ln w="9525">
            <a:noFill/>
            <a:miter lim="800000"/>
            <a:headEnd/>
            <a:tailEnd/>
          </a:ln>
          <a:effectLst/>
        </p:spPr>
      </p:pic>
      <p:sp>
        <p:nvSpPr>
          <p:cNvPr id="5" name="TextBox 4"/>
          <p:cNvSpPr txBox="1"/>
          <p:nvPr/>
        </p:nvSpPr>
        <p:spPr>
          <a:xfrm>
            <a:off x="7315200" y="1905000"/>
            <a:ext cx="1428596" cy="369332"/>
          </a:xfrm>
          <a:prstGeom prst="rect">
            <a:avLst/>
          </a:prstGeom>
          <a:noFill/>
        </p:spPr>
        <p:txBody>
          <a:bodyPr wrap="none" rtlCol="0">
            <a:spAutoFit/>
          </a:bodyPr>
          <a:lstStyle/>
          <a:p>
            <a:r>
              <a:rPr lang="en-IN" b="1" dirty="0" err="1" smtClean="0">
                <a:solidFill>
                  <a:srgbClr val="444949"/>
                </a:solidFill>
                <a:latin typeface="Calibri-Bold"/>
              </a:rPr>
              <a:t>DynamoDB</a:t>
            </a:r>
            <a:endParaRPr lang="en-IN" dirty="0"/>
          </a:p>
        </p:txBody>
      </p:sp>
      <p:sp>
        <p:nvSpPr>
          <p:cNvPr id="6" name="TextBox 5"/>
          <p:cNvSpPr txBox="1"/>
          <p:nvPr/>
        </p:nvSpPr>
        <p:spPr>
          <a:xfrm>
            <a:off x="6458649" y="4419600"/>
            <a:ext cx="2685351" cy="923330"/>
          </a:xfrm>
          <a:prstGeom prst="rect">
            <a:avLst/>
          </a:prstGeom>
          <a:noFill/>
        </p:spPr>
        <p:txBody>
          <a:bodyPr wrap="none" rtlCol="0">
            <a:spAutoFit/>
          </a:bodyPr>
          <a:lstStyle/>
          <a:p>
            <a:r>
              <a:rPr lang="en-IN" b="1" dirty="0" smtClean="0">
                <a:solidFill>
                  <a:srgbClr val="444949"/>
                </a:solidFill>
                <a:latin typeface="Calibri-Bold"/>
              </a:rPr>
              <a:t>S3 (EMRFS)</a:t>
            </a:r>
          </a:p>
          <a:p>
            <a:r>
              <a:rPr lang="en-IN" b="1" dirty="0" smtClean="0">
                <a:solidFill>
                  <a:srgbClr val="444949"/>
                </a:solidFill>
                <a:latin typeface="Calibri-Bold"/>
              </a:rPr>
              <a:t>Permanent Storage</a:t>
            </a:r>
          </a:p>
          <a:p>
            <a:r>
              <a:rPr lang="en-IN" b="1" dirty="0" smtClean="0">
                <a:solidFill>
                  <a:srgbClr val="444949"/>
                </a:solidFill>
                <a:latin typeface="Calibri-Bold"/>
              </a:rPr>
              <a:t>Server-side encryption</a:t>
            </a:r>
            <a:endParaRPr lang="en-IN" dirty="0"/>
          </a:p>
        </p:txBody>
      </p:sp>
      <p:sp>
        <p:nvSpPr>
          <p:cNvPr id="7" name="TextBox 6"/>
          <p:cNvSpPr txBox="1"/>
          <p:nvPr/>
        </p:nvSpPr>
        <p:spPr>
          <a:xfrm>
            <a:off x="304800" y="1066800"/>
            <a:ext cx="654346" cy="369332"/>
          </a:xfrm>
          <a:prstGeom prst="rect">
            <a:avLst/>
          </a:prstGeom>
          <a:noFill/>
        </p:spPr>
        <p:txBody>
          <a:bodyPr wrap="none" rtlCol="0">
            <a:spAutoFit/>
          </a:bodyPr>
          <a:lstStyle/>
          <a:p>
            <a:r>
              <a:rPr lang="en-US" dirty="0" smtClean="0"/>
              <a:t>EMR</a:t>
            </a:r>
            <a:endParaRPr lang="en-IN"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b="1" dirty="0" smtClean="0">
                <a:solidFill>
                  <a:srgbClr val="444949"/>
                </a:solidFill>
                <a:latin typeface="ArialMT"/>
              </a:rPr>
              <a:t>• </a:t>
            </a:r>
            <a:r>
              <a:rPr lang="en-IN" sz="2400" b="1" dirty="0" smtClean="0">
                <a:solidFill>
                  <a:srgbClr val="444949"/>
                </a:solidFill>
                <a:latin typeface="GillSans-Light"/>
              </a:rPr>
              <a:t>Master Node</a:t>
            </a:r>
            <a:r>
              <a:rPr lang="en-IN" sz="2400" dirty="0" smtClean="0">
                <a:solidFill>
                  <a:srgbClr val="444949"/>
                </a:solidFill>
                <a:latin typeface="GillSans-Light"/>
              </a:rPr>
              <a:t>: Manage the cluster, coordinate, manage health</a:t>
            </a:r>
          </a:p>
          <a:p>
            <a:pPr>
              <a:buNone/>
            </a:pPr>
            <a:r>
              <a:rPr lang="en-IN" sz="2400" b="1" dirty="0" smtClean="0">
                <a:solidFill>
                  <a:srgbClr val="444949"/>
                </a:solidFill>
                <a:latin typeface="ArialMT"/>
              </a:rPr>
              <a:t>• </a:t>
            </a:r>
            <a:r>
              <a:rPr lang="en-IN" sz="2400" b="1" dirty="0" smtClean="0">
                <a:solidFill>
                  <a:srgbClr val="444949"/>
                </a:solidFill>
                <a:latin typeface="GillSans-Light"/>
              </a:rPr>
              <a:t>Core Node</a:t>
            </a:r>
            <a:r>
              <a:rPr lang="en-IN" sz="2400" dirty="0" smtClean="0">
                <a:solidFill>
                  <a:srgbClr val="444949"/>
                </a:solidFill>
                <a:latin typeface="GillSans-Light"/>
              </a:rPr>
              <a:t>: Run tasks and store data</a:t>
            </a:r>
          </a:p>
          <a:p>
            <a:pPr>
              <a:buNone/>
            </a:pPr>
            <a:r>
              <a:rPr lang="en-IN" sz="2400" b="1" dirty="0" smtClean="0">
                <a:solidFill>
                  <a:srgbClr val="444949"/>
                </a:solidFill>
                <a:latin typeface="ArialMT"/>
              </a:rPr>
              <a:t>• </a:t>
            </a:r>
            <a:r>
              <a:rPr lang="en-IN" sz="2400" b="1" dirty="0" smtClean="0">
                <a:solidFill>
                  <a:srgbClr val="444949"/>
                </a:solidFill>
                <a:latin typeface="GillSans-Light"/>
              </a:rPr>
              <a:t>Task Node</a:t>
            </a:r>
            <a:r>
              <a:rPr lang="en-IN" sz="2400" dirty="0" smtClean="0">
                <a:solidFill>
                  <a:srgbClr val="444949"/>
                </a:solidFill>
                <a:latin typeface="GillSans-Light"/>
              </a:rPr>
              <a:t> (optional): Just to run tasks</a:t>
            </a:r>
          </a:p>
          <a:p>
            <a:pPr>
              <a:buNone/>
            </a:pPr>
            <a:r>
              <a:rPr lang="en-IN" sz="2400" b="1" dirty="0" smtClean="0">
                <a:solidFill>
                  <a:srgbClr val="444949"/>
                </a:solidFill>
                <a:latin typeface="ArialMT"/>
              </a:rPr>
              <a:t>• </a:t>
            </a:r>
            <a:r>
              <a:rPr lang="en-IN" sz="2400" b="1" dirty="0" smtClean="0">
                <a:solidFill>
                  <a:srgbClr val="444949"/>
                </a:solidFill>
                <a:latin typeface="GillSans-Light"/>
              </a:rPr>
              <a:t>Purchasing options</a:t>
            </a:r>
            <a:r>
              <a:rPr lang="en-IN" sz="2400" dirty="0" smtClean="0">
                <a:solidFill>
                  <a:srgbClr val="444949"/>
                </a:solidFill>
                <a:latin typeface="GillSans-Light"/>
              </a:rPr>
              <a:t>:</a:t>
            </a:r>
          </a:p>
          <a:p>
            <a:pPr lvl="1">
              <a:buNone/>
            </a:pPr>
            <a:r>
              <a:rPr lang="en-IN" sz="1600" dirty="0" smtClean="0">
                <a:solidFill>
                  <a:srgbClr val="444949"/>
                </a:solidFill>
                <a:latin typeface="ArialMT"/>
              </a:rPr>
              <a:t>• </a:t>
            </a:r>
            <a:r>
              <a:rPr lang="en-IN" sz="1600" dirty="0" smtClean="0">
                <a:solidFill>
                  <a:srgbClr val="444949"/>
                </a:solidFill>
                <a:latin typeface="GillSans-Light"/>
              </a:rPr>
              <a:t>On-demand: reliable, predictable, won’t be terminated</a:t>
            </a:r>
          </a:p>
          <a:p>
            <a:pPr lvl="1">
              <a:buNone/>
            </a:pPr>
            <a:r>
              <a:rPr lang="en-IN" sz="1600" dirty="0" smtClean="0">
                <a:solidFill>
                  <a:srgbClr val="444949"/>
                </a:solidFill>
                <a:latin typeface="ArialMT"/>
              </a:rPr>
              <a:t>• </a:t>
            </a:r>
            <a:r>
              <a:rPr lang="en-IN" sz="1600" dirty="0" smtClean="0">
                <a:solidFill>
                  <a:srgbClr val="444949"/>
                </a:solidFill>
                <a:latin typeface="GillSans-Light"/>
              </a:rPr>
              <a:t>Reserved (min 1 year): cost savings (EMR will automatically use if available)</a:t>
            </a:r>
          </a:p>
          <a:p>
            <a:pPr lvl="1">
              <a:buNone/>
            </a:pPr>
            <a:r>
              <a:rPr lang="en-IN" sz="1600" dirty="0" smtClean="0">
                <a:solidFill>
                  <a:srgbClr val="444949"/>
                </a:solidFill>
                <a:latin typeface="ArialMT"/>
              </a:rPr>
              <a:t>• </a:t>
            </a:r>
            <a:r>
              <a:rPr lang="en-IN" sz="1600" dirty="0" smtClean="0">
                <a:solidFill>
                  <a:srgbClr val="444949"/>
                </a:solidFill>
                <a:latin typeface="GillSans-Light"/>
              </a:rPr>
              <a:t>Spot Instances: cheaper, can be terminated, less reliable</a:t>
            </a:r>
          </a:p>
          <a:p>
            <a:pPr>
              <a:buNone/>
            </a:pPr>
            <a:r>
              <a:rPr lang="en-IN" sz="2400" dirty="0" smtClean="0">
                <a:solidFill>
                  <a:srgbClr val="444949"/>
                </a:solidFill>
                <a:latin typeface="ArialMT"/>
              </a:rPr>
              <a:t>• </a:t>
            </a:r>
            <a:r>
              <a:rPr lang="en-IN" sz="2400" dirty="0" smtClean="0">
                <a:solidFill>
                  <a:srgbClr val="444949"/>
                </a:solidFill>
                <a:latin typeface="GillSans-Light"/>
              </a:rPr>
              <a:t>Can have long-running cluster, or transient (temporary) cluster</a:t>
            </a:r>
          </a:p>
          <a:p>
            <a:pPr>
              <a:buNone/>
            </a:pPr>
            <a:r>
              <a:rPr lang="en-IN" sz="2400" dirty="0" smtClean="0">
                <a:solidFill>
                  <a:srgbClr val="444949"/>
                </a:solidFill>
                <a:latin typeface="ArialMT"/>
              </a:rPr>
              <a:t>• </a:t>
            </a:r>
            <a:r>
              <a:rPr lang="en-IN" sz="2400" dirty="0" smtClean="0">
                <a:solidFill>
                  <a:srgbClr val="444949"/>
                </a:solidFill>
                <a:latin typeface="GillSans-Light"/>
              </a:rPr>
              <a:t>One big cluster </a:t>
            </a:r>
            <a:r>
              <a:rPr lang="en-IN" sz="2400" dirty="0" err="1" smtClean="0">
                <a:solidFill>
                  <a:srgbClr val="444949"/>
                </a:solidFill>
                <a:latin typeface="GillSans-Light"/>
              </a:rPr>
              <a:t>vs</a:t>
            </a:r>
            <a:r>
              <a:rPr lang="en-IN" sz="2400" dirty="0" smtClean="0">
                <a:solidFill>
                  <a:srgbClr val="444949"/>
                </a:solidFill>
                <a:latin typeface="GillSans-Light"/>
              </a:rPr>
              <a:t> many smaller ones? Long running </a:t>
            </a:r>
            <a:r>
              <a:rPr lang="en-IN" sz="2400" dirty="0" err="1" smtClean="0">
                <a:solidFill>
                  <a:srgbClr val="444949"/>
                </a:solidFill>
                <a:latin typeface="GillSans-Light"/>
              </a:rPr>
              <a:t>vs</a:t>
            </a:r>
            <a:r>
              <a:rPr lang="en-IN" sz="2400" dirty="0" smtClean="0">
                <a:solidFill>
                  <a:srgbClr val="444949"/>
                </a:solidFill>
                <a:latin typeface="GillSans-Light"/>
              </a:rPr>
              <a:t> transient?</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Amazon EMR – Node </a:t>
            </a:r>
            <a:br>
              <a:rPr lang="en-IN" sz="4000" dirty="0" smtClean="0">
                <a:solidFill>
                  <a:srgbClr val="444949"/>
                </a:solidFill>
                <a:latin typeface="GillSans-Light"/>
              </a:rPr>
            </a:br>
            <a:r>
              <a:rPr lang="en-IN" sz="4000" dirty="0" smtClean="0">
                <a:solidFill>
                  <a:srgbClr val="444949"/>
                </a:solidFill>
                <a:latin typeface="GillSans-Light"/>
              </a:rPr>
              <a:t>types &amp; purchasing</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572000" cy="4525963"/>
          </a:xfrm>
        </p:spPr>
        <p:txBody>
          <a:bodyPr>
            <a:normAutofit fontScale="62500" lnSpcReduction="20000"/>
          </a:bodyPr>
          <a:lstStyle/>
          <a:p>
            <a:pPr>
              <a:buNone/>
            </a:pPr>
            <a:r>
              <a:rPr lang="en-US" sz="3200" dirty="0" smtClean="0">
                <a:solidFill>
                  <a:srgbClr val="444949"/>
                </a:solidFill>
                <a:latin typeface="ArialMT"/>
              </a:rPr>
              <a:t>• </a:t>
            </a:r>
            <a:r>
              <a:rPr lang="en-US" sz="3200" dirty="0" smtClean="0">
                <a:solidFill>
                  <a:srgbClr val="444949"/>
                </a:solidFill>
                <a:latin typeface="GillSans-Light"/>
              </a:rPr>
              <a:t>AWS Managed Microsoft AD</a:t>
            </a:r>
          </a:p>
          <a:p>
            <a:pPr>
              <a:buNone/>
            </a:pPr>
            <a:r>
              <a:rPr lang="en-US" sz="2800" dirty="0" smtClean="0">
                <a:solidFill>
                  <a:srgbClr val="444949"/>
                </a:solidFill>
                <a:latin typeface="ArialMT"/>
              </a:rPr>
              <a:t>• </a:t>
            </a:r>
            <a:r>
              <a:rPr lang="en-US" sz="2800" dirty="0" smtClean="0">
                <a:solidFill>
                  <a:srgbClr val="444949"/>
                </a:solidFill>
                <a:latin typeface="GillSans-Light"/>
              </a:rPr>
              <a:t>Create your own AD in AWS, manage users</a:t>
            </a:r>
          </a:p>
          <a:p>
            <a:pPr>
              <a:buNone/>
            </a:pPr>
            <a:r>
              <a:rPr lang="en-US" sz="2800" dirty="0" smtClean="0">
                <a:solidFill>
                  <a:srgbClr val="444949"/>
                </a:solidFill>
                <a:latin typeface="GillSans-Light"/>
              </a:rPr>
              <a:t>locally, supports MFA</a:t>
            </a:r>
          </a:p>
          <a:p>
            <a:pPr>
              <a:buNone/>
            </a:pPr>
            <a:r>
              <a:rPr lang="en-US" sz="2800" dirty="0" smtClean="0">
                <a:solidFill>
                  <a:srgbClr val="444949"/>
                </a:solidFill>
                <a:latin typeface="ArialMT"/>
              </a:rPr>
              <a:t>• </a:t>
            </a:r>
            <a:r>
              <a:rPr lang="en-US" sz="2800" dirty="0" smtClean="0">
                <a:solidFill>
                  <a:srgbClr val="444949"/>
                </a:solidFill>
                <a:latin typeface="GillSans-Light"/>
              </a:rPr>
              <a:t>Establish “trust” connections with your </a:t>
            </a:r>
            <a:r>
              <a:rPr lang="en-US" sz="2800" dirty="0" err="1" smtClean="0">
                <a:solidFill>
                  <a:srgbClr val="444949"/>
                </a:solidFill>
                <a:latin typeface="GillSans-Light"/>
              </a:rPr>
              <a:t>onpremise</a:t>
            </a:r>
            <a:endParaRPr lang="en-US" sz="2800" dirty="0" smtClean="0">
              <a:solidFill>
                <a:srgbClr val="444949"/>
              </a:solidFill>
              <a:latin typeface="GillSans-Light"/>
            </a:endParaRPr>
          </a:p>
          <a:p>
            <a:pPr>
              <a:buNone/>
            </a:pPr>
            <a:r>
              <a:rPr lang="en-US" sz="2800" dirty="0" smtClean="0">
                <a:solidFill>
                  <a:srgbClr val="444949"/>
                </a:solidFill>
                <a:latin typeface="GillSans-Light"/>
              </a:rPr>
              <a:t>AD</a:t>
            </a:r>
          </a:p>
          <a:p>
            <a:pPr>
              <a:buNone/>
            </a:pPr>
            <a:r>
              <a:rPr lang="en-US" sz="3200" dirty="0" smtClean="0">
                <a:solidFill>
                  <a:srgbClr val="444949"/>
                </a:solidFill>
                <a:latin typeface="ArialMT"/>
              </a:rPr>
              <a:t>• </a:t>
            </a:r>
            <a:r>
              <a:rPr lang="en-US" sz="3200" dirty="0" smtClean="0">
                <a:solidFill>
                  <a:srgbClr val="444949"/>
                </a:solidFill>
                <a:latin typeface="GillSans-Light"/>
              </a:rPr>
              <a:t>AD Connector</a:t>
            </a:r>
          </a:p>
          <a:p>
            <a:pPr>
              <a:buNone/>
            </a:pPr>
            <a:r>
              <a:rPr lang="en-US" sz="2800" dirty="0" smtClean="0">
                <a:solidFill>
                  <a:srgbClr val="444949"/>
                </a:solidFill>
                <a:latin typeface="ArialMT"/>
              </a:rPr>
              <a:t>• </a:t>
            </a:r>
            <a:r>
              <a:rPr lang="en-US" sz="2800" dirty="0" smtClean="0">
                <a:solidFill>
                  <a:srgbClr val="444949"/>
                </a:solidFill>
                <a:latin typeface="GillSans-Light"/>
              </a:rPr>
              <a:t>Directory Gateway (proxy) to redirect to </a:t>
            </a:r>
            <a:r>
              <a:rPr lang="en-US" sz="2800" dirty="0" err="1" smtClean="0">
                <a:solidFill>
                  <a:srgbClr val="444949"/>
                </a:solidFill>
                <a:latin typeface="GillSans-Light"/>
              </a:rPr>
              <a:t>onpremise</a:t>
            </a:r>
            <a:endParaRPr lang="en-US" sz="2800" dirty="0" smtClean="0">
              <a:solidFill>
                <a:srgbClr val="444949"/>
              </a:solidFill>
              <a:latin typeface="GillSans-Light"/>
            </a:endParaRPr>
          </a:p>
          <a:p>
            <a:pPr>
              <a:buNone/>
            </a:pPr>
            <a:r>
              <a:rPr lang="en-US" sz="2800" dirty="0" smtClean="0">
                <a:solidFill>
                  <a:srgbClr val="444949"/>
                </a:solidFill>
                <a:latin typeface="GillSans-Light"/>
              </a:rPr>
              <a:t>AD</a:t>
            </a:r>
          </a:p>
          <a:p>
            <a:pPr>
              <a:buNone/>
            </a:pPr>
            <a:r>
              <a:rPr lang="en-US" sz="2800" dirty="0" smtClean="0">
                <a:solidFill>
                  <a:srgbClr val="444949"/>
                </a:solidFill>
                <a:latin typeface="ArialMT"/>
              </a:rPr>
              <a:t>• </a:t>
            </a:r>
            <a:r>
              <a:rPr lang="en-US" sz="2800" dirty="0" smtClean="0">
                <a:solidFill>
                  <a:srgbClr val="444949"/>
                </a:solidFill>
                <a:latin typeface="GillSans-Light"/>
              </a:rPr>
              <a:t>Users are managed on the on-premise AD</a:t>
            </a:r>
          </a:p>
          <a:p>
            <a:pPr>
              <a:buNone/>
            </a:pPr>
            <a:r>
              <a:rPr lang="en-US" sz="3200" dirty="0" smtClean="0">
                <a:solidFill>
                  <a:srgbClr val="444949"/>
                </a:solidFill>
                <a:latin typeface="ArialMT"/>
              </a:rPr>
              <a:t>• </a:t>
            </a:r>
            <a:r>
              <a:rPr lang="en-US" sz="3200" dirty="0" smtClean="0">
                <a:solidFill>
                  <a:srgbClr val="444949"/>
                </a:solidFill>
                <a:latin typeface="GillSans-Light"/>
              </a:rPr>
              <a:t>Simple AD</a:t>
            </a:r>
          </a:p>
          <a:p>
            <a:pPr>
              <a:buNone/>
            </a:pPr>
            <a:r>
              <a:rPr lang="en-US" sz="2800" dirty="0" smtClean="0">
                <a:solidFill>
                  <a:srgbClr val="444949"/>
                </a:solidFill>
                <a:latin typeface="ArialMT"/>
              </a:rPr>
              <a:t>• </a:t>
            </a:r>
            <a:r>
              <a:rPr lang="en-US" sz="2800" dirty="0" smtClean="0">
                <a:solidFill>
                  <a:srgbClr val="444949"/>
                </a:solidFill>
                <a:latin typeface="GillSans-Light"/>
              </a:rPr>
              <a:t>AD-compatible managed directory on AWS</a:t>
            </a:r>
          </a:p>
          <a:p>
            <a:pPr>
              <a:buNone/>
            </a:pPr>
            <a:r>
              <a:rPr lang="en-US" sz="2800" dirty="0" smtClean="0">
                <a:solidFill>
                  <a:srgbClr val="444949"/>
                </a:solidFill>
                <a:latin typeface="ArialMT"/>
              </a:rPr>
              <a:t>• </a:t>
            </a:r>
            <a:r>
              <a:rPr lang="en-US" sz="2800" dirty="0" smtClean="0">
                <a:solidFill>
                  <a:srgbClr val="444949"/>
                </a:solidFill>
                <a:latin typeface="GillSans-Light"/>
              </a:rPr>
              <a:t>Cannot be joined with on-premise AD</a:t>
            </a:r>
            <a:endParaRPr lang="en-US" dirty="0"/>
          </a:p>
        </p:txBody>
      </p:sp>
      <p:sp>
        <p:nvSpPr>
          <p:cNvPr id="3" name="Title 2"/>
          <p:cNvSpPr>
            <a:spLocks noGrp="1"/>
          </p:cNvSpPr>
          <p:nvPr>
            <p:ph type="title"/>
          </p:nvPr>
        </p:nvSpPr>
        <p:spPr>
          <a:xfrm>
            <a:off x="228600" y="381000"/>
            <a:ext cx="8229600" cy="1143000"/>
          </a:xfrm>
        </p:spPr>
        <p:txBody>
          <a:bodyPr/>
          <a:lstStyle/>
          <a:p>
            <a:r>
              <a:rPr lang="en-US" sz="4000" dirty="0" smtClean="0">
                <a:solidFill>
                  <a:srgbClr val="444949"/>
                </a:solidFill>
                <a:latin typeface="GillSans-Light"/>
              </a:rPr>
              <a:t>AWS Directory Services</a:t>
            </a:r>
            <a:endParaRPr lang="en-US" dirty="0"/>
          </a:p>
        </p:txBody>
      </p:sp>
      <p:pic>
        <p:nvPicPr>
          <p:cNvPr id="16386" name="Picture 2"/>
          <p:cNvPicPr>
            <a:picLocks noChangeAspect="1" noChangeArrowheads="1"/>
          </p:cNvPicPr>
          <p:nvPr/>
        </p:nvPicPr>
        <p:blipFill>
          <a:blip r:embed="rId2"/>
          <a:srcRect/>
          <a:stretch>
            <a:fillRect/>
          </a:stretch>
        </p:blipFill>
        <p:spPr bwMode="auto">
          <a:xfrm>
            <a:off x="4953000" y="1295400"/>
            <a:ext cx="3962400" cy="5029200"/>
          </a:xfrm>
          <a:prstGeom prst="rect">
            <a:avLst/>
          </a:prstGeom>
          <a:noFill/>
          <a:ln w="9525">
            <a:noFill/>
            <a:miter lim="800000"/>
            <a:headEnd/>
            <a:tailEnd/>
          </a:ln>
          <a:effectLst/>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dirty="0" smtClean="0">
                <a:solidFill>
                  <a:srgbClr val="444949"/>
                </a:solidFill>
                <a:latin typeface="GillSans-Light"/>
              </a:rPr>
              <a:t>Amazon EMR – Instance Configuration</a:t>
            </a:r>
            <a:endParaRPr lang="en-IN" dirty="0"/>
          </a:p>
        </p:txBody>
      </p:sp>
      <p:sp>
        <p:nvSpPr>
          <p:cNvPr id="3" name="Text Placeholder 2"/>
          <p:cNvSpPr>
            <a:spLocks noGrp="1"/>
          </p:cNvSpPr>
          <p:nvPr>
            <p:ph type="body" idx="1"/>
          </p:nvPr>
        </p:nvSpPr>
        <p:spPr>
          <a:xfrm>
            <a:off x="609600" y="1524000"/>
            <a:ext cx="3963988" cy="1371600"/>
          </a:xfrm>
        </p:spPr>
        <p:txBody>
          <a:bodyPr>
            <a:normAutofit fontScale="77500" lnSpcReduction="20000"/>
          </a:bodyPr>
          <a:lstStyle/>
          <a:p>
            <a:r>
              <a:rPr lang="en-IN" dirty="0" smtClean="0">
                <a:solidFill>
                  <a:srgbClr val="444949"/>
                </a:solidFill>
                <a:latin typeface="ArialMT"/>
              </a:rPr>
              <a:t>• </a:t>
            </a:r>
            <a:r>
              <a:rPr lang="en-IN" dirty="0" smtClean="0">
                <a:solidFill>
                  <a:srgbClr val="444949"/>
                </a:solidFill>
                <a:latin typeface="GillSans-Light"/>
              </a:rPr>
              <a:t>Uniform instance groups: select</a:t>
            </a:r>
          </a:p>
          <a:p>
            <a:r>
              <a:rPr lang="en-IN" dirty="0" smtClean="0">
                <a:solidFill>
                  <a:srgbClr val="444949"/>
                </a:solidFill>
                <a:latin typeface="GillSans-Light"/>
              </a:rPr>
              <a:t>a single instance type and</a:t>
            </a:r>
          </a:p>
          <a:p>
            <a:r>
              <a:rPr lang="en-IN" dirty="0" smtClean="0">
                <a:solidFill>
                  <a:srgbClr val="444949"/>
                </a:solidFill>
                <a:latin typeface="GillSans-Light"/>
              </a:rPr>
              <a:t>purchasing option for each</a:t>
            </a:r>
          </a:p>
          <a:p>
            <a:r>
              <a:rPr lang="en-IN" dirty="0" smtClean="0">
                <a:solidFill>
                  <a:srgbClr val="444949"/>
                </a:solidFill>
                <a:latin typeface="GillSans-Light"/>
              </a:rPr>
              <a:t>node (has auto scaling)</a:t>
            </a:r>
            <a:endParaRPr lang="en-IN" dirty="0"/>
          </a:p>
        </p:txBody>
      </p:sp>
      <p:sp>
        <p:nvSpPr>
          <p:cNvPr id="4" name="Text Placeholder 3"/>
          <p:cNvSpPr>
            <a:spLocks noGrp="1"/>
          </p:cNvSpPr>
          <p:nvPr>
            <p:ph type="body" sz="half" idx="3"/>
          </p:nvPr>
        </p:nvSpPr>
        <p:spPr>
          <a:xfrm>
            <a:off x="4648200" y="1524000"/>
            <a:ext cx="4114800" cy="1371600"/>
          </a:xfrm>
        </p:spPr>
        <p:txBody>
          <a:bodyPr>
            <a:normAutofit fontScale="85000" lnSpcReduction="10000"/>
          </a:bodyPr>
          <a:lstStyle/>
          <a:p>
            <a:r>
              <a:rPr lang="en-IN" dirty="0" smtClean="0">
                <a:solidFill>
                  <a:srgbClr val="444949"/>
                </a:solidFill>
                <a:latin typeface="ArialMT"/>
              </a:rPr>
              <a:t>• </a:t>
            </a:r>
            <a:r>
              <a:rPr lang="en-IN" dirty="0" smtClean="0">
                <a:solidFill>
                  <a:srgbClr val="444949"/>
                </a:solidFill>
                <a:latin typeface="GillSans-Light"/>
              </a:rPr>
              <a:t>Instance fleet: select target</a:t>
            </a:r>
          </a:p>
          <a:p>
            <a:r>
              <a:rPr lang="en-IN" dirty="0" smtClean="0">
                <a:solidFill>
                  <a:srgbClr val="444949"/>
                </a:solidFill>
                <a:latin typeface="GillSans-Light"/>
              </a:rPr>
              <a:t>capacity, mix instance types and</a:t>
            </a:r>
          </a:p>
          <a:p>
            <a:r>
              <a:rPr lang="en-IN" dirty="0" smtClean="0">
                <a:solidFill>
                  <a:srgbClr val="444949"/>
                </a:solidFill>
                <a:latin typeface="GillSans-Light"/>
              </a:rPr>
              <a:t>purchasing options (no Auto</a:t>
            </a:r>
          </a:p>
          <a:p>
            <a:r>
              <a:rPr lang="en-IN" dirty="0" smtClean="0">
                <a:solidFill>
                  <a:srgbClr val="444949"/>
                </a:solidFill>
                <a:latin typeface="GillSans-Light"/>
              </a:rPr>
              <a:t>Scaling)</a:t>
            </a:r>
            <a:endParaRPr lang="en-IN" dirty="0"/>
          </a:p>
        </p:txBody>
      </p:sp>
      <p:pic>
        <p:nvPicPr>
          <p:cNvPr id="15362" name="Picture 2"/>
          <p:cNvPicPr>
            <a:picLocks noGrp="1" noChangeAspect="1" noChangeArrowheads="1"/>
          </p:cNvPicPr>
          <p:nvPr>
            <p:ph sz="quarter" idx="2"/>
          </p:nvPr>
        </p:nvPicPr>
        <p:blipFill>
          <a:blip r:embed="rId2" cstate="print"/>
          <a:srcRect/>
          <a:stretch>
            <a:fillRect/>
          </a:stretch>
        </p:blipFill>
        <p:spPr bwMode="auto">
          <a:xfrm>
            <a:off x="533400" y="3124200"/>
            <a:ext cx="4040188" cy="3124200"/>
          </a:xfrm>
          <a:prstGeom prst="rect">
            <a:avLst/>
          </a:prstGeom>
          <a:noFill/>
          <a:ln w="9525">
            <a:noFill/>
            <a:miter lim="800000"/>
            <a:headEnd/>
            <a:tailEnd/>
          </a:ln>
          <a:effectLst/>
        </p:spPr>
      </p:pic>
      <p:pic>
        <p:nvPicPr>
          <p:cNvPr id="15363" name="Picture 3"/>
          <p:cNvPicPr>
            <a:picLocks noGrp="1" noChangeAspect="1" noChangeArrowheads="1"/>
          </p:cNvPicPr>
          <p:nvPr>
            <p:ph sz="quarter" idx="4"/>
          </p:nvPr>
        </p:nvPicPr>
        <p:blipFill>
          <a:blip r:embed="rId3" cstate="print"/>
          <a:srcRect/>
          <a:stretch>
            <a:fillRect/>
          </a:stretch>
        </p:blipFill>
        <p:spPr bwMode="auto">
          <a:xfrm>
            <a:off x="4876800" y="3048000"/>
            <a:ext cx="4041775" cy="3460689"/>
          </a:xfrm>
          <a:prstGeom prst="rect">
            <a:avLst/>
          </a:prstGeom>
          <a:noFill/>
          <a:ln w="9525">
            <a:noFill/>
            <a:miter lim="800000"/>
            <a:headEnd/>
            <a:tailEnd/>
          </a:ln>
          <a:effectLst/>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solidFill>
                  <a:srgbClr val="444949"/>
                </a:solidFill>
                <a:latin typeface="GillSans-Light"/>
              </a:rPr>
              <a:t>Running Jobs on AWS</a:t>
            </a:r>
            <a:endParaRPr lang="en-IN" dirty="0"/>
          </a:p>
        </p:txBody>
      </p:sp>
      <p:pic>
        <p:nvPicPr>
          <p:cNvPr id="16386" name="Picture 2"/>
          <p:cNvPicPr>
            <a:picLocks noGrp="1" noChangeAspect="1" noChangeArrowheads="1"/>
          </p:cNvPicPr>
          <p:nvPr>
            <p:ph idx="1"/>
          </p:nvPr>
        </p:nvPicPr>
        <p:blipFill>
          <a:blip r:embed="rId2"/>
          <a:srcRect/>
          <a:stretch>
            <a:fillRect/>
          </a:stretch>
        </p:blipFill>
        <p:spPr bwMode="auto">
          <a:xfrm>
            <a:off x="457200" y="1219200"/>
            <a:ext cx="8229600" cy="4724399"/>
          </a:xfrm>
          <a:prstGeom prst="rect">
            <a:avLst/>
          </a:prstGeom>
          <a:noFill/>
          <a:ln w="9525">
            <a:noFill/>
            <a:miter lim="800000"/>
            <a:headEnd/>
            <a:tailEnd/>
          </a:ln>
          <a:effectLst/>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ArialMT"/>
              </a:rPr>
              <a:t>• </a:t>
            </a:r>
            <a:r>
              <a:rPr lang="en-IN" sz="2400" dirty="0" err="1" smtClean="0">
                <a:solidFill>
                  <a:srgbClr val="444949"/>
                </a:solidFill>
                <a:latin typeface="GillSans-Light"/>
              </a:rPr>
              <a:t>Redshift</a:t>
            </a:r>
            <a:r>
              <a:rPr lang="en-IN" sz="2400" dirty="0" smtClean="0">
                <a:solidFill>
                  <a:srgbClr val="444949"/>
                </a:solidFill>
                <a:latin typeface="GillSans-Light"/>
              </a:rPr>
              <a:t> is based on </a:t>
            </a:r>
            <a:r>
              <a:rPr lang="en-IN" sz="2400" dirty="0" err="1" smtClean="0">
                <a:solidFill>
                  <a:srgbClr val="444949"/>
                </a:solidFill>
                <a:latin typeface="GillSans-Light"/>
              </a:rPr>
              <a:t>PostgreSQL</a:t>
            </a:r>
            <a:r>
              <a:rPr lang="en-IN" sz="2400" dirty="0" smtClean="0">
                <a:solidFill>
                  <a:srgbClr val="444949"/>
                </a:solidFill>
                <a:latin typeface="GillSans-Light"/>
              </a:rPr>
              <a:t>, but it’s not used for OLTP</a:t>
            </a:r>
          </a:p>
          <a:p>
            <a:pPr>
              <a:buNone/>
            </a:pPr>
            <a:r>
              <a:rPr lang="en-IN" sz="2400" dirty="0" smtClean="0">
                <a:solidFill>
                  <a:srgbClr val="444949"/>
                </a:solidFill>
                <a:latin typeface="ArialMT"/>
              </a:rPr>
              <a:t>• </a:t>
            </a:r>
            <a:r>
              <a:rPr lang="en-IN" sz="2400" dirty="0" smtClean="0">
                <a:solidFill>
                  <a:srgbClr val="444949"/>
                </a:solidFill>
                <a:latin typeface="GillSans-Light"/>
              </a:rPr>
              <a:t>It’s OLAP – online analytical processing (analytics and data warehousing)</a:t>
            </a:r>
          </a:p>
          <a:p>
            <a:pPr>
              <a:buNone/>
            </a:pPr>
            <a:r>
              <a:rPr lang="en-IN" sz="2400" dirty="0" smtClean="0">
                <a:solidFill>
                  <a:srgbClr val="444949"/>
                </a:solidFill>
                <a:latin typeface="ArialMT"/>
              </a:rPr>
              <a:t>• </a:t>
            </a:r>
            <a:r>
              <a:rPr lang="en-IN" sz="2400" dirty="0" smtClean="0">
                <a:solidFill>
                  <a:srgbClr val="444949"/>
                </a:solidFill>
                <a:latin typeface="GillSans-Light"/>
              </a:rPr>
              <a:t>10x better performance than other data warehouses, scale to PBs of data</a:t>
            </a:r>
          </a:p>
          <a:p>
            <a:pPr>
              <a:buNone/>
            </a:pPr>
            <a:r>
              <a:rPr lang="en-IN" sz="2400" dirty="0" smtClean="0">
                <a:solidFill>
                  <a:srgbClr val="444949"/>
                </a:solidFill>
                <a:latin typeface="ArialMT"/>
              </a:rPr>
              <a:t>• </a:t>
            </a:r>
            <a:r>
              <a:rPr lang="en-IN" sz="2400" dirty="0" smtClean="0">
                <a:solidFill>
                  <a:srgbClr val="444949"/>
                </a:solidFill>
                <a:latin typeface="GillSans-Light"/>
              </a:rPr>
              <a:t>Columnar storage of data (instead of row based)</a:t>
            </a:r>
          </a:p>
          <a:p>
            <a:pPr>
              <a:buNone/>
            </a:pPr>
            <a:r>
              <a:rPr lang="en-IN" sz="2400" dirty="0" smtClean="0">
                <a:solidFill>
                  <a:srgbClr val="444949"/>
                </a:solidFill>
                <a:latin typeface="ArialMT"/>
              </a:rPr>
              <a:t>• </a:t>
            </a:r>
            <a:r>
              <a:rPr lang="en-IN" sz="2400" dirty="0" smtClean="0">
                <a:solidFill>
                  <a:srgbClr val="444949"/>
                </a:solidFill>
                <a:latin typeface="GillSans-Light"/>
              </a:rPr>
              <a:t>Massively Parallel Query Execution (MPP)</a:t>
            </a:r>
          </a:p>
          <a:p>
            <a:pPr>
              <a:buNone/>
            </a:pPr>
            <a:r>
              <a:rPr lang="en-IN" sz="2400" dirty="0" smtClean="0">
                <a:solidFill>
                  <a:srgbClr val="444949"/>
                </a:solidFill>
                <a:latin typeface="ArialMT"/>
              </a:rPr>
              <a:t>• </a:t>
            </a:r>
            <a:r>
              <a:rPr lang="en-IN" sz="2400" dirty="0" smtClean="0">
                <a:solidFill>
                  <a:srgbClr val="444949"/>
                </a:solidFill>
                <a:latin typeface="GillSans-Light"/>
              </a:rPr>
              <a:t>Pay as you go based on the instances provisioned</a:t>
            </a:r>
          </a:p>
          <a:p>
            <a:pPr>
              <a:buNone/>
            </a:pPr>
            <a:r>
              <a:rPr lang="en-IN" sz="2400" dirty="0" smtClean="0">
                <a:solidFill>
                  <a:srgbClr val="444949"/>
                </a:solidFill>
                <a:latin typeface="ArialMT"/>
              </a:rPr>
              <a:t>• </a:t>
            </a:r>
            <a:r>
              <a:rPr lang="en-IN" sz="2400" dirty="0" smtClean="0">
                <a:solidFill>
                  <a:srgbClr val="444949"/>
                </a:solidFill>
                <a:latin typeface="GillSans-Light"/>
              </a:rPr>
              <a:t>Has a SQL interface for performing the queries</a:t>
            </a:r>
          </a:p>
          <a:p>
            <a:pPr>
              <a:buNone/>
            </a:pPr>
            <a:r>
              <a:rPr lang="en-IN" sz="2400" dirty="0" smtClean="0">
                <a:solidFill>
                  <a:srgbClr val="444949"/>
                </a:solidFill>
                <a:latin typeface="ArialMT"/>
              </a:rPr>
              <a:t>• </a:t>
            </a:r>
            <a:r>
              <a:rPr lang="en-IN" sz="2400" dirty="0" smtClean="0">
                <a:solidFill>
                  <a:srgbClr val="444949"/>
                </a:solidFill>
                <a:latin typeface="GillSans-Light"/>
              </a:rPr>
              <a:t>BI tools such as AWS </a:t>
            </a:r>
            <a:r>
              <a:rPr lang="en-IN" sz="2400" dirty="0" err="1" smtClean="0">
                <a:solidFill>
                  <a:srgbClr val="444949"/>
                </a:solidFill>
                <a:latin typeface="GillSans-Light"/>
              </a:rPr>
              <a:t>Quicksight</a:t>
            </a:r>
            <a:r>
              <a:rPr lang="en-IN" sz="2400" dirty="0" smtClean="0">
                <a:solidFill>
                  <a:srgbClr val="444949"/>
                </a:solidFill>
                <a:latin typeface="GillSans-Light"/>
              </a:rPr>
              <a:t> or Tableau integrate with it</a:t>
            </a:r>
            <a:endParaRPr lang="en-IN"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Redshift</a:t>
            </a:r>
            <a:r>
              <a:rPr lang="en-IN" sz="4000" dirty="0" smtClean="0">
                <a:solidFill>
                  <a:srgbClr val="444949"/>
                </a:solidFill>
                <a:latin typeface="GillSans-Light"/>
              </a:rPr>
              <a:t> Overview</a:t>
            </a:r>
            <a:endParaRPr lang="en-IN" dirty="0"/>
          </a:p>
        </p:txBody>
      </p:sp>
      <p:pic>
        <p:nvPicPr>
          <p:cNvPr id="17410" name="Picture 2"/>
          <p:cNvPicPr>
            <a:picLocks noChangeAspect="1" noChangeArrowheads="1"/>
          </p:cNvPicPr>
          <p:nvPr/>
        </p:nvPicPr>
        <p:blipFill>
          <a:blip r:embed="rId2" cstate="print"/>
          <a:srcRect/>
          <a:stretch>
            <a:fillRect/>
          </a:stretch>
        </p:blipFill>
        <p:spPr bwMode="auto">
          <a:xfrm>
            <a:off x="8272462" y="1600200"/>
            <a:ext cx="871538" cy="871538"/>
          </a:xfrm>
          <a:prstGeom prst="rect">
            <a:avLst/>
          </a:prstGeom>
          <a:noFill/>
          <a:ln w="9525">
            <a:noFill/>
            <a:miter lim="800000"/>
            <a:headEnd/>
            <a:tailEnd/>
          </a:ln>
          <a:effectLst/>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525963"/>
          </a:xfrm>
        </p:spPr>
        <p:txBody>
          <a:bodyPr>
            <a:normAutofit fontScale="92500"/>
          </a:bodyPr>
          <a:lstStyle/>
          <a:p>
            <a:pPr>
              <a:buNone/>
            </a:pPr>
            <a:r>
              <a:rPr lang="en-IN" sz="2400" dirty="0" smtClean="0">
                <a:solidFill>
                  <a:srgbClr val="444949"/>
                </a:solidFill>
                <a:latin typeface="ArialMT"/>
              </a:rPr>
              <a:t>• </a:t>
            </a:r>
            <a:r>
              <a:rPr lang="en-IN" sz="2400" dirty="0" smtClean="0">
                <a:solidFill>
                  <a:srgbClr val="444949"/>
                </a:solidFill>
                <a:latin typeface="GillSans-Light"/>
              </a:rPr>
              <a:t>Data is loaded from S3, Kinesis </a:t>
            </a:r>
            <a:r>
              <a:rPr lang="en-IN" sz="2400" dirty="0" err="1" smtClean="0">
                <a:solidFill>
                  <a:srgbClr val="444949"/>
                </a:solidFill>
                <a:latin typeface="GillSans-Light"/>
              </a:rPr>
              <a:t>Firehose</a:t>
            </a:r>
            <a:r>
              <a:rPr lang="en-IN" sz="2400" dirty="0" smtClean="0">
                <a:solidFill>
                  <a:srgbClr val="444949"/>
                </a:solidFill>
                <a:latin typeface="GillSans-Light"/>
              </a:rPr>
              <a:t>, </a:t>
            </a:r>
            <a:r>
              <a:rPr lang="en-IN" sz="2400" dirty="0" err="1" smtClean="0">
                <a:solidFill>
                  <a:srgbClr val="444949"/>
                </a:solidFill>
                <a:latin typeface="GillSans-Light"/>
              </a:rPr>
              <a:t>DynamoDB</a:t>
            </a:r>
            <a:r>
              <a:rPr lang="en-IN" sz="2400" dirty="0" smtClean="0">
                <a:solidFill>
                  <a:srgbClr val="444949"/>
                </a:solidFill>
                <a:latin typeface="GillSans-Light"/>
              </a:rPr>
              <a:t>, DMS…</a:t>
            </a:r>
          </a:p>
          <a:p>
            <a:pPr>
              <a:buNone/>
            </a:pPr>
            <a:r>
              <a:rPr lang="en-IN" sz="2400" dirty="0" smtClean="0">
                <a:solidFill>
                  <a:srgbClr val="444949"/>
                </a:solidFill>
                <a:latin typeface="ArialMT"/>
              </a:rPr>
              <a:t>• </a:t>
            </a:r>
            <a:r>
              <a:rPr lang="en-IN" sz="2400" dirty="0" smtClean="0">
                <a:solidFill>
                  <a:srgbClr val="444949"/>
                </a:solidFill>
                <a:latin typeface="GillSans-Light"/>
              </a:rPr>
              <a:t>From 1 node to 128 nodes, up to 160 GB of space per node</a:t>
            </a:r>
          </a:p>
          <a:p>
            <a:pPr>
              <a:buNone/>
            </a:pPr>
            <a:r>
              <a:rPr lang="en-IN" sz="2400" dirty="0" smtClean="0">
                <a:solidFill>
                  <a:srgbClr val="444949"/>
                </a:solidFill>
                <a:latin typeface="ArialMT"/>
              </a:rPr>
              <a:t>• </a:t>
            </a:r>
            <a:r>
              <a:rPr lang="en-IN" sz="2400" dirty="0" smtClean="0">
                <a:solidFill>
                  <a:srgbClr val="444949"/>
                </a:solidFill>
                <a:latin typeface="GillSans-Light"/>
              </a:rPr>
              <a:t>Can provision multiple nodes, but it’s not Multi-AZ</a:t>
            </a:r>
          </a:p>
          <a:p>
            <a:pPr>
              <a:buNone/>
            </a:pPr>
            <a:r>
              <a:rPr lang="en-IN" sz="2400" dirty="0" smtClean="0">
                <a:solidFill>
                  <a:srgbClr val="444949"/>
                </a:solidFill>
                <a:latin typeface="ArialMT"/>
              </a:rPr>
              <a:t>• </a:t>
            </a:r>
            <a:r>
              <a:rPr lang="en-IN" sz="2400" dirty="0" smtClean="0">
                <a:solidFill>
                  <a:srgbClr val="444949"/>
                </a:solidFill>
                <a:latin typeface="GillSans-Light"/>
              </a:rPr>
              <a:t>Leader node: for query planning, results aggregation</a:t>
            </a:r>
          </a:p>
          <a:p>
            <a:pPr>
              <a:buNone/>
            </a:pPr>
            <a:r>
              <a:rPr lang="en-IN" sz="2400" dirty="0" smtClean="0">
                <a:solidFill>
                  <a:srgbClr val="444949"/>
                </a:solidFill>
                <a:latin typeface="ArialMT"/>
              </a:rPr>
              <a:t>• </a:t>
            </a:r>
            <a:r>
              <a:rPr lang="en-IN" sz="2400" dirty="0" smtClean="0">
                <a:solidFill>
                  <a:srgbClr val="444949"/>
                </a:solidFill>
                <a:latin typeface="GillSans-Light"/>
              </a:rPr>
              <a:t>Compute node: for performing the queries, send results to leader</a:t>
            </a:r>
          </a:p>
          <a:p>
            <a:pPr>
              <a:buNone/>
            </a:pPr>
            <a:r>
              <a:rPr lang="en-IN" sz="2400" dirty="0" smtClean="0">
                <a:solidFill>
                  <a:srgbClr val="444949"/>
                </a:solidFill>
                <a:latin typeface="ArialMT"/>
              </a:rPr>
              <a:t>• </a:t>
            </a:r>
            <a:r>
              <a:rPr lang="en-IN" sz="2400" dirty="0" smtClean="0">
                <a:solidFill>
                  <a:srgbClr val="444949"/>
                </a:solidFill>
                <a:latin typeface="GillSans-Light"/>
              </a:rPr>
              <a:t>Backup &amp; Restore, Security VPC / IAM / KMS, Monitoring</a:t>
            </a:r>
          </a:p>
          <a:p>
            <a:pPr>
              <a:buNone/>
            </a:pPr>
            <a:r>
              <a:rPr lang="en-IN" sz="2400" dirty="0" smtClean="0">
                <a:solidFill>
                  <a:srgbClr val="444949"/>
                </a:solidFill>
                <a:latin typeface="ArialMT"/>
              </a:rPr>
              <a:t>• </a:t>
            </a:r>
            <a:r>
              <a:rPr lang="en-IN" sz="2400" dirty="0" err="1" smtClean="0">
                <a:solidFill>
                  <a:srgbClr val="444949"/>
                </a:solidFill>
                <a:latin typeface="GillSans-Light"/>
              </a:rPr>
              <a:t>Redshift</a:t>
            </a:r>
            <a:r>
              <a:rPr lang="en-IN" sz="2400" dirty="0" smtClean="0">
                <a:solidFill>
                  <a:srgbClr val="444949"/>
                </a:solidFill>
                <a:latin typeface="GillSans-Light"/>
              </a:rPr>
              <a:t> Enhanced VPC Routing: COPY / UNLOAD goes through VPC</a:t>
            </a:r>
          </a:p>
          <a:p>
            <a:pPr>
              <a:buNone/>
            </a:pPr>
            <a:r>
              <a:rPr lang="en-IN" sz="2400" dirty="0" smtClean="0">
                <a:solidFill>
                  <a:srgbClr val="444949"/>
                </a:solidFill>
                <a:latin typeface="ArialMT"/>
              </a:rPr>
              <a:t>• </a:t>
            </a:r>
            <a:r>
              <a:rPr lang="en-IN" sz="2400" b="1" dirty="0" err="1" smtClean="0">
                <a:solidFill>
                  <a:srgbClr val="444949"/>
                </a:solidFill>
                <a:latin typeface="GillSans-Light"/>
              </a:rPr>
              <a:t>Redshift</a:t>
            </a:r>
            <a:r>
              <a:rPr lang="en-IN" sz="2400" b="1" dirty="0" smtClean="0">
                <a:solidFill>
                  <a:srgbClr val="444949"/>
                </a:solidFill>
                <a:latin typeface="GillSans-Light"/>
              </a:rPr>
              <a:t> is provisioned, so it’s worth it when you have a sustained usage (use Athena if the queries are sporadic instead)</a:t>
            </a:r>
            <a:endParaRPr lang="en-IN" b="1"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Redshift</a:t>
            </a:r>
            <a:r>
              <a:rPr lang="en-IN" sz="4000" dirty="0" smtClean="0">
                <a:solidFill>
                  <a:srgbClr val="444949"/>
                </a:solidFill>
                <a:latin typeface="GillSans-Light"/>
              </a:rPr>
              <a:t> Continued…</a:t>
            </a:r>
            <a:endParaRPr lang="en-IN" dirty="0"/>
          </a:p>
        </p:txBody>
      </p:sp>
      <p:pic>
        <p:nvPicPr>
          <p:cNvPr id="18434" name="Picture 2"/>
          <p:cNvPicPr>
            <a:picLocks noChangeAspect="1" noChangeArrowheads="1"/>
          </p:cNvPicPr>
          <p:nvPr/>
        </p:nvPicPr>
        <p:blipFill>
          <a:blip r:embed="rId2" cstate="print"/>
          <a:srcRect/>
          <a:stretch>
            <a:fillRect/>
          </a:stretch>
        </p:blipFill>
        <p:spPr bwMode="auto">
          <a:xfrm>
            <a:off x="8424862" y="1905000"/>
            <a:ext cx="719138" cy="719138"/>
          </a:xfrm>
          <a:prstGeom prst="rect">
            <a:avLst/>
          </a:prstGeom>
          <a:noFill/>
          <a:ln w="9525">
            <a:noFill/>
            <a:miter lim="800000"/>
            <a:headEnd/>
            <a:tailEnd/>
          </a:ln>
          <a:effectLst/>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Snapshots are point-in-time backups of a cluster, stored internally in S3</a:t>
            </a:r>
          </a:p>
          <a:p>
            <a:pPr>
              <a:buNone/>
            </a:pPr>
            <a:r>
              <a:rPr lang="en-IN" sz="2400" dirty="0" smtClean="0">
                <a:solidFill>
                  <a:srgbClr val="444949"/>
                </a:solidFill>
                <a:latin typeface="ArialMT"/>
              </a:rPr>
              <a:t>• </a:t>
            </a:r>
            <a:r>
              <a:rPr lang="en-IN" sz="2400" dirty="0" smtClean="0">
                <a:solidFill>
                  <a:srgbClr val="444949"/>
                </a:solidFill>
                <a:latin typeface="GillSans-Light"/>
              </a:rPr>
              <a:t>Snapshots are incremental (only what has changed is saved)</a:t>
            </a:r>
          </a:p>
          <a:p>
            <a:pPr>
              <a:buNone/>
            </a:pPr>
            <a:r>
              <a:rPr lang="en-IN" sz="2400" dirty="0" smtClean="0">
                <a:solidFill>
                  <a:srgbClr val="444949"/>
                </a:solidFill>
                <a:latin typeface="ArialMT"/>
              </a:rPr>
              <a:t>• </a:t>
            </a:r>
            <a:r>
              <a:rPr lang="en-IN" sz="2400" dirty="0" smtClean="0">
                <a:solidFill>
                  <a:srgbClr val="444949"/>
                </a:solidFill>
                <a:latin typeface="GillSans-Light"/>
              </a:rPr>
              <a:t>You can restore a snapshot into a new cluster</a:t>
            </a:r>
          </a:p>
          <a:p>
            <a:pPr>
              <a:buNone/>
            </a:pPr>
            <a:r>
              <a:rPr lang="en-IN" sz="2400" b="1" dirty="0" smtClean="0">
                <a:solidFill>
                  <a:srgbClr val="444949"/>
                </a:solidFill>
                <a:latin typeface="ArialMT"/>
              </a:rPr>
              <a:t>• </a:t>
            </a:r>
            <a:r>
              <a:rPr lang="en-IN" sz="2400" b="1" dirty="0" smtClean="0">
                <a:solidFill>
                  <a:srgbClr val="444949"/>
                </a:solidFill>
                <a:latin typeface="GillSans-Light"/>
              </a:rPr>
              <a:t>Automated: every 8 hours, every 5 GB, or on a schedule. Set retention</a:t>
            </a:r>
          </a:p>
          <a:p>
            <a:pPr>
              <a:buNone/>
            </a:pPr>
            <a:r>
              <a:rPr lang="en-IN" sz="2400" dirty="0" smtClean="0">
                <a:solidFill>
                  <a:srgbClr val="444949"/>
                </a:solidFill>
                <a:latin typeface="ArialMT"/>
              </a:rPr>
              <a:t>• </a:t>
            </a:r>
            <a:r>
              <a:rPr lang="en-IN" sz="2400" dirty="0" smtClean="0">
                <a:solidFill>
                  <a:srgbClr val="444949"/>
                </a:solidFill>
                <a:latin typeface="GillSans-Light"/>
              </a:rPr>
              <a:t>Manual: snapshot is retained until you delete it</a:t>
            </a:r>
          </a:p>
          <a:p>
            <a:pPr>
              <a:buNone/>
            </a:pPr>
            <a:r>
              <a:rPr lang="en-IN" sz="2400" dirty="0" smtClean="0">
                <a:solidFill>
                  <a:srgbClr val="444949"/>
                </a:solidFill>
                <a:latin typeface="ArialMT"/>
              </a:rPr>
              <a:t>• </a:t>
            </a:r>
            <a:r>
              <a:rPr lang="en-IN" sz="2400" b="1" dirty="0" smtClean="0">
                <a:solidFill>
                  <a:srgbClr val="444949"/>
                </a:solidFill>
                <a:latin typeface="GillSans-Light"/>
              </a:rPr>
              <a:t>You can configure Amazon </a:t>
            </a:r>
            <a:r>
              <a:rPr lang="en-IN" sz="2400" b="1" dirty="0" err="1" smtClean="0">
                <a:solidFill>
                  <a:srgbClr val="444949"/>
                </a:solidFill>
                <a:latin typeface="GillSans-Light"/>
              </a:rPr>
              <a:t>Redshift</a:t>
            </a:r>
            <a:r>
              <a:rPr lang="en-IN" sz="2400" b="1" dirty="0" smtClean="0">
                <a:solidFill>
                  <a:srgbClr val="444949"/>
                </a:solidFill>
                <a:latin typeface="GillSans-Light"/>
              </a:rPr>
              <a:t> to automatically copy snapshots (automated or manual) of a cluster to another AWS Region</a:t>
            </a:r>
            <a:endParaRPr lang="en-IN" b="1" dirty="0"/>
          </a:p>
        </p:txBody>
      </p:sp>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Redshift</a:t>
            </a:r>
            <a:r>
              <a:rPr lang="en-IN" sz="4000" dirty="0" smtClean="0">
                <a:solidFill>
                  <a:srgbClr val="444949"/>
                </a:solidFill>
                <a:latin typeface="GillSans-Light"/>
              </a:rPr>
              <a:t> – Snapshots</a:t>
            </a:r>
            <a:br>
              <a:rPr lang="en-IN" sz="4000" dirty="0" smtClean="0">
                <a:solidFill>
                  <a:srgbClr val="444949"/>
                </a:solidFill>
                <a:latin typeface="GillSans-Light"/>
              </a:rPr>
            </a:br>
            <a:r>
              <a:rPr lang="en-IN" sz="4000" dirty="0" smtClean="0">
                <a:solidFill>
                  <a:srgbClr val="444949"/>
                </a:solidFill>
                <a:latin typeface="GillSans-Light"/>
              </a:rPr>
              <a:t> &amp; DR</a:t>
            </a:r>
            <a:endParaRPr lang="en-IN"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962400" cy="4525963"/>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Query data that is already in S3 without loading it</a:t>
            </a:r>
          </a:p>
          <a:p>
            <a:pPr>
              <a:buNone/>
            </a:pPr>
            <a:r>
              <a:rPr lang="en-IN" sz="2400" dirty="0" smtClean="0">
                <a:solidFill>
                  <a:srgbClr val="444949"/>
                </a:solidFill>
                <a:latin typeface="ArialMT"/>
              </a:rPr>
              <a:t>• </a:t>
            </a:r>
            <a:r>
              <a:rPr lang="en-IN" sz="2400" dirty="0" smtClean="0">
                <a:solidFill>
                  <a:srgbClr val="444949"/>
                </a:solidFill>
                <a:latin typeface="GillSans-Light"/>
              </a:rPr>
              <a:t>Must have a </a:t>
            </a:r>
            <a:r>
              <a:rPr lang="en-IN" sz="2400" dirty="0" err="1" smtClean="0">
                <a:solidFill>
                  <a:srgbClr val="444949"/>
                </a:solidFill>
                <a:latin typeface="GillSans-Light"/>
              </a:rPr>
              <a:t>Redshift</a:t>
            </a:r>
            <a:r>
              <a:rPr lang="en-IN" sz="2400" dirty="0" smtClean="0">
                <a:solidFill>
                  <a:srgbClr val="444949"/>
                </a:solidFill>
                <a:latin typeface="GillSans-Light"/>
              </a:rPr>
              <a:t> cluster available to start the query</a:t>
            </a:r>
          </a:p>
          <a:p>
            <a:pPr>
              <a:buNone/>
            </a:pPr>
            <a:r>
              <a:rPr lang="en-IN" sz="2400" dirty="0" smtClean="0">
                <a:solidFill>
                  <a:srgbClr val="444949"/>
                </a:solidFill>
                <a:latin typeface="ArialMT"/>
              </a:rPr>
              <a:t>• </a:t>
            </a:r>
            <a:r>
              <a:rPr lang="en-IN" sz="2400" dirty="0" smtClean="0">
                <a:solidFill>
                  <a:srgbClr val="444949"/>
                </a:solidFill>
                <a:latin typeface="GillSans-Light"/>
              </a:rPr>
              <a:t>The query is then submitted to thousands of </a:t>
            </a:r>
            <a:r>
              <a:rPr lang="en-IN" sz="2400" dirty="0" err="1" smtClean="0">
                <a:solidFill>
                  <a:srgbClr val="444949"/>
                </a:solidFill>
                <a:latin typeface="GillSans-Light"/>
              </a:rPr>
              <a:t>Redshift</a:t>
            </a:r>
            <a:r>
              <a:rPr lang="en-IN" sz="2400" dirty="0" smtClean="0">
                <a:solidFill>
                  <a:srgbClr val="444949"/>
                </a:solidFill>
                <a:latin typeface="GillSans-Light"/>
              </a:rPr>
              <a:t> Spectrum nodes</a:t>
            </a:r>
            <a:endParaRPr lang="en-IN"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Redshift</a:t>
            </a:r>
            <a:r>
              <a:rPr lang="en-IN" sz="4000" dirty="0" smtClean="0">
                <a:solidFill>
                  <a:srgbClr val="444949"/>
                </a:solidFill>
                <a:latin typeface="GillSans-Light"/>
              </a:rPr>
              <a:t> Spectrum</a:t>
            </a:r>
            <a:endParaRPr lang="en-IN" dirty="0"/>
          </a:p>
        </p:txBody>
      </p:sp>
      <p:pic>
        <p:nvPicPr>
          <p:cNvPr id="19458" name="Picture 2"/>
          <p:cNvPicPr>
            <a:picLocks noChangeAspect="1" noChangeArrowheads="1"/>
          </p:cNvPicPr>
          <p:nvPr/>
        </p:nvPicPr>
        <p:blipFill>
          <a:blip r:embed="rId2" cstate="print"/>
          <a:srcRect/>
          <a:stretch>
            <a:fillRect/>
          </a:stretch>
        </p:blipFill>
        <p:spPr bwMode="auto">
          <a:xfrm>
            <a:off x="4724400" y="1828800"/>
            <a:ext cx="4038600" cy="3810000"/>
          </a:xfrm>
          <a:prstGeom prst="rect">
            <a:avLst/>
          </a:prstGeom>
          <a:noFill/>
          <a:ln w="9525">
            <a:noFill/>
            <a:miter lim="800000"/>
            <a:headEnd/>
            <a:tailEnd/>
          </a:ln>
          <a:effectLst/>
        </p:spPr>
      </p:pic>
      <p:sp>
        <p:nvSpPr>
          <p:cNvPr id="5" name="Rectangle 4"/>
          <p:cNvSpPr/>
          <p:nvPr/>
        </p:nvSpPr>
        <p:spPr>
          <a:xfrm>
            <a:off x="2362200" y="5657671"/>
            <a:ext cx="6553200" cy="646331"/>
          </a:xfrm>
          <a:prstGeom prst="rect">
            <a:avLst/>
          </a:prstGeom>
        </p:spPr>
        <p:txBody>
          <a:bodyPr wrap="square">
            <a:spAutoFit/>
          </a:bodyPr>
          <a:lstStyle/>
          <a:p>
            <a:r>
              <a:rPr lang="en-IN" dirty="0" smtClean="0">
                <a:solidFill>
                  <a:srgbClr val="0563C2"/>
                </a:solidFill>
                <a:latin typeface="Calibri"/>
              </a:rPr>
              <a:t>https://aws.amazon.com/blogs/big-data/amazon-redshift-spectrum-extends-datawarehousing-out-to-exabytes-no-loading-required/</a:t>
            </a:r>
            <a:endParaRPr lang="en-IN"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Athena:</a:t>
            </a:r>
          </a:p>
          <a:p>
            <a:pPr lvl="1">
              <a:buNone/>
            </a:pPr>
            <a:r>
              <a:rPr lang="en-IN" sz="2400" dirty="0" smtClean="0">
                <a:solidFill>
                  <a:srgbClr val="444949"/>
                </a:solidFill>
                <a:latin typeface="ArialMT"/>
              </a:rPr>
              <a:t>• </a:t>
            </a:r>
            <a:r>
              <a:rPr lang="en-IN" sz="2400" dirty="0" err="1" smtClean="0">
                <a:solidFill>
                  <a:srgbClr val="444949"/>
                </a:solidFill>
                <a:latin typeface="GillSans-Light"/>
              </a:rPr>
              <a:t>Serverless</a:t>
            </a:r>
            <a:r>
              <a:rPr lang="en-IN" sz="2400" dirty="0" smtClean="0">
                <a:solidFill>
                  <a:srgbClr val="444949"/>
                </a:solidFill>
                <a:latin typeface="GillSans-Light"/>
              </a:rPr>
              <a:t> SQL queries on top of your data in S3, pay per query, output to S3</a:t>
            </a:r>
          </a:p>
          <a:p>
            <a:pPr lvl="1">
              <a:buNone/>
            </a:pPr>
            <a:r>
              <a:rPr lang="fr-FR" sz="2400" dirty="0" smtClean="0">
                <a:solidFill>
                  <a:srgbClr val="444949"/>
                </a:solidFill>
                <a:latin typeface="ArialMT"/>
              </a:rPr>
              <a:t>• </a:t>
            </a:r>
            <a:r>
              <a:rPr lang="fr-FR" sz="2400" dirty="0" smtClean="0">
                <a:solidFill>
                  <a:srgbClr val="444949"/>
                </a:solidFill>
                <a:latin typeface="GillSans-Light"/>
              </a:rPr>
              <a:t>Supports CSV, JSON, Parquet, ORC</a:t>
            </a:r>
          </a:p>
          <a:p>
            <a:pPr lvl="1">
              <a:buNone/>
            </a:pPr>
            <a:r>
              <a:rPr lang="en-IN" sz="2400" dirty="0" smtClean="0">
                <a:solidFill>
                  <a:srgbClr val="444949"/>
                </a:solidFill>
                <a:latin typeface="ArialMT"/>
              </a:rPr>
              <a:t>• </a:t>
            </a:r>
            <a:r>
              <a:rPr lang="en-IN" sz="2400" dirty="0" smtClean="0">
                <a:solidFill>
                  <a:srgbClr val="444949"/>
                </a:solidFill>
                <a:latin typeface="GillSans-Light"/>
              </a:rPr>
              <a:t>Queries are logged in </a:t>
            </a:r>
            <a:r>
              <a:rPr lang="en-IN" sz="2400" dirty="0" err="1" smtClean="0">
                <a:solidFill>
                  <a:srgbClr val="444949"/>
                </a:solidFill>
                <a:latin typeface="GillSans-Light"/>
              </a:rPr>
              <a:t>CloudTrail</a:t>
            </a:r>
            <a:r>
              <a:rPr lang="en-IN" sz="2400" dirty="0" smtClean="0">
                <a:solidFill>
                  <a:srgbClr val="444949"/>
                </a:solidFill>
                <a:latin typeface="GillSans-Light"/>
              </a:rPr>
              <a:t> (which can be chained with </a:t>
            </a:r>
            <a:r>
              <a:rPr lang="en-IN" sz="2400" dirty="0" err="1" smtClean="0">
                <a:solidFill>
                  <a:srgbClr val="444949"/>
                </a:solidFill>
                <a:latin typeface="GillSans-Light"/>
              </a:rPr>
              <a:t>CloudWatch</a:t>
            </a:r>
            <a:r>
              <a:rPr lang="en-IN" sz="2400" dirty="0" smtClean="0">
                <a:solidFill>
                  <a:srgbClr val="444949"/>
                </a:solidFill>
                <a:latin typeface="GillSans-Light"/>
              </a:rPr>
              <a:t> logs)</a:t>
            </a:r>
          </a:p>
          <a:p>
            <a:pPr lvl="1">
              <a:buNone/>
            </a:pPr>
            <a:r>
              <a:rPr lang="en-IN" sz="2400" dirty="0" smtClean="0">
                <a:solidFill>
                  <a:srgbClr val="444949"/>
                </a:solidFill>
                <a:latin typeface="ArialMT"/>
              </a:rPr>
              <a:t>• </a:t>
            </a:r>
            <a:r>
              <a:rPr lang="en-IN" sz="2400" dirty="0" smtClean="0">
                <a:solidFill>
                  <a:srgbClr val="444949"/>
                </a:solidFill>
                <a:latin typeface="GillSans-Light"/>
              </a:rPr>
              <a:t>Great for sporadic queries</a:t>
            </a:r>
          </a:p>
          <a:p>
            <a:pPr lvl="1">
              <a:buNone/>
            </a:pPr>
            <a:r>
              <a:rPr lang="en-IN" sz="2400" dirty="0" smtClean="0">
                <a:solidFill>
                  <a:srgbClr val="444949"/>
                </a:solidFill>
                <a:latin typeface="ArialMT"/>
              </a:rPr>
              <a:t>• </a:t>
            </a:r>
            <a:r>
              <a:rPr lang="en-IN" sz="2400" dirty="0" smtClean="0">
                <a:solidFill>
                  <a:srgbClr val="444949"/>
                </a:solidFill>
                <a:latin typeface="GillSans-Light"/>
              </a:rPr>
              <a:t>Ready-to-use queries for VPC Flow Logs, </a:t>
            </a:r>
            <a:r>
              <a:rPr lang="en-IN" sz="2400" dirty="0" err="1" smtClean="0">
                <a:solidFill>
                  <a:srgbClr val="444949"/>
                </a:solidFill>
                <a:latin typeface="GillSans-Light"/>
              </a:rPr>
              <a:t>CloudTrail</a:t>
            </a:r>
            <a:r>
              <a:rPr lang="en-IN" sz="2400" dirty="0" smtClean="0">
                <a:solidFill>
                  <a:srgbClr val="444949"/>
                </a:solidFill>
                <a:latin typeface="GillSans-Light"/>
              </a:rPr>
              <a:t>, ALB Access Logs, Cost and Usage reports (billing), etc…</a:t>
            </a:r>
          </a:p>
          <a:p>
            <a:pPr>
              <a:buNone/>
            </a:pPr>
            <a:r>
              <a:rPr lang="en-IN" sz="3200" dirty="0" smtClean="0">
                <a:solidFill>
                  <a:srgbClr val="444949"/>
                </a:solidFill>
                <a:latin typeface="ArialMT"/>
              </a:rPr>
              <a:t>• </a:t>
            </a:r>
            <a:r>
              <a:rPr lang="en-IN" sz="3200" dirty="0" err="1" smtClean="0">
                <a:solidFill>
                  <a:srgbClr val="444949"/>
                </a:solidFill>
                <a:latin typeface="GillSans-Light"/>
              </a:rPr>
              <a:t>Quicksight</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Business Intelligence tool for data visualization, creating dashboards</a:t>
            </a:r>
          </a:p>
          <a:p>
            <a:pPr lvl="1">
              <a:buNone/>
            </a:pPr>
            <a:r>
              <a:rPr lang="en-IN" sz="2400" dirty="0" smtClean="0">
                <a:solidFill>
                  <a:srgbClr val="444949"/>
                </a:solidFill>
                <a:latin typeface="ArialMT"/>
              </a:rPr>
              <a:t>• </a:t>
            </a:r>
            <a:r>
              <a:rPr lang="en-IN" sz="2400" dirty="0" smtClean="0">
                <a:solidFill>
                  <a:srgbClr val="444949"/>
                </a:solidFill>
                <a:latin typeface="GillSans-Light"/>
              </a:rPr>
              <a:t>Integrates with Athena, </a:t>
            </a:r>
            <a:r>
              <a:rPr lang="en-IN" sz="2400" dirty="0" err="1" smtClean="0">
                <a:solidFill>
                  <a:srgbClr val="444949"/>
                </a:solidFill>
                <a:latin typeface="GillSans-Light"/>
              </a:rPr>
              <a:t>Redshift</a:t>
            </a:r>
            <a:r>
              <a:rPr lang="en-IN" sz="2400" dirty="0" smtClean="0">
                <a:solidFill>
                  <a:srgbClr val="444949"/>
                </a:solidFill>
                <a:latin typeface="GillSans-Light"/>
              </a:rPr>
              <a:t>, EMR, RDS…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Athena &amp; </a:t>
            </a:r>
            <a:r>
              <a:rPr lang="en-IN" sz="4000" dirty="0" err="1" smtClean="0">
                <a:solidFill>
                  <a:srgbClr val="444949"/>
                </a:solidFill>
                <a:latin typeface="GillSans-Light"/>
              </a:rPr>
              <a:t>Quicksight</a:t>
            </a:r>
            <a:endParaRPr lang="en-IN" dirty="0"/>
          </a:p>
        </p:txBody>
      </p:sp>
      <p:pic>
        <p:nvPicPr>
          <p:cNvPr id="20482" name="Picture 2"/>
          <p:cNvPicPr>
            <a:picLocks noChangeAspect="1" noChangeArrowheads="1"/>
          </p:cNvPicPr>
          <p:nvPr/>
        </p:nvPicPr>
        <p:blipFill>
          <a:blip r:embed="rId2" cstate="print"/>
          <a:srcRect/>
          <a:stretch>
            <a:fillRect/>
          </a:stretch>
        </p:blipFill>
        <p:spPr bwMode="auto">
          <a:xfrm>
            <a:off x="6629400" y="1066800"/>
            <a:ext cx="785813" cy="785813"/>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cstate="print"/>
          <a:srcRect/>
          <a:stretch>
            <a:fillRect/>
          </a:stretch>
        </p:blipFill>
        <p:spPr bwMode="auto">
          <a:xfrm>
            <a:off x="5410200" y="1066800"/>
            <a:ext cx="866775" cy="864354"/>
          </a:xfrm>
          <a:prstGeom prst="rect">
            <a:avLst/>
          </a:prstGeom>
          <a:noFill/>
          <a:ln w="9525">
            <a:noFill/>
            <a:miter lim="800000"/>
            <a:headEnd/>
            <a:tailEnd/>
          </a:ln>
          <a:effectLst/>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solidFill>
                  <a:srgbClr val="444949"/>
                </a:solidFill>
                <a:latin typeface="GillSans-Light"/>
              </a:rPr>
              <a:t>Athena</a:t>
            </a:r>
            <a:endParaRPr lang="en-IN" dirty="0"/>
          </a:p>
        </p:txBody>
      </p:sp>
      <p:pic>
        <p:nvPicPr>
          <p:cNvPr id="21506" name="Picture 2"/>
          <p:cNvPicPr>
            <a:picLocks noGrp="1" noChangeAspect="1" noChangeArrowheads="1"/>
          </p:cNvPicPr>
          <p:nvPr>
            <p:ph idx="1"/>
          </p:nvPr>
        </p:nvPicPr>
        <p:blipFill>
          <a:blip r:embed="rId2"/>
          <a:srcRect/>
          <a:stretch>
            <a:fillRect/>
          </a:stretch>
        </p:blipFill>
        <p:spPr bwMode="auto">
          <a:xfrm>
            <a:off x="3657600" y="1295400"/>
            <a:ext cx="5200650" cy="480060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1676400" y="1447800"/>
            <a:ext cx="1866900" cy="4038600"/>
          </a:xfrm>
          <a:prstGeom prst="rect">
            <a:avLst/>
          </a:prstGeom>
          <a:noFill/>
          <a:ln w="9525">
            <a:noFill/>
            <a:miter lim="800000"/>
            <a:headEnd/>
            <a:tailEnd/>
          </a:ln>
          <a:effectLst/>
        </p:spPr>
      </p:pic>
      <p:sp>
        <p:nvSpPr>
          <p:cNvPr id="6" name="TextBox 5"/>
          <p:cNvSpPr txBox="1"/>
          <p:nvPr/>
        </p:nvSpPr>
        <p:spPr>
          <a:xfrm>
            <a:off x="457200" y="2514600"/>
            <a:ext cx="1218347" cy="369332"/>
          </a:xfrm>
          <a:prstGeom prst="rect">
            <a:avLst/>
          </a:prstGeom>
          <a:noFill/>
        </p:spPr>
        <p:txBody>
          <a:bodyPr wrap="none" rtlCol="0">
            <a:spAutoFit/>
          </a:bodyPr>
          <a:lstStyle/>
          <a:p>
            <a:r>
              <a:rPr lang="en-IN" dirty="0" smtClean="0">
                <a:solidFill>
                  <a:srgbClr val="444949"/>
                </a:solidFill>
                <a:latin typeface="Calibri"/>
              </a:rPr>
              <a:t>Amazon S3</a:t>
            </a:r>
            <a:endParaRPr lang="en-IN" dirty="0"/>
          </a:p>
        </p:txBody>
      </p:sp>
      <p:sp>
        <p:nvSpPr>
          <p:cNvPr id="7" name="TextBox 6"/>
          <p:cNvSpPr txBox="1"/>
          <p:nvPr/>
        </p:nvSpPr>
        <p:spPr>
          <a:xfrm>
            <a:off x="304800" y="4572000"/>
            <a:ext cx="1862754" cy="369332"/>
          </a:xfrm>
          <a:prstGeom prst="rect">
            <a:avLst/>
          </a:prstGeom>
          <a:noFill/>
        </p:spPr>
        <p:txBody>
          <a:bodyPr wrap="none" rtlCol="0">
            <a:spAutoFit/>
          </a:bodyPr>
          <a:lstStyle/>
          <a:p>
            <a:r>
              <a:rPr lang="en-IN" dirty="0" smtClean="0">
                <a:solidFill>
                  <a:srgbClr val="444949"/>
                </a:solidFill>
                <a:latin typeface="Calibri"/>
              </a:rPr>
              <a:t>Glue Data </a:t>
            </a:r>
            <a:r>
              <a:rPr lang="en-IN" dirty="0" err="1" smtClean="0">
                <a:solidFill>
                  <a:srgbClr val="444949"/>
                </a:solidFill>
                <a:latin typeface="Calibri"/>
              </a:rPr>
              <a:t>Catalog</a:t>
            </a:r>
            <a:endParaRPr lang="en-IN"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err="1" smtClean="0">
                <a:solidFill>
                  <a:srgbClr val="444949"/>
                </a:solidFill>
                <a:latin typeface="GillSans-Light"/>
              </a:rPr>
              <a:t>Quicksight</a:t>
            </a:r>
            <a:endParaRPr lang="en-IN" dirty="0"/>
          </a:p>
        </p:txBody>
      </p:sp>
      <p:pic>
        <p:nvPicPr>
          <p:cNvPr id="22530" name="Picture 2"/>
          <p:cNvPicPr>
            <a:picLocks noGrp="1" noChangeAspect="1" noChangeArrowheads="1"/>
          </p:cNvPicPr>
          <p:nvPr>
            <p:ph idx="1"/>
          </p:nvPr>
        </p:nvPicPr>
        <p:blipFill>
          <a:blip r:embed="rId2"/>
          <a:srcRect/>
          <a:stretch>
            <a:fillRect/>
          </a:stretch>
        </p:blipFill>
        <p:spPr bwMode="auto">
          <a:xfrm>
            <a:off x="289891" y="1524000"/>
            <a:ext cx="8549309" cy="4495799"/>
          </a:xfrm>
          <a:prstGeom prst="rect">
            <a:avLst/>
          </a:prstGeom>
          <a:noFill/>
          <a:ln w="9525">
            <a:noFill/>
            <a:miter lim="800000"/>
            <a:headEnd/>
            <a:tailEnd/>
          </a:ln>
          <a:effectLst/>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Full Data Engineering</a:t>
            </a:r>
            <a:br>
              <a:rPr lang="en-IN" dirty="0" smtClean="0"/>
            </a:br>
            <a:r>
              <a:rPr lang="en-IN" dirty="0" smtClean="0"/>
              <a:t> Pipeline Analytics layer</a:t>
            </a:r>
            <a:endParaRPr lang="en-IN" dirty="0"/>
          </a:p>
        </p:txBody>
      </p:sp>
      <p:pic>
        <p:nvPicPr>
          <p:cNvPr id="23554" name="Picture 2"/>
          <p:cNvPicPr>
            <a:picLocks noGrp="1" noChangeAspect="1" noChangeArrowheads="1"/>
          </p:cNvPicPr>
          <p:nvPr>
            <p:ph idx="1"/>
          </p:nvPr>
        </p:nvPicPr>
        <p:blipFill>
          <a:blip r:embed="rId2"/>
          <a:srcRect/>
          <a:stretch>
            <a:fillRect/>
          </a:stretch>
        </p:blipFill>
        <p:spPr bwMode="auto">
          <a:xfrm>
            <a:off x="381000" y="1371600"/>
            <a:ext cx="8534399" cy="45720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257800" cy="4525963"/>
          </a:xfrm>
        </p:spPr>
        <p:txBody>
          <a:bodyPr>
            <a:normAutofit fontScale="55000" lnSpcReduction="20000"/>
          </a:bodyPr>
          <a:lstStyle/>
          <a:p>
            <a:pPr>
              <a:buNone/>
            </a:pPr>
            <a:r>
              <a:rPr lang="en-US" sz="3200" dirty="0" smtClean="0">
                <a:solidFill>
                  <a:srgbClr val="444949"/>
                </a:solidFill>
                <a:latin typeface="ArialMT"/>
              </a:rPr>
              <a:t>• </a:t>
            </a:r>
            <a:r>
              <a:rPr lang="en-US" sz="3200" dirty="0" smtClean="0">
                <a:solidFill>
                  <a:srgbClr val="444949"/>
                </a:solidFill>
                <a:latin typeface="GillSans-Light"/>
              </a:rPr>
              <a:t>Managed Service: Microsoft AD in your AWS VPC</a:t>
            </a:r>
          </a:p>
          <a:p>
            <a:pPr>
              <a:buNone/>
            </a:pPr>
            <a:r>
              <a:rPr lang="en-US" sz="3200" dirty="0" smtClean="0">
                <a:solidFill>
                  <a:srgbClr val="444949"/>
                </a:solidFill>
                <a:latin typeface="ArialMT"/>
              </a:rPr>
              <a:t>• </a:t>
            </a:r>
            <a:r>
              <a:rPr lang="en-US" sz="3200" dirty="0" smtClean="0">
                <a:solidFill>
                  <a:srgbClr val="444949"/>
                </a:solidFill>
                <a:latin typeface="GillSans-Light"/>
              </a:rPr>
              <a:t>EC2 Windows Instances:</a:t>
            </a:r>
          </a:p>
          <a:p>
            <a:pPr>
              <a:buNone/>
            </a:pPr>
            <a:r>
              <a:rPr lang="en-US" sz="2800" dirty="0" smtClean="0">
                <a:solidFill>
                  <a:srgbClr val="444949"/>
                </a:solidFill>
                <a:latin typeface="ArialMT"/>
              </a:rPr>
              <a:t>• </a:t>
            </a:r>
            <a:r>
              <a:rPr lang="en-US" sz="2800" dirty="0" smtClean="0">
                <a:solidFill>
                  <a:srgbClr val="444949"/>
                </a:solidFill>
                <a:latin typeface="GillSans-Light"/>
              </a:rPr>
              <a:t>EC2 Windows instances can join the domain and run</a:t>
            </a:r>
          </a:p>
          <a:p>
            <a:pPr>
              <a:buNone/>
            </a:pPr>
            <a:r>
              <a:rPr lang="en-US" sz="2800" dirty="0" smtClean="0">
                <a:solidFill>
                  <a:srgbClr val="444949"/>
                </a:solidFill>
                <a:latin typeface="GillSans-Light"/>
              </a:rPr>
              <a:t>traditional AD applications (</a:t>
            </a:r>
            <a:r>
              <a:rPr lang="en-US" sz="2800" dirty="0" err="1" smtClean="0">
                <a:solidFill>
                  <a:srgbClr val="444949"/>
                </a:solidFill>
                <a:latin typeface="GillSans-Light"/>
              </a:rPr>
              <a:t>sharepoint</a:t>
            </a:r>
            <a:r>
              <a:rPr lang="en-US" sz="2800" dirty="0" smtClean="0">
                <a:solidFill>
                  <a:srgbClr val="444949"/>
                </a:solidFill>
                <a:latin typeface="GillSans-Light"/>
              </a:rPr>
              <a:t>, etc)</a:t>
            </a:r>
          </a:p>
          <a:p>
            <a:pPr>
              <a:buNone/>
            </a:pPr>
            <a:r>
              <a:rPr lang="en-US" sz="2800" dirty="0" smtClean="0">
                <a:solidFill>
                  <a:srgbClr val="444949"/>
                </a:solidFill>
                <a:latin typeface="ArialMT"/>
              </a:rPr>
              <a:t>• </a:t>
            </a:r>
            <a:r>
              <a:rPr lang="en-US" sz="2800" dirty="0" smtClean="0">
                <a:solidFill>
                  <a:srgbClr val="444949"/>
                </a:solidFill>
                <a:latin typeface="GillSans-Light"/>
              </a:rPr>
              <a:t>Seamlessly Domain Join Amazon EC2 Instances from</a:t>
            </a:r>
          </a:p>
          <a:p>
            <a:pPr>
              <a:buNone/>
            </a:pPr>
            <a:r>
              <a:rPr lang="en-US" sz="2800" dirty="0" smtClean="0">
                <a:solidFill>
                  <a:srgbClr val="444949"/>
                </a:solidFill>
                <a:latin typeface="GillSans-Light"/>
              </a:rPr>
              <a:t>Multiple Accounts &amp; VPCs</a:t>
            </a:r>
          </a:p>
          <a:p>
            <a:pPr>
              <a:buNone/>
            </a:pPr>
            <a:r>
              <a:rPr lang="en-US" sz="3200" dirty="0" smtClean="0">
                <a:solidFill>
                  <a:srgbClr val="444949"/>
                </a:solidFill>
                <a:latin typeface="ArialMT"/>
              </a:rPr>
              <a:t>• </a:t>
            </a:r>
            <a:r>
              <a:rPr lang="en-US" sz="3200" dirty="0" smtClean="0">
                <a:solidFill>
                  <a:srgbClr val="444949"/>
                </a:solidFill>
                <a:latin typeface="GillSans-Light"/>
              </a:rPr>
              <a:t>Integrations:</a:t>
            </a:r>
          </a:p>
          <a:p>
            <a:pPr>
              <a:buNone/>
            </a:pPr>
            <a:r>
              <a:rPr lang="en-US" sz="2800" dirty="0" smtClean="0">
                <a:solidFill>
                  <a:srgbClr val="444949"/>
                </a:solidFill>
                <a:latin typeface="ArialMT"/>
              </a:rPr>
              <a:t>• </a:t>
            </a:r>
            <a:r>
              <a:rPr lang="en-US" sz="2800" dirty="0" smtClean="0">
                <a:solidFill>
                  <a:srgbClr val="444949"/>
                </a:solidFill>
                <a:latin typeface="GillSans-Light"/>
              </a:rPr>
              <a:t>RDS for SQL Server, AWS Workspaces, </a:t>
            </a:r>
            <a:r>
              <a:rPr lang="en-US" sz="2800" dirty="0" err="1" smtClean="0">
                <a:solidFill>
                  <a:srgbClr val="444949"/>
                </a:solidFill>
                <a:latin typeface="GillSans-Light"/>
              </a:rPr>
              <a:t>Quicksight</a:t>
            </a:r>
            <a:r>
              <a:rPr lang="en-US" sz="2800" dirty="0" smtClean="0">
                <a:solidFill>
                  <a:srgbClr val="444949"/>
                </a:solidFill>
                <a:latin typeface="GillSans-Light"/>
              </a:rPr>
              <a:t>…</a:t>
            </a:r>
          </a:p>
          <a:p>
            <a:pPr>
              <a:buNone/>
            </a:pPr>
            <a:r>
              <a:rPr lang="en-US" sz="2800" dirty="0" smtClean="0">
                <a:solidFill>
                  <a:srgbClr val="444949"/>
                </a:solidFill>
                <a:latin typeface="ArialMT"/>
              </a:rPr>
              <a:t>• </a:t>
            </a:r>
            <a:r>
              <a:rPr lang="en-US" sz="2800" dirty="0" smtClean="0">
                <a:solidFill>
                  <a:srgbClr val="444949"/>
                </a:solidFill>
                <a:latin typeface="GillSans-Light"/>
              </a:rPr>
              <a:t>AWS SSO to provide access to 3</a:t>
            </a:r>
            <a:r>
              <a:rPr lang="en-US" sz="1800" dirty="0" smtClean="0">
                <a:solidFill>
                  <a:srgbClr val="444949"/>
                </a:solidFill>
                <a:latin typeface="GillSans-Light"/>
              </a:rPr>
              <a:t>rd </a:t>
            </a:r>
            <a:r>
              <a:rPr lang="en-US" sz="2800" dirty="0" smtClean="0">
                <a:solidFill>
                  <a:srgbClr val="444949"/>
                </a:solidFill>
                <a:latin typeface="GillSans-Light"/>
              </a:rPr>
              <a:t>party applications</a:t>
            </a:r>
          </a:p>
          <a:p>
            <a:pPr>
              <a:buNone/>
            </a:pPr>
            <a:r>
              <a:rPr lang="en-US" sz="3200" dirty="0" smtClean="0">
                <a:solidFill>
                  <a:srgbClr val="444949"/>
                </a:solidFill>
                <a:latin typeface="ArialMT"/>
              </a:rPr>
              <a:t>• </a:t>
            </a:r>
            <a:r>
              <a:rPr lang="en-US" sz="3200" dirty="0" smtClean="0">
                <a:solidFill>
                  <a:srgbClr val="444949"/>
                </a:solidFill>
                <a:latin typeface="GillSans-Light"/>
              </a:rPr>
              <a:t>Standalone repository in AWS or joined to </a:t>
            </a:r>
            <a:r>
              <a:rPr lang="en-US" sz="3200" dirty="0" err="1" smtClean="0">
                <a:solidFill>
                  <a:srgbClr val="444949"/>
                </a:solidFill>
                <a:latin typeface="GillSans-Light"/>
              </a:rPr>
              <a:t>onpremise</a:t>
            </a:r>
            <a:endParaRPr lang="en-US" sz="3200" dirty="0" smtClean="0">
              <a:solidFill>
                <a:srgbClr val="444949"/>
              </a:solidFill>
              <a:latin typeface="GillSans-Light"/>
            </a:endParaRPr>
          </a:p>
          <a:p>
            <a:pPr>
              <a:buNone/>
            </a:pPr>
            <a:r>
              <a:rPr lang="en-US" sz="3200" dirty="0" smtClean="0">
                <a:solidFill>
                  <a:srgbClr val="444949"/>
                </a:solidFill>
                <a:latin typeface="GillSans-Light"/>
              </a:rPr>
              <a:t>AD</a:t>
            </a:r>
          </a:p>
          <a:p>
            <a:pPr>
              <a:buNone/>
            </a:pPr>
            <a:r>
              <a:rPr lang="en-US" sz="3200" dirty="0" smtClean="0">
                <a:solidFill>
                  <a:srgbClr val="444949"/>
                </a:solidFill>
                <a:latin typeface="ArialMT"/>
              </a:rPr>
              <a:t>• </a:t>
            </a:r>
            <a:r>
              <a:rPr lang="en-US" sz="3200" dirty="0" smtClean="0">
                <a:solidFill>
                  <a:srgbClr val="444949"/>
                </a:solidFill>
                <a:latin typeface="GillSans-Light"/>
              </a:rPr>
              <a:t>Multi AZ deployment of AD in 2 AZ, # of DC</a:t>
            </a:r>
          </a:p>
          <a:p>
            <a:pPr>
              <a:buNone/>
            </a:pPr>
            <a:r>
              <a:rPr lang="en-US" sz="3200" dirty="0" smtClean="0">
                <a:solidFill>
                  <a:srgbClr val="444949"/>
                </a:solidFill>
                <a:latin typeface="GillSans-Light"/>
              </a:rPr>
              <a:t>(Domain Controllers) can be increased for scaling</a:t>
            </a:r>
          </a:p>
          <a:p>
            <a:pPr>
              <a:buNone/>
            </a:pPr>
            <a:r>
              <a:rPr lang="en-US" sz="3200" dirty="0" smtClean="0">
                <a:solidFill>
                  <a:srgbClr val="444949"/>
                </a:solidFill>
                <a:latin typeface="ArialMT"/>
              </a:rPr>
              <a:t>• </a:t>
            </a:r>
            <a:r>
              <a:rPr lang="en-US" sz="3200" dirty="0" smtClean="0">
                <a:solidFill>
                  <a:srgbClr val="444949"/>
                </a:solidFill>
                <a:latin typeface="GillSans-Light"/>
              </a:rPr>
              <a:t>Automated backups</a:t>
            </a:r>
            <a:endParaRPr lang="en-US" dirty="0"/>
          </a:p>
        </p:txBody>
      </p:sp>
      <p:sp>
        <p:nvSpPr>
          <p:cNvPr id="3" name="Title 2"/>
          <p:cNvSpPr>
            <a:spLocks noGrp="1"/>
          </p:cNvSpPr>
          <p:nvPr>
            <p:ph type="title"/>
          </p:nvPr>
        </p:nvSpPr>
        <p:spPr/>
        <p:txBody>
          <a:bodyPr>
            <a:normAutofit fontScale="90000"/>
          </a:bodyPr>
          <a:lstStyle/>
          <a:p>
            <a:r>
              <a:rPr lang="en-US" sz="4000" dirty="0" smtClean="0">
                <a:solidFill>
                  <a:srgbClr val="444949"/>
                </a:solidFill>
                <a:latin typeface="GillSans-Light"/>
              </a:rPr>
              <a:t>AWS Directory Services</a:t>
            </a:r>
            <a:br>
              <a:rPr lang="en-US" sz="4000" dirty="0" smtClean="0">
                <a:solidFill>
                  <a:srgbClr val="444949"/>
                </a:solidFill>
                <a:latin typeface="GillSans-Light"/>
              </a:rPr>
            </a:br>
            <a:r>
              <a:rPr lang="en-US" sz="4000" dirty="0" smtClean="0">
                <a:solidFill>
                  <a:srgbClr val="444949"/>
                </a:solidFill>
                <a:latin typeface="GillSans-Light"/>
              </a:rPr>
              <a:t>AWS Managed Microsoft AD</a:t>
            </a:r>
            <a:endParaRPr lang="en-US" dirty="0"/>
          </a:p>
        </p:txBody>
      </p:sp>
      <p:pic>
        <p:nvPicPr>
          <p:cNvPr id="17411" name="Picture 3"/>
          <p:cNvPicPr>
            <a:picLocks noChangeAspect="1" noChangeArrowheads="1"/>
          </p:cNvPicPr>
          <p:nvPr/>
        </p:nvPicPr>
        <p:blipFill>
          <a:blip r:embed="rId2"/>
          <a:srcRect/>
          <a:stretch>
            <a:fillRect/>
          </a:stretch>
        </p:blipFill>
        <p:spPr bwMode="auto">
          <a:xfrm>
            <a:off x="5410200" y="2438400"/>
            <a:ext cx="3524250" cy="3924300"/>
          </a:xfrm>
          <a:prstGeom prst="rect">
            <a:avLst/>
          </a:prstGeom>
          <a:noFill/>
          <a:ln w="9525">
            <a:noFill/>
            <a:miter lim="800000"/>
            <a:headEnd/>
            <a:tailEnd/>
          </a:ln>
          <a:effectLst/>
        </p:spPr>
      </p:pic>
      <p:pic>
        <p:nvPicPr>
          <p:cNvPr id="17412" name="Picture 4"/>
          <p:cNvPicPr>
            <a:picLocks noChangeAspect="1" noChangeArrowheads="1"/>
          </p:cNvPicPr>
          <p:nvPr/>
        </p:nvPicPr>
        <p:blipFill>
          <a:blip r:embed="rId3"/>
          <a:srcRect/>
          <a:stretch>
            <a:fillRect/>
          </a:stretch>
        </p:blipFill>
        <p:spPr bwMode="auto">
          <a:xfrm>
            <a:off x="7239000" y="1600200"/>
            <a:ext cx="1447800" cy="685800"/>
          </a:xfrm>
          <a:prstGeom prst="rect">
            <a:avLst/>
          </a:prstGeom>
          <a:noFill/>
          <a:ln w="9525">
            <a:noFill/>
            <a:miter lim="800000"/>
            <a:headEnd/>
            <a:tailEnd/>
          </a:ln>
          <a:effectLst/>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546A"/>
                </a:solidFill>
                <a:latin typeface="GillSans-Light"/>
              </a:rPr>
              <a:t>Big Data Ingestion </a:t>
            </a:r>
            <a:br>
              <a:rPr lang="en-IN" sz="4000" dirty="0" smtClean="0">
                <a:solidFill>
                  <a:srgbClr val="44546A"/>
                </a:solidFill>
                <a:latin typeface="GillSans-Light"/>
              </a:rPr>
            </a:br>
            <a:r>
              <a:rPr lang="en-IN" sz="4000" dirty="0" smtClean="0">
                <a:solidFill>
                  <a:srgbClr val="44546A"/>
                </a:solidFill>
                <a:latin typeface="GillSans-Light"/>
              </a:rPr>
              <a:t>Pipeline</a:t>
            </a:r>
            <a:endParaRPr lang="en-IN" dirty="0"/>
          </a:p>
        </p:txBody>
      </p:sp>
      <p:pic>
        <p:nvPicPr>
          <p:cNvPr id="24578" name="Picture 2"/>
          <p:cNvPicPr>
            <a:picLocks noGrp="1" noChangeAspect="1" noChangeArrowheads="1"/>
          </p:cNvPicPr>
          <p:nvPr>
            <p:ph idx="1"/>
          </p:nvPr>
        </p:nvPicPr>
        <p:blipFill>
          <a:blip r:embed="rId2"/>
          <a:srcRect/>
          <a:stretch>
            <a:fillRect/>
          </a:stretch>
        </p:blipFill>
        <p:spPr bwMode="auto">
          <a:xfrm>
            <a:off x="457200" y="1295400"/>
            <a:ext cx="8458200" cy="4800600"/>
          </a:xfrm>
          <a:prstGeom prst="rect">
            <a:avLst/>
          </a:prstGeom>
          <a:noFill/>
          <a:ln w="9525">
            <a:noFill/>
            <a:miter lim="800000"/>
            <a:headEnd/>
            <a:tailEnd/>
          </a:ln>
          <a:effectLst/>
        </p:spPr>
      </p:pic>
      <p:sp>
        <p:nvSpPr>
          <p:cNvPr id="5" name="TextBox 4"/>
          <p:cNvSpPr txBox="1"/>
          <p:nvPr/>
        </p:nvSpPr>
        <p:spPr>
          <a:xfrm>
            <a:off x="2514600" y="5638800"/>
            <a:ext cx="1418402" cy="369332"/>
          </a:xfrm>
          <a:prstGeom prst="rect">
            <a:avLst/>
          </a:prstGeom>
          <a:noFill/>
        </p:spPr>
        <p:txBody>
          <a:bodyPr wrap="none" rtlCol="0">
            <a:spAutoFit/>
          </a:bodyPr>
          <a:lstStyle/>
          <a:p>
            <a:r>
              <a:rPr lang="en-IN" dirty="0" smtClean="0">
                <a:solidFill>
                  <a:srgbClr val="444949"/>
                </a:solidFill>
                <a:latin typeface="Calibri"/>
              </a:rPr>
              <a:t>AWS Lambda</a:t>
            </a:r>
            <a:endParaRPr lang="en-IN" dirty="0"/>
          </a:p>
        </p:txBody>
      </p:sp>
      <p:sp>
        <p:nvSpPr>
          <p:cNvPr id="6" name="TextBox 5"/>
          <p:cNvSpPr txBox="1"/>
          <p:nvPr/>
        </p:nvSpPr>
        <p:spPr>
          <a:xfrm>
            <a:off x="4495800" y="5943600"/>
            <a:ext cx="2385589" cy="369332"/>
          </a:xfrm>
          <a:prstGeom prst="rect">
            <a:avLst/>
          </a:prstGeom>
          <a:noFill/>
        </p:spPr>
        <p:txBody>
          <a:bodyPr wrap="none" rtlCol="0">
            <a:spAutoFit/>
          </a:bodyPr>
          <a:lstStyle/>
          <a:p>
            <a:r>
              <a:rPr lang="en-IN" smtClean="0"/>
              <a:t>Amazon </a:t>
            </a:r>
            <a:r>
              <a:rPr lang="en-IN" dirty="0" err="1" smtClean="0"/>
              <a:t>QuickSight</a:t>
            </a:r>
            <a:endParaRPr lang="en-IN" dirty="0"/>
          </a:p>
        </p:txBody>
      </p:sp>
      <p:sp>
        <p:nvSpPr>
          <p:cNvPr id="7" name="TextBox 6"/>
          <p:cNvSpPr txBox="1"/>
          <p:nvPr/>
        </p:nvSpPr>
        <p:spPr>
          <a:xfrm>
            <a:off x="7162800" y="6019800"/>
            <a:ext cx="1765740" cy="646331"/>
          </a:xfrm>
          <a:prstGeom prst="rect">
            <a:avLst/>
          </a:prstGeom>
          <a:noFill/>
        </p:spPr>
        <p:txBody>
          <a:bodyPr wrap="none" rtlCol="0">
            <a:spAutoFit/>
          </a:bodyPr>
          <a:lstStyle/>
          <a:p>
            <a:r>
              <a:rPr lang="en-IN" dirty="0" smtClean="0">
                <a:solidFill>
                  <a:srgbClr val="444949"/>
                </a:solidFill>
                <a:latin typeface="Calibri"/>
              </a:rPr>
              <a:t>Amazon </a:t>
            </a:r>
            <a:r>
              <a:rPr lang="en-IN" dirty="0" err="1" smtClean="0">
                <a:solidFill>
                  <a:srgbClr val="444949"/>
                </a:solidFill>
                <a:latin typeface="Calibri"/>
              </a:rPr>
              <a:t>Redshift</a:t>
            </a:r>
            <a:endParaRPr lang="en-IN" dirty="0" smtClean="0">
              <a:solidFill>
                <a:srgbClr val="444949"/>
              </a:solidFill>
              <a:latin typeface="Calibri"/>
            </a:endParaRPr>
          </a:p>
          <a:p>
            <a:r>
              <a:rPr lang="en-IN" dirty="0" smtClean="0">
                <a:solidFill>
                  <a:srgbClr val="444949"/>
                </a:solidFill>
                <a:latin typeface="Calibri"/>
              </a:rPr>
              <a:t>(not </a:t>
            </a:r>
            <a:r>
              <a:rPr lang="en-IN" dirty="0" err="1" smtClean="0">
                <a:solidFill>
                  <a:srgbClr val="444949"/>
                </a:solidFill>
                <a:latin typeface="Calibri"/>
              </a:rPr>
              <a:t>serverless</a:t>
            </a:r>
            <a:r>
              <a:rPr lang="en-IN" dirty="0" smtClean="0">
                <a:solidFill>
                  <a:srgbClr val="444949"/>
                </a:solidFill>
                <a:latin typeface="Calibri"/>
              </a:rPr>
              <a:t>)</a:t>
            </a:r>
            <a:endParaRPr lang="en-IN"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EMR</a:t>
            </a:r>
          </a:p>
          <a:p>
            <a:pPr lvl="1">
              <a:buNone/>
            </a:pPr>
            <a:r>
              <a:rPr lang="en-IN" sz="2400" dirty="0" smtClean="0">
                <a:solidFill>
                  <a:srgbClr val="444949"/>
                </a:solidFill>
                <a:latin typeface="ArialMT"/>
              </a:rPr>
              <a:t>• </a:t>
            </a:r>
            <a:r>
              <a:rPr lang="en-IN" sz="2400" dirty="0" smtClean="0">
                <a:solidFill>
                  <a:srgbClr val="444949"/>
                </a:solidFill>
                <a:latin typeface="GillSans-Light"/>
              </a:rPr>
              <a:t>Need to use Big Data tools such as Apache Hive, Spark</a:t>
            </a:r>
          </a:p>
          <a:p>
            <a:pPr lvl="1">
              <a:buNone/>
            </a:pPr>
            <a:r>
              <a:rPr lang="en-IN" sz="2400" dirty="0" smtClean="0">
                <a:solidFill>
                  <a:srgbClr val="444949"/>
                </a:solidFill>
                <a:latin typeface="ArialMT"/>
              </a:rPr>
              <a:t>• </a:t>
            </a:r>
            <a:r>
              <a:rPr lang="en-IN" sz="2400" dirty="0" smtClean="0">
                <a:solidFill>
                  <a:srgbClr val="444949"/>
                </a:solidFill>
                <a:latin typeface="GillSans-Light"/>
              </a:rPr>
              <a:t>One long-running cluster, many jobs, with auto-scaling, or one cluster per job?</a:t>
            </a:r>
          </a:p>
          <a:p>
            <a:pPr lvl="1">
              <a:buNone/>
            </a:pPr>
            <a:r>
              <a:rPr lang="en-IN" sz="2400" dirty="0" smtClean="0">
                <a:solidFill>
                  <a:srgbClr val="444949"/>
                </a:solidFill>
                <a:latin typeface="ArialMT"/>
              </a:rPr>
              <a:t>• </a:t>
            </a:r>
            <a:r>
              <a:rPr lang="en-IN" sz="2400" dirty="0" smtClean="0">
                <a:solidFill>
                  <a:srgbClr val="444949"/>
                </a:solidFill>
                <a:latin typeface="GillSans-Light"/>
              </a:rPr>
              <a:t>Purchasing options – Spot, On Demand, Reserved Instances</a:t>
            </a:r>
          </a:p>
          <a:p>
            <a:pPr lvl="1">
              <a:buNone/>
            </a:pPr>
            <a:r>
              <a:rPr lang="en-IN" sz="2400" dirty="0" smtClean="0">
                <a:solidFill>
                  <a:srgbClr val="444949"/>
                </a:solidFill>
                <a:latin typeface="ArialMT"/>
              </a:rPr>
              <a:t>• </a:t>
            </a:r>
            <a:r>
              <a:rPr lang="en-IN" sz="2400" dirty="0" smtClean="0">
                <a:solidFill>
                  <a:srgbClr val="444949"/>
                </a:solidFill>
                <a:latin typeface="GillSans-Light"/>
              </a:rPr>
              <a:t>Can access data in </a:t>
            </a:r>
            <a:r>
              <a:rPr lang="en-IN" sz="2400" dirty="0" err="1" smtClean="0">
                <a:solidFill>
                  <a:srgbClr val="444949"/>
                </a:solidFill>
                <a:latin typeface="GillSans-Light"/>
              </a:rPr>
              <a:t>DynamoDB</a:t>
            </a:r>
            <a:r>
              <a:rPr lang="en-IN" sz="2400" dirty="0" smtClean="0">
                <a:solidFill>
                  <a:srgbClr val="444949"/>
                </a:solidFill>
                <a:latin typeface="GillSans-Light"/>
              </a:rPr>
              <a:t> and / or S3</a:t>
            </a:r>
          </a:p>
          <a:p>
            <a:pPr lvl="1">
              <a:buNone/>
            </a:pPr>
            <a:r>
              <a:rPr lang="en-IN" sz="2400" dirty="0" smtClean="0">
                <a:solidFill>
                  <a:srgbClr val="444949"/>
                </a:solidFill>
                <a:latin typeface="ArialMT"/>
              </a:rPr>
              <a:t>• </a:t>
            </a:r>
            <a:r>
              <a:rPr lang="en-IN" sz="2400" dirty="0" smtClean="0">
                <a:solidFill>
                  <a:srgbClr val="444949"/>
                </a:solidFill>
                <a:latin typeface="GillSans-Light"/>
              </a:rPr>
              <a:t>Scratch data on EBS disks (HDFS) and long term storage in S3 (EMRFS)</a:t>
            </a:r>
          </a:p>
          <a:p>
            <a:pPr>
              <a:buNone/>
            </a:pPr>
            <a:r>
              <a:rPr lang="en-IN" sz="3200" dirty="0" smtClean="0">
                <a:solidFill>
                  <a:srgbClr val="444949"/>
                </a:solidFill>
                <a:latin typeface="ArialMT"/>
              </a:rPr>
              <a:t>• </a:t>
            </a:r>
            <a:r>
              <a:rPr lang="en-IN" sz="3200" dirty="0" smtClean="0">
                <a:solidFill>
                  <a:srgbClr val="444949"/>
                </a:solidFill>
                <a:latin typeface="GillSans-Light"/>
              </a:rPr>
              <a:t>Athena</a:t>
            </a:r>
          </a:p>
          <a:p>
            <a:pPr lvl="1">
              <a:buNone/>
            </a:pPr>
            <a:r>
              <a:rPr lang="en-IN" sz="2400" dirty="0" smtClean="0">
                <a:solidFill>
                  <a:srgbClr val="444949"/>
                </a:solidFill>
                <a:latin typeface="ArialMT"/>
              </a:rPr>
              <a:t>• </a:t>
            </a:r>
            <a:r>
              <a:rPr lang="en-IN" sz="2400" dirty="0" smtClean="0">
                <a:solidFill>
                  <a:srgbClr val="444949"/>
                </a:solidFill>
                <a:latin typeface="GillSans-Light"/>
              </a:rPr>
              <a:t>Simple queries and aggregations, data must live in S3</a:t>
            </a:r>
          </a:p>
          <a:p>
            <a:pPr lvl="1">
              <a:buNone/>
            </a:pPr>
            <a:r>
              <a:rPr lang="en-IN" sz="2400" dirty="0" smtClean="0">
                <a:solidFill>
                  <a:srgbClr val="444949"/>
                </a:solidFill>
                <a:latin typeface="ArialMT"/>
              </a:rPr>
              <a:t>• </a:t>
            </a:r>
            <a:r>
              <a:rPr lang="en-IN" sz="2400" dirty="0" err="1" smtClean="0">
                <a:solidFill>
                  <a:srgbClr val="444949"/>
                </a:solidFill>
                <a:latin typeface="GillSans-Light"/>
              </a:rPr>
              <a:t>Serverless</a:t>
            </a:r>
            <a:r>
              <a:rPr lang="en-IN" sz="2400" dirty="0" smtClean="0">
                <a:solidFill>
                  <a:srgbClr val="444949"/>
                </a:solidFill>
                <a:latin typeface="GillSans-Light"/>
              </a:rPr>
              <a:t>, simple SQL queries, out-of-the-box queries for many services (cost &amp; billing..)</a:t>
            </a:r>
          </a:p>
          <a:p>
            <a:pPr lvl="1">
              <a:buNone/>
            </a:pPr>
            <a:r>
              <a:rPr lang="en-IN" sz="2400" dirty="0" smtClean="0">
                <a:solidFill>
                  <a:srgbClr val="444949"/>
                </a:solidFill>
                <a:latin typeface="ArialMT"/>
              </a:rPr>
              <a:t>• </a:t>
            </a:r>
            <a:r>
              <a:rPr lang="en-IN" sz="2400" dirty="0" smtClean="0">
                <a:solidFill>
                  <a:srgbClr val="444949"/>
                </a:solidFill>
                <a:latin typeface="GillSans-Light"/>
              </a:rPr>
              <a:t>Audit queries through </a:t>
            </a:r>
            <a:r>
              <a:rPr lang="en-IN" sz="2400" dirty="0" err="1" smtClean="0">
                <a:solidFill>
                  <a:srgbClr val="444949"/>
                </a:solidFill>
                <a:latin typeface="GillSans-Light"/>
              </a:rPr>
              <a:t>CloudTrail</a:t>
            </a:r>
            <a:endParaRPr lang="en-IN" sz="2400" dirty="0" smtClean="0">
              <a:solidFill>
                <a:srgbClr val="444949"/>
              </a:solidFill>
              <a:latin typeface="GillSans-Light"/>
            </a:endParaRPr>
          </a:p>
          <a:p>
            <a:pPr>
              <a:buNone/>
            </a:pPr>
            <a:r>
              <a:rPr lang="en-IN" sz="3200" dirty="0" smtClean="0">
                <a:solidFill>
                  <a:srgbClr val="444949"/>
                </a:solidFill>
                <a:latin typeface="ArialMT"/>
              </a:rPr>
              <a:t>• </a:t>
            </a:r>
            <a:r>
              <a:rPr lang="en-IN" sz="3200" dirty="0" err="1" smtClean="0">
                <a:solidFill>
                  <a:srgbClr val="444949"/>
                </a:solidFill>
                <a:latin typeface="GillSans-Light"/>
              </a:rPr>
              <a:t>Redshift</a:t>
            </a:r>
            <a:endParaRPr lang="en-IN" sz="32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Advanced SQL queries, must provision servers</a:t>
            </a:r>
          </a:p>
          <a:p>
            <a:pPr lvl="1">
              <a:buNone/>
            </a:pPr>
            <a:r>
              <a:rPr lang="en-IN" sz="2400" dirty="0" smtClean="0">
                <a:solidFill>
                  <a:srgbClr val="444949"/>
                </a:solidFill>
                <a:latin typeface="ArialMT"/>
              </a:rPr>
              <a:t>• </a:t>
            </a:r>
            <a:r>
              <a:rPr lang="en-IN" sz="2400" dirty="0" smtClean="0">
                <a:solidFill>
                  <a:srgbClr val="444949"/>
                </a:solidFill>
                <a:latin typeface="GillSans-Light"/>
              </a:rPr>
              <a:t>Can leverage </a:t>
            </a:r>
            <a:r>
              <a:rPr lang="en-IN" sz="2400" dirty="0" err="1" smtClean="0">
                <a:solidFill>
                  <a:srgbClr val="444949"/>
                </a:solidFill>
                <a:latin typeface="GillSans-Light"/>
              </a:rPr>
              <a:t>Redshift</a:t>
            </a:r>
            <a:r>
              <a:rPr lang="en-IN" sz="2400" dirty="0" smtClean="0">
                <a:solidFill>
                  <a:srgbClr val="444949"/>
                </a:solidFill>
                <a:latin typeface="GillSans-Light"/>
              </a:rPr>
              <a:t> Spectrum for </a:t>
            </a:r>
            <a:r>
              <a:rPr lang="en-IN" sz="2400" dirty="0" err="1" smtClean="0">
                <a:solidFill>
                  <a:srgbClr val="444949"/>
                </a:solidFill>
                <a:latin typeface="GillSans-Light"/>
              </a:rPr>
              <a:t>serverless</a:t>
            </a:r>
            <a:r>
              <a:rPr lang="en-IN" sz="2400" dirty="0" smtClean="0">
                <a:solidFill>
                  <a:srgbClr val="444949"/>
                </a:solidFill>
                <a:latin typeface="GillSans-Light"/>
              </a:rPr>
              <a:t> queries on S3</a:t>
            </a:r>
            <a:endParaRPr lang="en-IN" dirty="0"/>
          </a:p>
        </p:txBody>
      </p:sp>
      <p:sp>
        <p:nvSpPr>
          <p:cNvPr id="3" name="Title 2"/>
          <p:cNvSpPr>
            <a:spLocks noGrp="1"/>
          </p:cNvSpPr>
          <p:nvPr>
            <p:ph type="title"/>
          </p:nvPr>
        </p:nvSpPr>
        <p:spPr/>
        <p:txBody>
          <a:bodyPr>
            <a:normAutofit fontScale="90000"/>
          </a:bodyPr>
          <a:lstStyle/>
          <a:p>
            <a:r>
              <a:rPr lang="en-IN" dirty="0" smtClean="0"/>
              <a:t>Comparison of </a:t>
            </a:r>
            <a:br>
              <a:rPr lang="en-IN" dirty="0" smtClean="0"/>
            </a:br>
            <a:r>
              <a:rPr lang="en-IN" dirty="0" smtClean="0"/>
              <a:t>warehousing technologies</a:t>
            </a:r>
            <a:endParaRPr lang="en-IN"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buNone/>
            </a:pPr>
            <a:endParaRPr lang="en-IN" sz="4800" dirty="0" smtClean="0">
              <a:solidFill>
                <a:srgbClr val="444949"/>
              </a:solidFill>
              <a:latin typeface="GillSans-Light"/>
            </a:endParaRPr>
          </a:p>
          <a:p>
            <a:pPr algn="ctr">
              <a:buNone/>
            </a:pPr>
            <a:endParaRPr lang="en-IN" sz="4800" dirty="0" smtClean="0">
              <a:solidFill>
                <a:srgbClr val="444949"/>
              </a:solidFill>
              <a:latin typeface="GillSans-Light"/>
            </a:endParaRPr>
          </a:p>
          <a:p>
            <a:pPr algn="ctr">
              <a:buNone/>
            </a:pPr>
            <a:r>
              <a:rPr lang="en-IN" sz="4800" dirty="0" smtClean="0">
                <a:solidFill>
                  <a:srgbClr val="444949"/>
                </a:solidFill>
                <a:latin typeface="GillSans-Light"/>
              </a:rPr>
              <a:t>Monitoring</a:t>
            </a:r>
            <a:endParaRPr lang="en-IN" sz="4400"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Metrics</a:t>
            </a:r>
          </a:p>
          <a:p>
            <a:pPr lvl="1">
              <a:buNone/>
            </a:pPr>
            <a:r>
              <a:rPr lang="en-IN" sz="2400" dirty="0" smtClean="0">
                <a:solidFill>
                  <a:srgbClr val="444949"/>
                </a:solidFill>
                <a:latin typeface="ArialMT"/>
              </a:rPr>
              <a:t>• </a:t>
            </a:r>
            <a:r>
              <a:rPr lang="en-IN" sz="2400" dirty="0" smtClean="0">
                <a:solidFill>
                  <a:srgbClr val="444949"/>
                </a:solidFill>
                <a:latin typeface="GillSans-Light"/>
              </a:rPr>
              <a:t>Provided by many AWS services</a:t>
            </a:r>
          </a:p>
          <a:p>
            <a:pPr lvl="1">
              <a:buNone/>
            </a:pPr>
            <a:r>
              <a:rPr lang="en-IN" sz="2400" dirty="0" smtClean="0">
                <a:solidFill>
                  <a:srgbClr val="444949"/>
                </a:solidFill>
                <a:latin typeface="ArialMT"/>
              </a:rPr>
              <a:t>• </a:t>
            </a:r>
            <a:r>
              <a:rPr lang="en-IN" sz="2400" dirty="0" smtClean="0">
                <a:solidFill>
                  <a:srgbClr val="444949"/>
                </a:solidFill>
                <a:latin typeface="GillSans-Light"/>
              </a:rPr>
              <a:t>EC2 standard: 5 minutes, detailed monitoring: 1 minute</a:t>
            </a:r>
          </a:p>
          <a:p>
            <a:pPr lvl="1">
              <a:buNone/>
            </a:pPr>
            <a:r>
              <a:rPr lang="en-IN" sz="2400" dirty="0" smtClean="0">
                <a:solidFill>
                  <a:srgbClr val="444949"/>
                </a:solidFill>
                <a:latin typeface="ArialMT"/>
              </a:rPr>
              <a:t>• </a:t>
            </a:r>
            <a:r>
              <a:rPr lang="en-IN" sz="2400" dirty="0" smtClean="0">
                <a:solidFill>
                  <a:srgbClr val="444949"/>
                </a:solidFill>
                <a:latin typeface="GillSans-Light"/>
              </a:rPr>
              <a:t>EC2 RAM is not a built-in metric</a:t>
            </a:r>
          </a:p>
          <a:p>
            <a:pPr lvl="1">
              <a:buNone/>
            </a:pPr>
            <a:r>
              <a:rPr lang="en-IN" sz="2400" dirty="0" smtClean="0">
                <a:solidFill>
                  <a:srgbClr val="444949"/>
                </a:solidFill>
                <a:latin typeface="ArialMT"/>
              </a:rPr>
              <a:t>• </a:t>
            </a:r>
            <a:r>
              <a:rPr lang="en-IN" sz="2400" dirty="0" smtClean="0">
                <a:solidFill>
                  <a:srgbClr val="444949"/>
                </a:solidFill>
                <a:latin typeface="GillSans-Light"/>
              </a:rPr>
              <a:t>Can create custom metrics: standard resolution 1 minute, high resolution 1 sec</a:t>
            </a:r>
          </a:p>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Alarms</a:t>
            </a:r>
          </a:p>
          <a:p>
            <a:pPr lvl="1">
              <a:buNone/>
            </a:pPr>
            <a:r>
              <a:rPr lang="en-IN" sz="2400" dirty="0" smtClean="0">
                <a:solidFill>
                  <a:srgbClr val="444949"/>
                </a:solidFill>
                <a:latin typeface="ArialMT"/>
              </a:rPr>
              <a:t>• </a:t>
            </a:r>
            <a:r>
              <a:rPr lang="en-IN" sz="2400" dirty="0" smtClean="0">
                <a:solidFill>
                  <a:srgbClr val="444949"/>
                </a:solidFill>
                <a:latin typeface="GillSans-Light"/>
              </a:rPr>
              <a:t>Can trigger actions: EC2 action (reboot, stop, terminate, recover), Auto Scaling, SNS</a:t>
            </a:r>
          </a:p>
          <a:p>
            <a:pPr lvl="1">
              <a:buNone/>
            </a:pPr>
            <a:r>
              <a:rPr lang="en-IN" sz="2400" dirty="0" smtClean="0">
                <a:solidFill>
                  <a:srgbClr val="444949"/>
                </a:solidFill>
                <a:latin typeface="ArialMT"/>
              </a:rPr>
              <a:t>• </a:t>
            </a:r>
            <a:r>
              <a:rPr lang="en-IN" sz="2400" dirty="0" smtClean="0">
                <a:solidFill>
                  <a:srgbClr val="444949"/>
                </a:solidFill>
                <a:latin typeface="GillSans-Light"/>
              </a:rPr>
              <a:t>Alarm events can be intercepted by </a:t>
            </a:r>
            <a:r>
              <a:rPr lang="en-IN" sz="2400" dirty="0" err="1" smtClean="0">
                <a:solidFill>
                  <a:srgbClr val="444949"/>
                </a:solidFill>
                <a:latin typeface="GillSans-Light"/>
              </a:rPr>
              <a:t>CloudWatch</a:t>
            </a:r>
            <a:r>
              <a:rPr lang="en-IN" sz="2400" dirty="0" smtClean="0">
                <a:solidFill>
                  <a:srgbClr val="444949"/>
                </a:solidFill>
                <a:latin typeface="GillSans-Light"/>
              </a:rPr>
              <a:t> Events</a:t>
            </a:r>
          </a:p>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Dashboards</a:t>
            </a:r>
          </a:p>
          <a:p>
            <a:pPr lvl="1">
              <a:buNone/>
            </a:pPr>
            <a:r>
              <a:rPr lang="en-IN" sz="2400" dirty="0" smtClean="0">
                <a:solidFill>
                  <a:srgbClr val="444949"/>
                </a:solidFill>
                <a:latin typeface="ArialMT"/>
              </a:rPr>
              <a:t>• </a:t>
            </a:r>
            <a:r>
              <a:rPr lang="en-IN" sz="2400" dirty="0" smtClean="0">
                <a:solidFill>
                  <a:srgbClr val="444949"/>
                </a:solidFill>
                <a:latin typeface="GillSans-Light"/>
              </a:rPr>
              <a:t>Display metrics and alarms</a:t>
            </a:r>
          </a:p>
          <a:p>
            <a:pPr lvl="1">
              <a:buNone/>
            </a:pPr>
            <a:r>
              <a:rPr lang="en-IN" sz="2400" dirty="0" smtClean="0">
                <a:solidFill>
                  <a:srgbClr val="444949"/>
                </a:solidFill>
                <a:latin typeface="ArialMT"/>
              </a:rPr>
              <a:t>• </a:t>
            </a:r>
            <a:r>
              <a:rPr lang="en-IN" sz="2400" dirty="0" smtClean="0">
                <a:solidFill>
                  <a:srgbClr val="444949"/>
                </a:solidFill>
                <a:latin typeface="GillSans-Light"/>
              </a:rPr>
              <a:t>Can show metrics of multiple regions</a:t>
            </a:r>
            <a:endParaRPr lang="en-IN"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CloudWatch</a:t>
            </a:r>
            <a:endParaRPr lang="en-IN" dirty="0"/>
          </a:p>
        </p:txBody>
      </p:sp>
      <p:pic>
        <p:nvPicPr>
          <p:cNvPr id="25602" name="Picture 2"/>
          <p:cNvPicPr>
            <a:picLocks noChangeAspect="1" noChangeArrowheads="1"/>
          </p:cNvPicPr>
          <p:nvPr/>
        </p:nvPicPr>
        <p:blipFill>
          <a:blip r:embed="rId2" cstate="print"/>
          <a:srcRect/>
          <a:stretch>
            <a:fillRect/>
          </a:stretch>
        </p:blipFill>
        <p:spPr bwMode="auto">
          <a:xfrm>
            <a:off x="8077200" y="1447800"/>
            <a:ext cx="838200" cy="838200"/>
          </a:xfrm>
          <a:prstGeom prst="rect">
            <a:avLst/>
          </a:prstGeom>
          <a:noFill/>
          <a:ln w="9525">
            <a:noFill/>
            <a:miter lim="800000"/>
            <a:headEnd/>
            <a:tailEnd/>
          </a:ln>
          <a:effectLst/>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CloudWatch</a:t>
            </a:r>
            <a:r>
              <a:rPr lang="en-IN" sz="4000" dirty="0" smtClean="0">
                <a:solidFill>
                  <a:srgbClr val="444949"/>
                </a:solidFill>
                <a:latin typeface="GillSans-Light"/>
              </a:rPr>
              <a:t> Alarms</a:t>
            </a:r>
            <a:br>
              <a:rPr lang="en-IN" sz="4000" dirty="0" smtClean="0">
                <a:solidFill>
                  <a:srgbClr val="444949"/>
                </a:solidFill>
                <a:latin typeface="GillSans-Light"/>
              </a:rPr>
            </a:br>
            <a:r>
              <a:rPr lang="en-IN" sz="4000" dirty="0" smtClean="0">
                <a:solidFill>
                  <a:srgbClr val="444949"/>
                </a:solidFill>
                <a:latin typeface="GillSans-Light"/>
              </a:rPr>
              <a:t> integrations</a:t>
            </a:r>
            <a:endParaRPr lang="en-IN" dirty="0"/>
          </a:p>
        </p:txBody>
      </p:sp>
      <p:pic>
        <p:nvPicPr>
          <p:cNvPr id="26626" name="Picture 2"/>
          <p:cNvPicPr>
            <a:picLocks noGrp="1" noChangeAspect="1" noChangeArrowheads="1"/>
          </p:cNvPicPr>
          <p:nvPr>
            <p:ph idx="1"/>
          </p:nvPr>
        </p:nvPicPr>
        <p:blipFill>
          <a:blip r:embed="rId2"/>
          <a:srcRect/>
          <a:stretch>
            <a:fillRect/>
          </a:stretch>
        </p:blipFill>
        <p:spPr bwMode="auto">
          <a:xfrm>
            <a:off x="457200" y="1371600"/>
            <a:ext cx="8458200" cy="4648200"/>
          </a:xfrm>
          <a:prstGeom prst="rect">
            <a:avLst/>
          </a:prstGeom>
          <a:noFill/>
          <a:ln w="9525">
            <a:noFill/>
            <a:miter lim="800000"/>
            <a:headEnd/>
            <a:tailEnd/>
          </a:ln>
          <a:effectLst/>
        </p:spPr>
      </p:pic>
      <p:sp>
        <p:nvSpPr>
          <p:cNvPr id="5" name="TextBox 4"/>
          <p:cNvSpPr txBox="1"/>
          <p:nvPr/>
        </p:nvSpPr>
        <p:spPr>
          <a:xfrm>
            <a:off x="5715000" y="6019800"/>
            <a:ext cx="1069524" cy="369332"/>
          </a:xfrm>
          <a:prstGeom prst="rect">
            <a:avLst/>
          </a:prstGeom>
          <a:noFill/>
        </p:spPr>
        <p:txBody>
          <a:bodyPr wrap="none" rtlCol="0">
            <a:spAutoFit/>
          </a:bodyPr>
          <a:lstStyle/>
          <a:p>
            <a:r>
              <a:rPr lang="en-IN" b="1" dirty="0" smtClean="0">
                <a:solidFill>
                  <a:srgbClr val="444949"/>
                </a:solidFill>
                <a:latin typeface="Calibri-Bold"/>
              </a:rPr>
              <a:t>Lambda</a:t>
            </a:r>
            <a:endParaRPr lang="en-IN"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Intercept events from AWS services</a:t>
            </a:r>
          </a:p>
          <a:p>
            <a:pPr>
              <a:buNone/>
            </a:pPr>
            <a:r>
              <a:rPr lang="en-IN" sz="2400" dirty="0" smtClean="0">
                <a:solidFill>
                  <a:srgbClr val="444949"/>
                </a:solidFill>
                <a:latin typeface="ArialMT"/>
              </a:rPr>
              <a:t>• </a:t>
            </a:r>
            <a:r>
              <a:rPr lang="en-IN" sz="2400" dirty="0" smtClean="0">
                <a:solidFill>
                  <a:srgbClr val="444949"/>
                </a:solidFill>
                <a:latin typeface="GillSans-Light"/>
              </a:rPr>
              <a:t>Example: EC2 Instance Start, </a:t>
            </a:r>
            <a:r>
              <a:rPr lang="en-IN" sz="2400" dirty="0" err="1" smtClean="0">
                <a:solidFill>
                  <a:srgbClr val="444949"/>
                </a:solidFill>
                <a:latin typeface="GillSans-Light"/>
              </a:rPr>
              <a:t>CodeBuild</a:t>
            </a:r>
            <a:r>
              <a:rPr lang="en-IN" sz="2400" dirty="0" smtClean="0">
                <a:solidFill>
                  <a:srgbClr val="444949"/>
                </a:solidFill>
                <a:latin typeface="GillSans-Light"/>
              </a:rPr>
              <a:t> Failure, S3, Trusted Advisor</a:t>
            </a:r>
          </a:p>
          <a:p>
            <a:pPr>
              <a:buNone/>
            </a:pPr>
            <a:r>
              <a:rPr lang="en-IN" sz="2400" dirty="0" smtClean="0">
                <a:solidFill>
                  <a:srgbClr val="444949"/>
                </a:solidFill>
                <a:latin typeface="ArialMT"/>
              </a:rPr>
              <a:t>• </a:t>
            </a:r>
            <a:r>
              <a:rPr lang="en-IN" sz="2400" dirty="0" smtClean="0">
                <a:solidFill>
                  <a:srgbClr val="444949"/>
                </a:solidFill>
                <a:latin typeface="GillSans-Light"/>
              </a:rPr>
              <a:t>Can intercept any API call with </a:t>
            </a:r>
            <a:r>
              <a:rPr lang="en-IN" sz="2400" dirty="0" err="1" smtClean="0">
                <a:solidFill>
                  <a:srgbClr val="444949"/>
                </a:solidFill>
                <a:latin typeface="GillSans-Light"/>
              </a:rPr>
              <a:t>CloudTrail</a:t>
            </a:r>
            <a:r>
              <a:rPr lang="en-IN" sz="2400" dirty="0" smtClean="0">
                <a:solidFill>
                  <a:srgbClr val="444949"/>
                </a:solidFill>
                <a:latin typeface="GillSans-Light"/>
              </a:rPr>
              <a:t> integration</a:t>
            </a: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u="sng" dirty="0" smtClean="0">
                <a:solidFill>
                  <a:srgbClr val="444949"/>
                </a:solidFill>
                <a:latin typeface="GillSans-Light"/>
              </a:rPr>
              <a:t>Notable targets</a:t>
            </a:r>
            <a:r>
              <a:rPr lang="en-IN" sz="2400" dirty="0" smtClean="0">
                <a:solidFill>
                  <a:srgbClr val="444949"/>
                </a:solidFill>
                <a:latin typeface="GillSans-Light"/>
              </a:rPr>
              <a:t>:</a:t>
            </a:r>
          </a:p>
          <a:p>
            <a:pPr lvl="1">
              <a:buNone/>
            </a:pPr>
            <a:r>
              <a:rPr lang="en-IN" sz="1600" dirty="0" smtClean="0">
                <a:solidFill>
                  <a:srgbClr val="444949"/>
                </a:solidFill>
                <a:latin typeface="ArialMT"/>
              </a:rPr>
              <a:t>• </a:t>
            </a:r>
            <a:r>
              <a:rPr lang="en-IN" sz="1600" dirty="0" smtClean="0">
                <a:solidFill>
                  <a:srgbClr val="444949"/>
                </a:solidFill>
                <a:latin typeface="GillSans-Light"/>
              </a:rPr>
              <a:t>Compute: Lambda, Batch, ECS task</a:t>
            </a:r>
          </a:p>
          <a:p>
            <a:pPr lvl="1">
              <a:buNone/>
            </a:pPr>
            <a:r>
              <a:rPr lang="en-IN" sz="1600" dirty="0" smtClean="0">
                <a:solidFill>
                  <a:srgbClr val="444949"/>
                </a:solidFill>
                <a:latin typeface="ArialMT"/>
              </a:rPr>
              <a:t>• </a:t>
            </a:r>
            <a:r>
              <a:rPr lang="en-IN" sz="1600" dirty="0" smtClean="0">
                <a:solidFill>
                  <a:srgbClr val="444949"/>
                </a:solidFill>
                <a:latin typeface="GillSans-Light"/>
              </a:rPr>
              <a:t>Orchestration: Step Functions, </a:t>
            </a:r>
            <a:r>
              <a:rPr lang="en-IN" sz="1600" dirty="0" err="1" smtClean="0">
                <a:solidFill>
                  <a:srgbClr val="444949"/>
                </a:solidFill>
                <a:latin typeface="GillSans-Light"/>
              </a:rPr>
              <a:t>CodePipeline</a:t>
            </a:r>
            <a:r>
              <a:rPr lang="en-IN" sz="1600" dirty="0" smtClean="0">
                <a:solidFill>
                  <a:srgbClr val="444949"/>
                </a:solidFill>
                <a:latin typeface="GillSans-Light"/>
              </a:rPr>
              <a:t>, </a:t>
            </a:r>
            <a:r>
              <a:rPr lang="en-IN" sz="1600" dirty="0" err="1" smtClean="0">
                <a:solidFill>
                  <a:srgbClr val="444949"/>
                </a:solidFill>
                <a:latin typeface="GillSans-Light"/>
              </a:rPr>
              <a:t>CodeBuild</a:t>
            </a:r>
            <a:endParaRPr lang="en-IN" sz="1600" dirty="0" smtClean="0">
              <a:solidFill>
                <a:srgbClr val="444949"/>
              </a:solidFill>
              <a:latin typeface="GillSans-Light"/>
            </a:endParaRPr>
          </a:p>
          <a:p>
            <a:pPr lvl="1">
              <a:buNone/>
            </a:pPr>
            <a:r>
              <a:rPr lang="en-IN" sz="1600" dirty="0" smtClean="0">
                <a:solidFill>
                  <a:srgbClr val="444949"/>
                </a:solidFill>
                <a:latin typeface="ArialMT"/>
              </a:rPr>
              <a:t>• </a:t>
            </a:r>
            <a:r>
              <a:rPr lang="en-IN" sz="1600" dirty="0" smtClean="0">
                <a:solidFill>
                  <a:srgbClr val="444949"/>
                </a:solidFill>
                <a:latin typeface="GillSans-Light"/>
              </a:rPr>
              <a:t>Integration: SQS, SNS, Kinesis Data Streams, Kinesis Data </a:t>
            </a:r>
            <a:r>
              <a:rPr lang="en-IN" sz="1600" dirty="0" err="1" smtClean="0">
                <a:solidFill>
                  <a:srgbClr val="444949"/>
                </a:solidFill>
                <a:latin typeface="GillSans-Light"/>
              </a:rPr>
              <a:t>Firehose</a:t>
            </a:r>
            <a:endParaRPr lang="en-IN" sz="1600" dirty="0" smtClean="0">
              <a:solidFill>
                <a:srgbClr val="444949"/>
              </a:solidFill>
              <a:latin typeface="GillSans-Light"/>
            </a:endParaRPr>
          </a:p>
          <a:p>
            <a:pPr lvl="1">
              <a:buNone/>
            </a:pPr>
            <a:r>
              <a:rPr lang="en-IN" sz="1600" dirty="0" smtClean="0">
                <a:solidFill>
                  <a:srgbClr val="444949"/>
                </a:solidFill>
                <a:latin typeface="ArialMT"/>
              </a:rPr>
              <a:t>• </a:t>
            </a:r>
            <a:r>
              <a:rPr lang="en-IN" sz="1600" dirty="0" smtClean="0">
                <a:solidFill>
                  <a:srgbClr val="444949"/>
                </a:solidFill>
                <a:latin typeface="GillSans-Light"/>
              </a:rPr>
              <a:t>Maintenance: SSM, EC2 Actions</a:t>
            </a:r>
            <a:endParaRPr lang="en-IN" dirty="0"/>
          </a:p>
        </p:txBody>
      </p:sp>
      <p:sp>
        <p:nvSpPr>
          <p:cNvPr id="3" name="Title 2"/>
          <p:cNvSpPr>
            <a:spLocks noGrp="1"/>
          </p:cNvSpPr>
          <p:nvPr>
            <p:ph type="title"/>
          </p:nvPr>
        </p:nvSpPr>
        <p:spPr/>
        <p:txBody>
          <a:bodyPr/>
          <a:lstStyle/>
          <a:p>
            <a:r>
              <a:rPr lang="en-IN" dirty="0" err="1" smtClean="0"/>
              <a:t>CloudWatch</a:t>
            </a:r>
            <a:r>
              <a:rPr lang="en-IN" dirty="0" smtClean="0"/>
              <a:t> Events</a:t>
            </a:r>
            <a:endParaRPr lang="en-IN" dirty="0"/>
          </a:p>
        </p:txBody>
      </p:sp>
      <p:pic>
        <p:nvPicPr>
          <p:cNvPr id="27650" name="Picture 2"/>
          <p:cNvPicPr>
            <a:picLocks noChangeAspect="1" noChangeArrowheads="1"/>
          </p:cNvPicPr>
          <p:nvPr/>
        </p:nvPicPr>
        <p:blipFill>
          <a:blip r:embed="rId2" cstate="print"/>
          <a:srcRect/>
          <a:stretch>
            <a:fillRect/>
          </a:stretch>
        </p:blipFill>
        <p:spPr bwMode="auto">
          <a:xfrm>
            <a:off x="8229600" y="1676400"/>
            <a:ext cx="762000" cy="762000"/>
          </a:xfrm>
          <a:prstGeom prst="rect">
            <a:avLst/>
          </a:prstGeom>
          <a:noFill/>
          <a:ln w="9525">
            <a:noFill/>
            <a:miter lim="800000"/>
            <a:headEnd/>
            <a:tailEnd/>
          </a:ln>
          <a:effectLst/>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SDK, </a:t>
            </a:r>
            <a:r>
              <a:rPr lang="en-IN" sz="2400" dirty="0" err="1" smtClean="0">
                <a:solidFill>
                  <a:srgbClr val="444949"/>
                </a:solidFill>
                <a:latin typeface="GillSans-Light"/>
              </a:rPr>
              <a:t>CloudWatch</a:t>
            </a:r>
            <a:r>
              <a:rPr lang="en-IN" sz="2400" dirty="0" smtClean="0">
                <a:solidFill>
                  <a:srgbClr val="444949"/>
                </a:solidFill>
                <a:latin typeface="GillSans-Light"/>
              </a:rPr>
              <a:t> Logs Agent, </a:t>
            </a:r>
            <a:r>
              <a:rPr lang="en-IN" sz="2400" dirty="0" err="1" smtClean="0">
                <a:solidFill>
                  <a:srgbClr val="444949"/>
                </a:solidFill>
                <a:latin typeface="GillSans-Light"/>
              </a:rPr>
              <a:t>CloudWatch</a:t>
            </a:r>
            <a:r>
              <a:rPr lang="en-IN" sz="2400" dirty="0" smtClean="0">
                <a:solidFill>
                  <a:srgbClr val="444949"/>
                </a:solidFill>
                <a:latin typeface="GillSans-Light"/>
              </a:rPr>
              <a:t> Unified Agent</a:t>
            </a:r>
          </a:p>
          <a:p>
            <a:pPr>
              <a:buNone/>
            </a:pPr>
            <a:r>
              <a:rPr lang="en-IN" sz="2400" dirty="0" smtClean="0">
                <a:solidFill>
                  <a:srgbClr val="444949"/>
                </a:solidFill>
                <a:latin typeface="ArialMT"/>
              </a:rPr>
              <a:t>• </a:t>
            </a:r>
            <a:r>
              <a:rPr lang="en-IN" sz="2400" dirty="0" smtClean="0">
                <a:solidFill>
                  <a:srgbClr val="444949"/>
                </a:solidFill>
                <a:latin typeface="GillSans-Light"/>
              </a:rPr>
              <a:t>Elastic Beanstalk: collection of logs from application</a:t>
            </a:r>
          </a:p>
          <a:p>
            <a:pPr>
              <a:buNone/>
            </a:pPr>
            <a:r>
              <a:rPr lang="en-IN" sz="2400" dirty="0" smtClean="0">
                <a:solidFill>
                  <a:srgbClr val="444949"/>
                </a:solidFill>
                <a:latin typeface="ArialMT"/>
              </a:rPr>
              <a:t>• </a:t>
            </a:r>
            <a:r>
              <a:rPr lang="en-IN" sz="2400" dirty="0" smtClean="0">
                <a:solidFill>
                  <a:srgbClr val="444949"/>
                </a:solidFill>
                <a:latin typeface="GillSans-Light"/>
              </a:rPr>
              <a:t>ECS: collection from containers</a:t>
            </a:r>
          </a:p>
          <a:p>
            <a:pPr>
              <a:buNone/>
            </a:pPr>
            <a:r>
              <a:rPr lang="en-IN" sz="2400" dirty="0" smtClean="0">
                <a:solidFill>
                  <a:srgbClr val="444949"/>
                </a:solidFill>
                <a:latin typeface="ArialMT"/>
              </a:rPr>
              <a:t>• </a:t>
            </a:r>
            <a:r>
              <a:rPr lang="en-IN" sz="2400" dirty="0" smtClean="0">
                <a:solidFill>
                  <a:srgbClr val="444949"/>
                </a:solidFill>
                <a:latin typeface="GillSans-Light"/>
              </a:rPr>
              <a:t>AWS Lambda: collection from function logs</a:t>
            </a:r>
          </a:p>
          <a:p>
            <a:pPr>
              <a:buNone/>
            </a:pPr>
            <a:r>
              <a:rPr lang="en-IN" sz="2400" dirty="0" smtClean="0">
                <a:solidFill>
                  <a:srgbClr val="444949"/>
                </a:solidFill>
                <a:latin typeface="ArialMT"/>
              </a:rPr>
              <a:t>• </a:t>
            </a:r>
            <a:r>
              <a:rPr lang="en-IN" sz="2400" dirty="0" smtClean="0">
                <a:solidFill>
                  <a:srgbClr val="444949"/>
                </a:solidFill>
                <a:latin typeface="GillSans-Light"/>
              </a:rPr>
              <a:t>VPC Flow Logs: VPC specific logs</a:t>
            </a:r>
          </a:p>
          <a:p>
            <a:pPr>
              <a:buNone/>
            </a:pPr>
            <a:r>
              <a:rPr lang="en-IN" sz="2400" dirty="0" smtClean="0">
                <a:solidFill>
                  <a:srgbClr val="444949"/>
                </a:solidFill>
                <a:latin typeface="ArialMT"/>
              </a:rPr>
              <a:t>• </a:t>
            </a:r>
            <a:r>
              <a:rPr lang="en-IN" sz="2400" dirty="0" smtClean="0">
                <a:solidFill>
                  <a:srgbClr val="444949"/>
                </a:solidFill>
                <a:latin typeface="GillSans-Light"/>
              </a:rPr>
              <a:t>API Gateway</a:t>
            </a:r>
          </a:p>
          <a:p>
            <a:pPr>
              <a:buNone/>
            </a:pPr>
            <a:r>
              <a:rPr lang="en-IN" sz="2400" dirty="0" smtClean="0">
                <a:solidFill>
                  <a:srgbClr val="444949"/>
                </a:solidFill>
                <a:latin typeface="ArialMT"/>
              </a:rPr>
              <a:t>• </a:t>
            </a:r>
            <a:r>
              <a:rPr lang="en-IN" sz="2400" dirty="0" err="1" smtClean="0">
                <a:solidFill>
                  <a:srgbClr val="444949"/>
                </a:solidFill>
                <a:latin typeface="GillSans-Light"/>
              </a:rPr>
              <a:t>CloudTrail</a:t>
            </a:r>
            <a:r>
              <a:rPr lang="en-IN" sz="2400" dirty="0" smtClean="0">
                <a:solidFill>
                  <a:srgbClr val="444949"/>
                </a:solidFill>
                <a:latin typeface="GillSans-Light"/>
              </a:rPr>
              <a:t> based on filter</a:t>
            </a:r>
          </a:p>
          <a:p>
            <a:pPr>
              <a:buNone/>
            </a:pPr>
            <a:r>
              <a:rPr lang="en-IN" sz="2400" dirty="0" smtClean="0">
                <a:solidFill>
                  <a:srgbClr val="444949"/>
                </a:solidFill>
                <a:latin typeface="ArialMT"/>
              </a:rPr>
              <a:t>• </a:t>
            </a:r>
            <a:r>
              <a:rPr lang="en-IN" sz="2400" dirty="0" err="1" smtClean="0">
                <a:solidFill>
                  <a:srgbClr val="444949"/>
                </a:solidFill>
                <a:latin typeface="GillSans-Light"/>
              </a:rPr>
              <a:t>CloudWatch</a:t>
            </a:r>
            <a:r>
              <a:rPr lang="en-IN" sz="2400" dirty="0" smtClean="0">
                <a:solidFill>
                  <a:srgbClr val="444949"/>
                </a:solidFill>
                <a:latin typeface="GillSans-Light"/>
              </a:rPr>
              <a:t> log agents: for example on EC2 machines</a:t>
            </a:r>
          </a:p>
          <a:p>
            <a:pPr>
              <a:buNone/>
            </a:pPr>
            <a:r>
              <a:rPr lang="en-IN" sz="2400" dirty="0" smtClean="0">
                <a:solidFill>
                  <a:srgbClr val="444949"/>
                </a:solidFill>
                <a:latin typeface="ArialMT"/>
              </a:rPr>
              <a:t>• </a:t>
            </a:r>
            <a:r>
              <a:rPr lang="en-IN" sz="2400" dirty="0" smtClean="0">
                <a:solidFill>
                  <a:srgbClr val="444949"/>
                </a:solidFill>
                <a:latin typeface="GillSans-Light"/>
              </a:rPr>
              <a:t>Route53: Log DNS queries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AWS </a:t>
            </a:r>
            <a:r>
              <a:rPr lang="en-IN" sz="4000" dirty="0" err="1" smtClean="0">
                <a:solidFill>
                  <a:srgbClr val="444949"/>
                </a:solidFill>
                <a:latin typeface="GillSans-Light"/>
              </a:rPr>
              <a:t>CloudWatch</a:t>
            </a:r>
            <a:r>
              <a:rPr lang="en-IN" sz="4000" dirty="0" smtClean="0">
                <a:solidFill>
                  <a:srgbClr val="444949"/>
                </a:solidFill>
                <a:latin typeface="GillSans-Light"/>
              </a:rPr>
              <a:t> Logs – </a:t>
            </a:r>
            <a:br>
              <a:rPr lang="en-IN" sz="4000" dirty="0" smtClean="0">
                <a:solidFill>
                  <a:srgbClr val="444949"/>
                </a:solidFill>
                <a:latin typeface="GillSans-Light"/>
              </a:rPr>
            </a:br>
            <a:r>
              <a:rPr lang="en-IN" sz="4000" dirty="0" smtClean="0">
                <a:solidFill>
                  <a:srgbClr val="444949"/>
                </a:solidFill>
                <a:latin typeface="GillSans-Light"/>
              </a:rPr>
              <a:t>Sources</a:t>
            </a:r>
            <a:endParaRPr lang="en-IN"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Log groups: arbitrary name, usually representing an application</a:t>
            </a:r>
          </a:p>
          <a:p>
            <a:pPr>
              <a:buNone/>
            </a:pPr>
            <a:r>
              <a:rPr lang="en-IN" sz="2400" dirty="0" smtClean="0">
                <a:solidFill>
                  <a:srgbClr val="444949"/>
                </a:solidFill>
                <a:latin typeface="ArialMT"/>
              </a:rPr>
              <a:t>• </a:t>
            </a:r>
            <a:r>
              <a:rPr lang="en-IN" sz="2400" dirty="0" smtClean="0">
                <a:solidFill>
                  <a:srgbClr val="444949"/>
                </a:solidFill>
                <a:latin typeface="GillSans-Light"/>
              </a:rPr>
              <a:t>Log stream: instances within application / log files / containers</a:t>
            </a:r>
          </a:p>
          <a:p>
            <a:pPr>
              <a:buNone/>
            </a:pPr>
            <a:r>
              <a:rPr lang="en-IN" sz="2400" dirty="0" smtClean="0">
                <a:solidFill>
                  <a:srgbClr val="444949"/>
                </a:solidFill>
                <a:latin typeface="ArialMT"/>
              </a:rPr>
              <a:t>• </a:t>
            </a:r>
            <a:r>
              <a:rPr lang="en-IN" sz="2400" dirty="0" smtClean="0">
                <a:solidFill>
                  <a:srgbClr val="444949"/>
                </a:solidFill>
                <a:latin typeface="GillSans-Light"/>
              </a:rPr>
              <a:t>Can define log expiration policies (never expire, 30 days, etc..)</a:t>
            </a:r>
          </a:p>
          <a:p>
            <a:pPr>
              <a:buNone/>
            </a:pPr>
            <a:r>
              <a:rPr lang="en-IN" sz="2400" dirty="0" smtClean="0">
                <a:solidFill>
                  <a:srgbClr val="444949"/>
                </a:solidFill>
                <a:latin typeface="ArialMT"/>
              </a:rPr>
              <a:t>• </a:t>
            </a:r>
            <a:r>
              <a:rPr lang="en-IN" sz="2400" dirty="0" smtClean="0">
                <a:solidFill>
                  <a:srgbClr val="444949"/>
                </a:solidFill>
                <a:latin typeface="GillSans-Light"/>
              </a:rPr>
              <a:t>Optional KMS encryption</a:t>
            </a:r>
          </a:p>
          <a:p>
            <a:pPr>
              <a:buNone/>
            </a:pPr>
            <a:r>
              <a:rPr lang="en-IN" sz="2400" dirty="0" smtClean="0">
                <a:solidFill>
                  <a:srgbClr val="444949"/>
                </a:solidFill>
                <a:latin typeface="ArialMT"/>
              </a:rPr>
              <a:t>• </a:t>
            </a:r>
            <a:r>
              <a:rPr lang="en-IN" sz="2400" dirty="0" err="1" smtClean="0">
                <a:solidFill>
                  <a:srgbClr val="444949"/>
                </a:solidFill>
                <a:latin typeface="GillSans-Light"/>
              </a:rPr>
              <a:t>CloudWatch</a:t>
            </a:r>
            <a:r>
              <a:rPr lang="en-IN" sz="2400" dirty="0" smtClean="0">
                <a:solidFill>
                  <a:srgbClr val="444949"/>
                </a:solidFill>
                <a:latin typeface="GillSans-Light"/>
              </a:rPr>
              <a:t> Logs can send logs to:</a:t>
            </a:r>
          </a:p>
          <a:p>
            <a:pPr lvl="1">
              <a:buNone/>
            </a:pPr>
            <a:r>
              <a:rPr lang="en-IN" sz="1600" dirty="0" smtClean="0">
                <a:solidFill>
                  <a:srgbClr val="444949"/>
                </a:solidFill>
                <a:latin typeface="ArialMT"/>
              </a:rPr>
              <a:t>• </a:t>
            </a:r>
            <a:r>
              <a:rPr lang="en-IN" sz="1600" dirty="0" smtClean="0">
                <a:solidFill>
                  <a:srgbClr val="444949"/>
                </a:solidFill>
                <a:latin typeface="GillSans-Light"/>
              </a:rPr>
              <a:t>Amazon S3 (exports)</a:t>
            </a:r>
          </a:p>
          <a:p>
            <a:pPr lvl="1">
              <a:buNone/>
            </a:pPr>
            <a:r>
              <a:rPr lang="en-IN" sz="1600" dirty="0" smtClean="0">
                <a:solidFill>
                  <a:srgbClr val="444949"/>
                </a:solidFill>
                <a:latin typeface="ArialMT"/>
              </a:rPr>
              <a:t>• </a:t>
            </a:r>
            <a:r>
              <a:rPr lang="en-IN" sz="1600" dirty="0" smtClean="0">
                <a:solidFill>
                  <a:srgbClr val="444949"/>
                </a:solidFill>
                <a:latin typeface="GillSans-Light"/>
              </a:rPr>
              <a:t>Kinesis Data Streams</a:t>
            </a:r>
          </a:p>
          <a:p>
            <a:pPr lvl="1">
              <a:buNone/>
            </a:pPr>
            <a:r>
              <a:rPr lang="en-IN" sz="1600" dirty="0" smtClean="0">
                <a:solidFill>
                  <a:srgbClr val="444949"/>
                </a:solidFill>
                <a:latin typeface="ArialMT"/>
              </a:rPr>
              <a:t>• </a:t>
            </a:r>
            <a:r>
              <a:rPr lang="en-IN" sz="1600" dirty="0" smtClean="0">
                <a:solidFill>
                  <a:srgbClr val="444949"/>
                </a:solidFill>
                <a:latin typeface="GillSans-Light"/>
              </a:rPr>
              <a:t>Kinesis Data </a:t>
            </a:r>
            <a:r>
              <a:rPr lang="en-IN" sz="1600" dirty="0" err="1" smtClean="0">
                <a:solidFill>
                  <a:srgbClr val="444949"/>
                </a:solidFill>
                <a:latin typeface="GillSans-Light"/>
              </a:rPr>
              <a:t>Firehose</a:t>
            </a:r>
            <a:endParaRPr lang="en-IN" sz="1600" dirty="0" smtClean="0">
              <a:solidFill>
                <a:srgbClr val="444949"/>
              </a:solidFill>
              <a:latin typeface="GillSans-Light"/>
            </a:endParaRPr>
          </a:p>
          <a:p>
            <a:pPr lvl="1">
              <a:buNone/>
            </a:pPr>
            <a:r>
              <a:rPr lang="en-IN" sz="1600" dirty="0" smtClean="0">
                <a:solidFill>
                  <a:srgbClr val="444949"/>
                </a:solidFill>
                <a:latin typeface="ArialMT"/>
              </a:rPr>
              <a:t>• </a:t>
            </a:r>
            <a:r>
              <a:rPr lang="en-IN" sz="1600" dirty="0" smtClean="0">
                <a:solidFill>
                  <a:srgbClr val="444949"/>
                </a:solidFill>
                <a:latin typeface="GillSans-Light"/>
              </a:rPr>
              <a:t>AWS Lambda</a:t>
            </a:r>
          </a:p>
          <a:p>
            <a:pPr lvl="1">
              <a:buNone/>
            </a:pPr>
            <a:r>
              <a:rPr lang="en-IN" sz="1600" dirty="0" smtClean="0">
                <a:solidFill>
                  <a:srgbClr val="444949"/>
                </a:solidFill>
                <a:latin typeface="ArialMT"/>
              </a:rPr>
              <a:t>• </a:t>
            </a:r>
            <a:r>
              <a:rPr lang="en-IN" sz="1600" dirty="0" err="1" smtClean="0">
                <a:solidFill>
                  <a:srgbClr val="444949"/>
                </a:solidFill>
                <a:latin typeface="GillSans-Light"/>
              </a:rPr>
              <a:t>ElasticSearch</a:t>
            </a:r>
            <a:endParaRPr lang="en-IN" dirty="0"/>
          </a:p>
        </p:txBody>
      </p:sp>
      <p:sp>
        <p:nvSpPr>
          <p:cNvPr id="3" name="Title 2"/>
          <p:cNvSpPr>
            <a:spLocks noGrp="1"/>
          </p:cNvSpPr>
          <p:nvPr>
            <p:ph type="title"/>
          </p:nvPr>
        </p:nvSpPr>
        <p:spPr/>
        <p:txBody>
          <a:bodyPr/>
          <a:lstStyle/>
          <a:p>
            <a:r>
              <a:rPr lang="en-IN" dirty="0" err="1" smtClean="0"/>
              <a:t>CloudWatch</a:t>
            </a:r>
            <a:r>
              <a:rPr lang="en-IN" dirty="0" smtClean="0"/>
              <a:t> Logs</a:t>
            </a:r>
            <a:endParaRPr lang="en-IN"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709672"/>
          </a:xfrm>
        </p:spPr>
        <p:txBody>
          <a:bodyPr>
            <a:normAutofit fontScale="92500" lnSpcReduction="2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Logs can use filter expressions</a:t>
            </a:r>
          </a:p>
          <a:p>
            <a:pPr lvl="1">
              <a:buNone/>
            </a:pPr>
            <a:r>
              <a:rPr lang="en-IN" sz="2400" dirty="0" smtClean="0">
                <a:solidFill>
                  <a:srgbClr val="444949"/>
                </a:solidFill>
                <a:latin typeface="ArialMT"/>
              </a:rPr>
              <a:t>• </a:t>
            </a:r>
            <a:r>
              <a:rPr lang="en-IN" sz="2400" dirty="0" smtClean="0">
                <a:solidFill>
                  <a:srgbClr val="444949"/>
                </a:solidFill>
                <a:latin typeface="GillSans-Light"/>
              </a:rPr>
              <a:t>For example, find a specific IP inside of a log</a:t>
            </a:r>
          </a:p>
          <a:p>
            <a:pPr lvl="1">
              <a:buNone/>
            </a:pPr>
            <a:r>
              <a:rPr lang="en-IN" sz="2400" dirty="0" smtClean="0">
                <a:solidFill>
                  <a:srgbClr val="444949"/>
                </a:solidFill>
                <a:latin typeface="ArialMT"/>
              </a:rPr>
              <a:t>• </a:t>
            </a:r>
            <a:r>
              <a:rPr lang="en-IN" sz="2400" dirty="0" smtClean="0">
                <a:solidFill>
                  <a:srgbClr val="444949"/>
                </a:solidFill>
                <a:latin typeface="GillSans-Light"/>
              </a:rPr>
              <a:t>Or count occurrences of “ERROR” in your logs</a:t>
            </a:r>
          </a:p>
          <a:p>
            <a:pPr lvl="1">
              <a:buNone/>
            </a:pPr>
            <a:r>
              <a:rPr lang="en-IN" sz="2400" dirty="0" smtClean="0">
                <a:solidFill>
                  <a:srgbClr val="444949"/>
                </a:solidFill>
                <a:latin typeface="ArialMT"/>
              </a:rPr>
              <a:t>• </a:t>
            </a:r>
            <a:r>
              <a:rPr lang="en-IN" sz="2400" dirty="0" smtClean="0">
                <a:solidFill>
                  <a:srgbClr val="444949"/>
                </a:solidFill>
                <a:latin typeface="GillSans-Light"/>
              </a:rPr>
              <a:t>Metric filters can be used to trigger alarms</a:t>
            </a:r>
          </a:p>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Logs Insights can be used to query logs and add queries to </a:t>
            </a:r>
            <a:r>
              <a:rPr lang="en-IN" sz="3200" dirty="0" err="1" smtClean="0">
                <a:solidFill>
                  <a:srgbClr val="444949"/>
                </a:solidFill>
                <a:latin typeface="GillSans-Light"/>
              </a:rPr>
              <a:t>CloudWatch</a:t>
            </a:r>
            <a:r>
              <a:rPr lang="en-IN" sz="3200" dirty="0" smtClean="0">
                <a:solidFill>
                  <a:srgbClr val="444949"/>
                </a:solidFill>
                <a:latin typeface="GillSans-Light"/>
              </a:rPr>
              <a:t> Dashboards</a:t>
            </a:r>
            <a:endParaRPr lang="en-IN" dirty="0"/>
          </a:p>
        </p:txBody>
      </p:sp>
      <p:sp>
        <p:nvSpPr>
          <p:cNvPr id="3" name="Title 2"/>
          <p:cNvSpPr>
            <a:spLocks noGrp="1"/>
          </p:cNvSpPr>
          <p:nvPr>
            <p:ph type="title"/>
          </p:nvPr>
        </p:nvSpPr>
        <p:spPr/>
        <p:txBody>
          <a:bodyPr>
            <a:normAutofit fontScale="90000"/>
          </a:bodyPr>
          <a:lstStyle/>
          <a:p>
            <a:r>
              <a:rPr lang="en-IN" dirty="0" err="1" smtClean="0"/>
              <a:t>CloudWatch</a:t>
            </a:r>
            <a:r>
              <a:rPr lang="en-IN" dirty="0" smtClean="0"/>
              <a:t> Logs </a:t>
            </a:r>
            <a:br>
              <a:rPr lang="en-IN" dirty="0" smtClean="0"/>
            </a:br>
            <a:r>
              <a:rPr lang="en-IN" dirty="0" smtClean="0"/>
              <a:t>Metric Filter &amp; Insights</a:t>
            </a:r>
            <a:endParaRPr lang="en-IN" dirty="0"/>
          </a:p>
        </p:txBody>
      </p:sp>
      <p:pic>
        <p:nvPicPr>
          <p:cNvPr id="28674" name="Picture 2"/>
          <p:cNvPicPr>
            <a:picLocks noChangeAspect="1" noChangeArrowheads="1"/>
          </p:cNvPicPr>
          <p:nvPr/>
        </p:nvPicPr>
        <p:blipFill>
          <a:blip r:embed="rId2" cstate="print"/>
          <a:srcRect/>
          <a:stretch>
            <a:fillRect/>
          </a:stretch>
        </p:blipFill>
        <p:spPr bwMode="auto">
          <a:xfrm>
            <a:off x="1219200" y="4114800"/>
            <a:ext cx="6553200" cy="2057400"/>
          </a:xfrm>
          <a:prstGeom prst="rect">
            <a:avLst/>
          </a:prstGeom>
          <a:noFill/>
          <a:ln w="9525">
            <a:noFill/>
            <a:miter lim="800000"/>
            <a:headEnd/>
            <a:tailEnd/>
          </a:ln>
          <a:effectLst/>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24400" y="1524000"/>
            <a:ext cx="4419600" cy="4648200"/>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S3 buckets must be encrypted with AES-256 (SSE-S3), not SSE-KMS</a:t>
            </a:r>
          </a:p>
          <a:p>
            <a:pPr>
              <a:buNone/>
            </a:pPr>
            <a:r>
              <a:rPr lang="en-IN" sz="2400" dirty="0" smtClean="0">
                <a:solidFill>
                  <a:srgbClr val="444949"/>
                </a:solidFill>
                <a:latin typeface="ArialMT"/>
              </a:rPr>
              <a:t>• </a:t>
            </a:r>
            <a:r>
              <a:rPr lang="en-IN" sz="2400" dirty="0" smtClean="0">
                <a:solidFill>
                  <a:srgbClr val="444949"/>
                </a:solidFill>
                <a:latin typeface="GillSans-Light"/>
              </a:rPr>
              <a:t>Log data can take up to 12 hours to become available for export</a:t>
            </a:r>
          </a:p>
          <a:p>
            <a:pPr>
              <a:buNone/>
            </a:pPr>
            <a:r>
              <a:rPr lang="en-IN" sz="2400" dirty="0" smtClean="0">
                <a:solidFill>
                  <a:srgbClr val="444949"/>
                </a:solidFill>
                <a:latin typeface="ArialMT"/>
              </a:rPr>
              <a:t>• </a:t>
            </a:r>
            <a:r>
              <a:rPr lang="en-IN" sz="2400" dirty="0" smtClean="0">
                <a:solidFill>
                  <a:srgbClr val="444949"/>
                </a:solidFill>
                <a:latin typeface="GillSans-Light"/>
              </a:rPr>
              <a:t>The API call is </a:t>
            </a:r>
            <a:r>
              <a:rPr lang="en-IN" sz="2400" dirty="0" err="1" smtClean="0">
                <a:solidFill>
                  <a:srgbClr val="444949"/>
                </a:solidFill>
                <a:latin typeface="GillSans-Light"/>
              </a:rPr>
              <a:t>CreateExportTask</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Not near-real time or real-time… use Logs Subscriptions instead</a:t>
            </a:r>
            <a:endParaRPr lang="en-IN" dirty="0"/>
          </a:p>
        </p:txBody>
      </p:sp>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CloudWatch</a:t>
            </a:r>
            <a:r>
              <a:rPr lang="en-IN" sz="4000" dirty="0" smtClean="0">
                <a:solidFill>
                  <a:srgbClr val="444949"/>
                </a:solidFill>
                <a:latin typeface="GillSans-Light"/>
              </a:rPr>
              <a:t> Logs – </a:t>
            </a:r>
            <a:br>
              <a:rPr lang="en-IN" sz="4000" dirty="0" smtClean="0">
                <a:solidFill>
                  <a:srgbClr val="444949"/>
                </a:solidFill>
                <a:latin typeface="GillSans-Light"/>
              </a:rPr>
            </a:br>
            <a:r>
              <a:rPr lang="en-IN" sz="4000" dirty="0" smtClean="0">
                <a:solidFill>
                  <a:srgbClr val="444949"/>
                </a:solidFill>
                <a:latin typeface="GillSans-Light"/>
              </a:rPr>
              <a:t>S3 Export</a:t>
            </a:r>
            <a:endParaRPr lang="en-IN" dirty="0"/>
          </a:p>
        </p:txBody>
      </p:sp>
      <p:pic>
        <p:nvPicPr>
          <p:cNvPr id="29698" name="Picture 2"/>
          <p:cNvPicPr>
            <a:picLocks noChangeAspect="1" noChangeArrowheads="1"/>
          </p:cNvPicPr>
          <p:nvPr/>
        </p:nvPicPr>
        <p:blipFill>
          <a:blip r:embed="rId2"/>
          <a:srcRect/>
          <a:stretch>
            <a:fillRect/>
          </a:stretch>
        </p:blipFill>
        <p:spPr bwMode="auto">
          <a:xfrm>
            <a:off x="533400" y="2286000"/>
            <a:ext cx="4191000" cy="23622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idx="1"/>
          </p:nvPr>
        </p:nvPicPr>
        <p:blipFill>
          <a:blip r:embed="rId2"/>
          <a:stretch>
            <a:fillRect/>
          </a:stretch>
        </p:blipFill>
        <p:spPr bwMode="auto">
          <a:xfrm>
            <a:off x="457200" y="1596600"/>
            <a:ext cx="8229600" cy="4295038"/>
          </a:xfrm>
          <a:prstGeom prst="rect">
            <a:avLst/>
          </a:prstGeom>
          <a:noFill/>
          <a:ln w="9525">
            <a:noFill/>
            <a:miter lim="800000"/>
            <a:headEnd/>
            <a:tailEnd/>
          </a:ln>
          <a:effectLst/>
        </p:spPr>
      </p:pic>
      <p:sp>
        <p:nvSpPr>
          <p:cNvPr id="3" name="Title 2"/>
          <p:cNvSpPr>
            <a:spLocks noGrp="1"/>
          </p:cNvSpPr>
          <p:nvPr>
            <p:ph type="title"/>
          </p:nvPr>
        </p:nvSpPr>
        <p:spPr/>
        <p:txBody>
          <a:bodyPr>
            <a:noAutofit/>
          </a:bodyPr>
          <a:lstStyle/>
          <a:p>
            <a:r>
              <a:rPr lang="en-US" sz="3200" dirty="0" smtClean="0"/>
              <a:t>AWS Microsoft Managed</a:t>
            </a:r>
            <a:br>
              <a:rPr lang="en-US" sz="3200" dirty="0" smtClean="0"/>
            </a:br>
            <a:r>
              <a:rPr lang="en-US" sz="3200" dirty="0" smtClean="0"/>
              <a:t> AD - Integrations</a:t>
            </a:r>
            <a:endParaRPr lang="en-US" sz="3200"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CloudWatch</a:t>
            </a:r>
            <a:r>
              <a:rPr lang="en-IN" sz="4000" dirty="0" smtClean="0">
                <a:solidFill>
                  <a:srgbClr val="444949"/>
                </a:solidFill>
                <a:latin typeface="GillSans-Light"/>
              </a:rPr>
              <a:t> Logs</a:t>
            </a:r>
            <a:br>
              <a:rPr lang="en-IN" sz="4000" dirty="0" smtClean="0">
                <a:solidFill>
                  <a:srgbClr val="444949"/>
                </a:solidFill>
                <a:latin typeface="GillSans-Light"/>
              </a:rPr>
            </a:br>
            <a:r>
              <a:rPr lang="en-IN" sz="4000" dirty="0" smtClean="0">
                <a:solidFill>
                  <a:srgbClr val="444949"/>
                </a:solidFill>
                <a:latin typeface="GillSans-Light"/>
              </a:rPr>
              <a:t> Subscriptions</a:t>
            </a:r>
            <a:endParaRPr lang="en-IN" dirty="0"/>
          </a:p>
        </p:txBody>
      </p:sp>
      <p:pic>
        <p:nvPicPr>
          <p:cNvPr id="30722" name="Picture 2"/>
          <p:cNvPicPr>
            <a:picLocks noGrp="1" noChangeAspect="1" noChangeArrowheads="1"/>
          </p:cNvPicPr>
          <p:nvPr>
            <p:ph idx="1"/>
          </p:nvPr>
        </p:nvPicPr>
        <p:blipFill>
          <a:blip r:embed="rId2"/>
          <a:srcRect/>
          <a:stretch>
            <a:fillRect/>
          </a:stretch>
        </p:blipFill>
        <p:spPr bwMode="auto">
          <a:xfrm>
            <a:off x="457200" y="1371600"/>
            <a:ext cx="8382000" cy="4648200"/>
          </a:xfrm>
          <a:prstGeom prst="rect">
            <a:avLst/>
          </a:prstGeom>
          <a:noFill/>
          <a:ln w="9525">
            <a:noFill/>
            <a:miter lim="800000"/>
            <a:headEnd/>
            <a:tailEnd/>
          </a:ln>
          <a:effectLst/>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dirty="0" err="1" smtClean="0">
                <a:solidFill>
                  <a:srgbClr val="444949"/>
                </a:solidFill>
                <a:latin typeface="GillSans-Light"/>
              </a:rPr>
              <a:t>CloudWatch</a:t>
            </a:r>
            <a:r>
              <a:rPr lang="en-IN" sz="2800" dirty="0" smtClean="0">
                <a:solidFill>
                  <a:srgbClr val="444949"/>
                </a:solidFill>
                <a:latin typeface="GillSans-Light"/>
              </a:rPr>
              <a:t> Logs Aggregation</a:t>
            </a:r>
            <a:br>
              <a:rPr lang="en-IN" sz="2800" dirty="0" smtClean="0">
                <a:solidFill>
                  <a:srgbClr val="444949"/>
                </a:solidFill>
                <a:latin typeface="GillSans-Light"/>
              </a:rPr>
            </a:br>
            <a:r>
              <a:rPr lang="en-IN" sz="2800" dirty="0" smtClean="0">
                <a:solidFill>
                  <a:srgbClr val="444949"/>
                </a:solidFill>
                <a:latin typeface="GillSans-Light"/>
              </a:rPr>
              <a:t>Multi-Account &amp; Multi Region</a:t>
            </a:r>
            <a:endParaRPr lang="en-IN" sz="3200" dirty="0"/>
          </a:p>
        </p:txBody>
      </p:sp>
      <p:pic>
        <p:nvPicPr>
          <p:cNvPr id="31746" name="Picture 2"/>
          <p:cNvPicPr>
            <a:picLocks noGrp="1" noChangeAspect="1" noChangeArrowheads="1"/>
          </p:cNvPicPr>
          <p:nvPr>
            <p:ph idx="1"/>
          </p:nvPr>
        </p:nvPicPr>
        <p:blipFill>
          <a:blip r:embed="rId2"/>
          <a:srcRect/>
          <a:stretch>
            <a:fillRect/>
          </a:stretch>
        </p:blipFill>
        <p:spPr bwMode="auto">
          <a:xfrm>
            <a:off x="304800" y="1447800"/>
            <a:ext cx="8686800" cy="4572000"/>
          </a:xfrm>
          <a:prstGeom prst="rect">
            <a:avLst/>
          </a:prstGeom>
          <a:noFill/>
          <a:ln w="9525">
            <a:noFill/>
            <a:miter lim="800000"/>
            <a:headEnd/>
            <a:tailEnd/>
          </a:ln>
          <a:effectLst/>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For virtual servers (EC2 instances, on-premise servers…)</a:t>
            </a:r>
          </a:p>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Logs Agent</a:t>
            </a:r>
          </a:p>
          <a:p>
            <a:pPr lvl="1">
              <a:buNone/>
            </a:pPr>
            <a:r>
              <a:rPr lang="en-IN" sz="2400" dirty="0" smtClean="0">
                <a:solidFill>
                  <a:srgbClr val="444949"/>
                </a:solidFill>
                <a:latin typeface="ArialMT"/>
              </a:rPr>
              <a:t>• </a:t>
            </a:r>
            <a:r>
              <a:rPr lang="en-IN" sz="2400" dirty="0" smtClean="0">
                <a:solidFill>
                  <a:srgbClr val="444949"/>
                </a:solidFill>
                <a:latin typeface="GillSans-Light"/>
              </a:rPr>
              <a:t>Old version of the agent</a:t>
            </a:r>
          </a:p>
          <a:p>
            <a:pPr lvl="1">
              <a:buNone/>
            </a:pPr>
            <a:r>
              <a:rPr lang="en-IN" sz="2400" dirty="0" smtClean="0">
                <a:solidFill>
                  <a:srgbClr val="444949"/>
                </a:solidFill>
                <a:latin typeface="ArialMT"/>
              </a:rPr>
              <a:t>• </a:t>
            </a:r>
            <a:r>
              <a:rPr lang="en-IN" sz="2400" dirty="0" smtClean="0">
                <a:solidFill>
                  <a:srgbClr val="444949"/>
                </a:solidFill>
                <a:latin typeface="GillSans-Light"/>
              </a:rPr>
              <a:t>Can only send to </a:t>
            </a:r>
            <a:r>
              <a:rPr lang="en-IN" sz="2400" dirty="0" err="1" smtClean="0">
                <a:solidFill>
                  <a:srgbClr val="444949"/>
                </a:solidFill>
                <a:latin typeface="GillSans-Light"/>
              </a:rPr>
              <a:t>CloudWatch</a:t>
            </a:r>
            <a:r>
              <a:rPr lang="en-IN" sz="2400" dirty="0" smtClean="0">
                <a:solidFill>
                  <a:srgbClr val="444949"/>
                </a:solidFill>
                <a:latin typeface="GillSans-Light"/>
              </a:rPr>
              <a:t> Logs</a:t>
            </a:r>
          </a:p>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Unified Agent</a:t>
            </a:r>
          </a:p>
          <a:p>
            <a:pPr lvl="1">
              <a:buNone/>
            </a:pPr>
            <a:r>
              <a:rPr lang="en-IN" sz="2400" dirty="0" smtClean="0">
                <a:solidFill>
                  <a:srgbClr val="444949"/>
                </a:solidFill>
                <a:latin typeface="ArialMT"/>
              </a:rPr>
              <a:t>• </a:t>
            </a:r>
            <a:r>
              <a:rPr lang="en-IN" sz="2400" dirty="0" smtClean="0">
                <a:solidFill>
                  <a:srgbClr val="444949"/>
                </a:solidFill>
                <a:latin typeface="GillSans-Light"/>
              </a:rPr>
              <a:t>Collect additional system-level metrics such as RAM, processes, etc…</a:t>
            </a:r>
          </a:p>
          <a:p>
            <a:pPr lvl="1">
              <a:buNone/>
            </a:pPr>
            <a:r>
              <a:rPr lang="en-IN" sz="2400" dirty="0" smtClean="0">
                <a:solidFill>
                  <a:srgbClr val="444949"/>
                </a:solidFill>
                <a:latin typeface="ArialMT"/>
              </a:rPr>
              <a:t>• </a:t>
            </a:r>
            <a:r>
              <a:rPr lang="en-IN" sz="2400" dirty="0" smtClean="0">
                <a:solidFill>
                  <a:srgbClr val="444949"/>
                </a:solidFill>
                <a:latin typeface="GillSans-Light"/>
              </a:rPr>
              <a:t>Collect logs to send to </a:t>
            </a:r>
            <a:r>
              <a:rPr lang="en-IN" sz="2400" dirty="0" err="1" smtClean="0">
                <a:solidFill>
                  <a:srgbClr val="444949"/>
                </a:solidFill>
                <a:latin typeface="GillSans-Light"/>
              </a:rPr>
              <a:t>CloudWatch</a:t>
            </a:r>
            <a:r>
              <a:rPr lang="en-IN" sz="2400" dirty="0" smtClean="0">
                <a:solidFill>
                  <a:srgbClr val="444949"/>
                </a:solidFill>
                <a:latin typeface="GillSans-Light"/>
              </a:rPr>
              <a:t> Logs</a:t>
            </a:r>
          </a:p>
          <a:p>
            <a:pPr lvl="1">
              <a:buNone/>
            </a:pPr>
            <a:r>
              <a:rPr lang="en-IN" sz="2400" dirty="0" smtClean="0">
                <a:solidFill>
                  <a:srgbClr val="444949"/>
                </a:solidFill>
                <a:latin typeface="ArialMT"/>
              </a:rPr>
              <a:t>• </a:t>
            </a:r>
            <a:r>
              <a:rPr lang="en-IN" sz="2400" dirty="0" smtClean="0">
                <a:solidFill>
                  <a:srgbClr val="444949"/>
                </a:solidFill>
                <a:latin typeface="GillSans-Light"/>
              </a:rPr>
              <a:t>Centralized configuration using SSM Parameter Store</a:t>
            </a:r>
          </a:p>
          <a:p>
            <a:pPr>
              <a:buNone/>
            </a:pPr>
            <a:r>
              <a:rPr lang="en-IN" sz="3200" dirty="0" smtClean="0">
                <a:solidFill>
                  <a:srgbClr val="444949"/>
                </a:solidFill>
                <a:latin typeface="ArialMT"/>
              </a:rPr>
              <a:t>• </a:t>
            </a:r>
            <a:r>
              <a:rPr lang="en-IN" sz="3200" dirty="0" smtClean="0">
                <a:solidFill>
                  <a:srgbClr val="444949"/>
                </a:solidFill>
                <a:latin typeface="GillSans-Light"/>
              </a:rPr>
              <a:t>Batch Sends</a:t>
            </a:r>
          </a:p>
          <a:p>
            <a:pPr lvl="1">
              <a:buNone/>
            </a:pPr>
            <a:r>
              <a:rPr lang="en-IN" sz="2400" dirty="0" smtClean="0">
                <a:solidFill>
                  <a:srgbClr val="444949"/>
                </a:solidFill>
                <a:latin typeface="ArialMT"/>
              </a:rPr>
              <a:t>• </a:t>
            </a:r>
            <a:r>
              <a:rPr lang="en-IN" sz="2400" dirty="0" err="1" smtClean="0">
                <a:solidFill>
                  <a:srgbClr val="444949"/>
                </a:solidFill>
                <a:latin typeface="GillSans-Light"/>
              </a:rPr>
              <a:t>batch_count</a:t>
            </a:r>
            <a:r>
              <a:rPr lang="en-IN" sz="2400" dirty="0" smtClean="0">
                <a:solidFill>
                  <a:srgbClr val="444949"/>
                </a:solidFill>
                <a:latin typeface="GillSans-Light"/>
              </a:rPr>
              <a:t>: number of log events to send (default 10000, min 1)</a:t>
            </a:r>
          </a:p>
          <a:p>
            <a:pPr lvl="1">
              <a:buNone/>
            </a:pPr>
            <a:r>
              <a:rPr lang="en-IN" sz="2400" dirty="0" smtClean="0">
                <a:solidFill>
                  <a:srgbClr val="444949"/>
                </a:solidFill>
                <a:latin typeface="ArialMT"/>
              </a:rPr>
              <a:t>• </a:t>
            </a:r>
            <a:r>
              <a:rPr lang="en-IN" sz="2400" dirty="0" err="1" smtClean="0">
                <a:solidFill>
                  <a:srgbClr val="444949"/>
                </a:solidFill>
                <a:latin typeface="GillSans-Light"/>
              </a:rPr>
              <a:t>batch_duration</a:t>
            </a:r>
            <a:r>
              <a:rPr lang="en-IN" sz="2400" dirty="0" smtClean="0">
                <a:solidFill>
                  <a:srgbClr val="444949"/>
                </a:solidFill>
                <a:latin typeface="GillSans-Light"/>
              </a:rPr>
              <a:t>: duration of batching for log events (default &amp; min is 5000ms)</a:t>
            </a:r>
          </a:p>
          <a:p>
            <a:pPr lvl="1">
              <a:buNone/>
            </a:pPr>
            <a:r>
              <a:rPr lang="en-IN" sz="2400" dirty="0" smtClean="0">
                <a:solidFill>
                  <a:srgbClr val="444949"/>
                </a:solidFill>
                <a:latin typeface="ArialMT"/>
              </a:rPr>
              <a:t>• </a:t>
            </a:r>
            <a:r>
              <a:rPr lang="en-IN" sz="2400" dirty="0" err="1" smtClean="0">
                <a:solidFill>
                  <a:srgbClr val="444949"/>
                </a:solidFill>
                <a:latin typeface="GillSans-Light"/>
              </a:rPr>
              <a:t>batch_size</a:t>
            </a:r>
            <a:r>
              <a:rPr lang="en-IN" sz="2400" dirty="0" smtClean="0">
                <a:solidFill>
                  <a:srgbClr val="444949"/>
                </a:solidFill>
                <a:latin typeface="GillSans-Light"/>
              </a:rPr>
              <a:t>: max size of log events in a batch (default &amp; max is 1 MB)</a:t>
            </a:r>
          </a:p>
          <a:p>
            <a:pPr>
              <a:buNone/>
            </a:pPr>
            <a:r>
              <a:rPr lang="en-IN" sz="3200" dirty="0" smtClean="0">
                <a:solidFill>
                  <a:srgbClr val="444949"/>
                </a:solidFill>
                <a:latin typeface="ArialMT"/>
              </a:rPr>
              <a:t>• </a:t>
            </a:r>
            <a:r>
              <a:rPr lang="en-IN" sz="3200" dirty="0" smtClean="0">
                <a:solidFill>
                  <a:srgbClr val="444949"/>
                </a:solidFill>
                <a:latin typeface="GillSans-Light"/>
              </a:rPr>
              <a:t>Both agents cannot send logs to Kinesis</a:t>
            </a:r>
            <a:endParaRPr lang="en-IN" dirty="0"/>
          </a:p>
        </p:txBody>
      </p:sp>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CloudWatch</a:t>
            </a:r>
            <a:r>
              <a:rPr lang="en-IN" sz="4000" dirty="0" smtClean="0">
                <a:solidFill>
                  <a:srgbClr val="444949"/>
                </a:solidFill>
                <a:latin typeface="GillSans-Light"/>
              </a:rPr>
              <a:t> Logs Agent &amp;</a:t>
            </a:r>
            <a:br>
              <a:rPr lang="en-IN" sz="4000" dirty="0" smtClean="0">
                <a:solidFill>
                  <a:srgbClr val="444949"/>
                </a:solidFill>
                <a:latin typeface="GillSans-Light"/>
              </a:rPr>
            </a:br>
            <a:r>
              <a:rPr lang="en-IN" sz="4000" dirty="0" smtClean="0">
                <a:solidFill>
                  <a:srgbClr val="444949"/>
                </a:solidFill>
                <a:latin typeface="GillSans-Light"/>
              </a:rPr>
              <a:t> Unified Agent</a:t>
            </a:r>
            <a:endParaRPr lang="en-IN"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AWS X-Ray Visual </a:t>
            </a:r>
            <a:br>
              <a:rPr lang="en-IN" dirty="0" smtClean="0"/>
            </a:br>
            <a:r>
              <a:rPr lang="en-IN" dirty="0" smtClean="0"/>
              <a:t>analysis of our applications</a:t>
            </a:r>
            <a:endParaRPr lang="en-IN" dirty="0"/>
          </a:p>
        </p:txBody>
      </p:sp>
      <p:pic>
        <p:nvPicPr>
          <p:cNvPr id="32770" name="Picture 2"/>
          <p:cNvPicPr>
            <a:picLocks noGrp="1" noChangeAspect="1" noChangeArrowheads="1"/>
          </p:cNvPicPr>
          <p:nvPr>
            <p:ph idx="1"/>
          </p:nvPr>
        </p:nvPicPr>
        <p:blipFill>
          <a:blip r:embed="rId2" cstate="print"/>
          <a:srcRect/>
          <a:stretch>
            <a:fillRect/>
          </a:stretch>
        </p:blipFill>
        <p:spPr bwMode="auto">
          <a:xfrm>
            <a:off x="457200" y="1659205"/>
            <a:ext cx="8229600" cy="4169827"/>
          </a:xfrm>
          <a:prstGeom prst="rect">
            <a:avLst/>
          </a:prstGeom>
          <a:noFill/>
          <a:ln w="9525">
            <a:noFill/>
            <a:miter lim="800000"/>
            <a:headEnd/>
            <a:tailEnd/>
          </a:ln>
          <a:effectLst/>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Tracing requests across your </a:t>
            </a:r>
            <a:r>
              <a:rPr lang="en-IN" sz="3200" dirty="0" err="1" smtClean="0">
                <a:solidFill>
                  <a:srgbClr val="444949"/>
                </a:solidFill>
                <a:latin typeface="GillSans-Light"/>
              </a:rPr>
              <a:t>microservices</a:t>
            </a:r>
            <a:r>
              <a:rPr lang="en-IN" sz="3200" dirty="0" smtClean="0">
                <a:solidFill>
                  <a:srgbClr val="444949"/>
                </a:solidFill>
                <a:latin typeface="GillSans-Light"/>
              </a:rPr>
              <a:t> (distributed systems)</a:t>
            </a:r>
          </a:p>
          <a:p>
            <a:pPr>
              <a:buNone/>
            </a:pPr>
            <a:r>
              <a:rPr lang="en-IN" sz="3200" dirty="0" smtClean="0">
                <a:solidFill>
                  <a:srgbClr val="444949"/>
                </a:solidFill>
                <a:latin typeface="ArialMT"/>
              </a:rPr>
              <a:t>• </a:t>
            </a:r>
            <a:r>
              <a:rPr lang="en-IN" sz="3200" dirty="0" smtClean="0">
                <a:solidFill>
                  <a:srgbClr val="444949"/>
                </a:solidFill>
                <a:latin typeface="GillSans-Light"/>
              </a:rPr>
              <a:t>Integrations with:</a:t>
            </a:r>
          </a:p>
          <a:p>
            <a:pPr lvl="1">
              <a:buNone/>
            </a:pPr>
            <a:r>
              <a:rPr lang="en-IN" sz="2400" dirty="0" smtClean="0">
                <a:solidFill>
                  <a:srgbClr val="444949"/>
                </a:solidFill>
                <a:latin typeface="ArialMT"/>
              </a:rPr>
              <a:t>• </a:t>
            </a:r>
            <a:r>
              <a:rPr lang="en-IN" sz="2400" dirty="0" smtClean="0">
                <a:solidFill>
                  <a:srgbClr val="444949"/>
                </a:solidFill>
                <a:latin typeface="GillSans-Light"/>
              </a:rPr>
              <a:t>EC2 – install the X-Ray agent</a:t>
            </a:r>
          </a:p>
          <a:p>
            <a:pPr lvl="1">
              <a:buNone/>
            </a:pPr>
            <a:r>
              <a:rPr lang="en-IN" sz="2400" dirty="0" smtClean="0">
                <a:solidFill>
                  <a:srgbClr val="444949"/>
                </a:solidFill>
                <a:latin typeface="ArialMT"/>
              </a:rPr>
              <a:t>• </a:t>
            </a:r>
            <a:r>
              <a:rPr lang="en-IN" sz="2400" dirty="0" smtClean="0">
                <a:solidFill>
                  <a:srgbClr val="444949"/>
                </a:solidFill>
                <a:latin typeface="GillSans-Light"/>
              </a:rPr>
              <a:t>ECS – install the X-Ray agent or </a:t>
            </a:r>
            <a:r>
              <a:rPr lang="en-IN" sz="2400" dirty="0" err="1" smtClean="0">
                <a:solidFill>
                  <a:srgbClr val="444949"/>
                </a:solidFill>
                <a:latin typeface="GillSans-Light"/>
              </a:rPr>
              <a:t>Docker</a:t>
            </a:r>
            <a:r>
              <a:rPr lang="en-IN" sz="2400" dirty="0" smtClean="0">
                <a:solidFill>
                  <a:srgbClr val="444949"/>
                </a:solidFill>
                <a:latin typeface="GillSans-Light"/>
              </a:rPr>
              <a:t> container</a:t>
            </a:r>
          </a:p>
          <a:p>
            <a:pPr lvl="1">
              <a:buNone/>
            </a:pPr>
            <a:r>
              <a:rPr lang="en-IN" sz="2400" dirty="0" smtClean="0">
                <a:solidFill>
                  <a:srgbClr val="444949"/>
                </a:solidFill>
                <a:latin typeface="ArialMT"/>
              </a:rPr>
              <a:t>• </a:t>
            </a:r>
            <a:r>
              <a:rPr lang="en-IN" sz="2400" dirty="0" smtClean="0">
                <a:solidFill>
                  <a:srgbClr val="444949"/>
                </a:solidFill>
                <a:latin typeface="GillSans-Light"/>
              </a:rPr>
              <a:t>Lambda</a:t>
            </a:r>
          </a:p>
          <a:p>
            <a:pPr lvl="1">
              <a:buNone/>
            </a:pPr>
            <a:r>
              <a:rPr lang="en-IN" sz="2400" dirty="0" smtClean="0">
                <a:solidFill>
                  <a:srgbClr val="444949"/>
                </a:solidFill>
                <a:latin typeface="ArialMT"/>
              </a:rPr>
              <a:t>• </a:t>
            </a:r>
            <a:r>
              <a:rPr lang="en-IN" sz="2400" dirty="0" smtClean="0">
                <a:solidFill>
                  <a:srgbClr val="444949"/>
                </a:solidFill>
                <a:latin typeface="GillSans-Light"/>
              </a:rPr>
              <a:t>Beanstalk - agent is automatically installed</a:t>
            </a:r>
          </a:p>
          <a:p>
            <a:pPr lvl="1">
              <a:buNone/>
            </a:pPr>
            <a:r>
              <a:rPr lang="en-IN" sz="2400" dirty="0" smtClean="0">
                <a:solidFill>
                  <a:srgbClr val="444949"/>
                </a:solidFill>
                <a:latin typeface="ArialMT"/>
              </a:rPr>
              <a:t>• </a:t>
            </a:r>
            <a:r>
              <a:rPr lang="en-IN" sz="2400" dirty="0" smtClean="0">
                <a:solidFill>
                  <a:srgbClr val="444949"/>
                </a:solidFill>
                <a:latin typeface="GillSans-Light"/>
              </a:rPr>
              <a:t>API Gateway – helpful to debug errors (such as 504)</a:t>
            </a:r>
          </a:p>
          <a:p>
            <a:pPr>
              <a:buNone/>
            </a:pPr>
            <a:r>
              <a:rPr lang="en-IN" sz="3200" dirty="0" smtClean="0">
                <a:solidFill>
                  <a:srgbClr val="444949"/>
                </a:solidFill>
                <a:latin typeface="ArialMT"/>
              </a:rPr>
              <a:t>• </a:t>
            </a:r>
            <a:r>
              <a:rPr lang="en-IN" sz="3200" dirty="0" smtClean="0">
                <a:solidFill>
                  <a:srgbClr val="444949"/>
                </a:solidFill>
                <a:latin typeface="GillSans-Light"/>
              </a:rPr>
              <a:t>The X-Ray agent or services need IAM permissions to X-Ray</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X-Ray</a:t>
            </a:r>
            <a:endParaRPr lang="en-IN" dirty="0"/>
          </a:p>
        </p:txBody>
      </p:sp>
      <p:pic>
        <p:nvPicPr>
          <p:cNvPr id="33794" name="Picture 2"/>
          <p:cNvPicPr>
            <a:picLocks noChangeAspect="1" noChangeArrowheads="1"/>
          </p:cNvPicPr>
          <p:nvPr/>
        </p:nvPicPr>
        <p:blipFill>
          <a:blip r:embed="rId3" cstate="print"/>
          <a:srcRect/>
          <a:stretch>
            <a:fillRect/>
          </a:stretch>
        </p:blipFill>
        <p:spPr bwMode="auto">
          <a:xfrm>
            <a:off x="7467600" y="1371600"/>
            <a:ext cx="1404938" cy="1404938"/>
          </a:xfrm>
          <a:prstGeom prst="rect">
            <a:avLst/>
          </a:prstGeom>
          <a:noFill/>
          <a:ln w="9525">
            <a:noFill/>
            <a:miter lim="800000"/>
            <a:headEnd/>
            <a:tailEnd/>
          </a:ln>
          <a:effectLst/>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buNone/>
            </a:pPr>
            <a:endParaRPr lang="en-IN" sz="3600" b="1" dirty="0" smtClean="0">
              <a:solidFill>
                <a:srgbClr val="444949"/>
              </a:solidFill>
              <a:latin typeface="GillSans-Light"/>
            </a:endParaRPr>
          </a:p>
          <a:p>
            <a:pPr algn="ctr">
              <a:buNone/>
            </a:pPr>
            <a:endParaRPr lang="en-IN" sz="3600" b="1" dirty="0" smtClean="0">
              <a:solidFill>
                <a:srgbClr val="444949"/>
              </a:solidFill>
              <a:latin typeface="GillSans-Light"/>
            </a:endParaRPr>
          </a:p>
          <a:p>
            <a:pPr algn="ctr">
              <a:buNone/>
            </a:pPr>
            <a:r>
              <a:rPr lang="en-IN" sz="3600" b="1" dirty="0" smtClean="0">
                <a:solidFill>
                  <a:srgbClr val="444949"/>
                </a:solidFill>
                <a:latin typeface="GillSans-Light"/>
              </a:rPr>
              <a:t>Deployment and Instance</a:t>
            </a:r>
          </a:p>
          <a:p>
            <a:pPr algn="ctr">
              <a:buNone/>
            </a:pPr>
            <a:r>
              <a:rPr lang="en-IN" sz="3600" b="1" dirty="0" smtClean="0">
                <a:solidFill>
                  <a:srgbClr val="444949"/>
                </a:solidFill>
                <a:latin typeface="GillSans-Light"/>
              </a:rPr>
              <a:t>Management</a:t>
            </a:r>
            <a:endParaRPr lang="en-IN" sz="3200" b="1"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Elastic Beanstalk is a developer centric view of deploying an application on AWS</a:t>
            </a: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It uses all the component’s we’ve seen before:</a:t>
            </a:r>
          </a:p>
          <a:p>
            <a:pPr>
              <a:buNone/>
            </a:pPr>
            <a:r>
              <a:rPr lang="en-IN" sz="2400" dirty="0" smtClean="0">
                <a:solidFill>
                  <a:srgbClr val="444949"/>
                </a:solidFill>
                <a:latin typeface="GillSans-Light"/>
              </a:rPr>
              <a:t>EC2, Auto Scaling Group, Elastic Load Balancers, RDS, etc…</a:t>
            </a:r>
          </a:p>
          <a:p>
            <a:pPr>
              <a:buNone/>
            </a:pPr>
            <a:r>
              <a:rPr lang="en-IN" sz="2400" dirty="0" smtClean="0">
                <a:solidFill>
                  <a:srgbClr val="444949"/>
                </a:solidFill>
                <a:latin typeface="ArialMT"/>
              </a:rPr>
              <a:t>• </a:t>
            </a:r>
            <a:r>
              <a:rPr lang="en-IN" sz="2400" dirty="0" smtClean="0">
                <a:solidFill>
                  <a:srgbClr val="444949"/>
                </a:solidFill>
                <a:latin typeface="GillSans-Light"/>
              </a:rPr>
              <a:t>But it’s all in one view that’s easy to make sense of!</a:t>
            </a:r>
          </a:p>
          <a:p>
            <a:pPr>
              <a:buNone/>
            </a:pPr>
            <a:r>
              <a:rPr lang="en-IN" sz="2400" dirty="0" smtClean="0">
                <a:solidFill>
                  <a:srgbClr val="444949"/>
                </a:solidFill>
                <a:latin typeface="ArialMT"/>
              </a:rPr>
              <a:t>• </a:t>
            </a:r>
            <a:r>
              <a:rPr lang="en-IN" sz="2400" b="1" dirty="0" smtClean="0">
                <a:solidFill>
                  <a:srgbClr val="444949"/>
                </a:solidFill>
                <a:latin typeface="GillSans-Light"/>
              </a:rPr>
              <a:t>We still have full control over the configuration of each component</a:t>
            </a: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Beanstalk is free but you pay for the underlying instances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AWS Elastic Beanstalk</a:t>
            </a:r>
            <a:br>
              <a:rPr lang="en-IN" sz="4000" dirty="0" smtClean="0">
                <a:solidFill>
                  <a:srgbClr val="444949"/>
                </a:solidFill>
                <a:latin typeface="GillSans-Light"/>
              </a:rPr>
            </a:br>
            <a:r>
              <a:rPr lang="en-IN" sz="4000" dirty="0" smtClean="0">
                <a:solidFill>
                  <a:srgbClr val="444949"/>
                </a:solidFill>
                <a:latin typeface="GillSans-Light"/>
              </a:rPr>
              <a:t> Overview</a:t>
            </a:r>
            <a:endParaRPr lang="en-IN" dirty="0"/>
          </a:p>
        </p:txBody>
      </p:sp>
      <p:pic>
        <p:nvPicPr>
          <p:cNvPr id="34818" name="Picture 2"/>
          <p:cNvPicPr>
            <a:picLocks noChangeAspect="1" noChangeArrowheads="1"/>
          </p:cNvPicPr>
          <p:nvPr/>
        </p:nvPicPr>
        <p:blipFill>
          <a:blip r:embed="rId2" cstate="print"/>
          <a:srcRect/>
          <a:stretch>
            <a:fillRect/>
          </a:stretch>
        </p:blipFill>
        <p:spPr bwMode="auto">
          <a:xfrm>
            <a:off x="7924800" y="2057400"/>
            <a:ext cx="971550" cy="971550"/>
          </a:xfrm>
          <a:prstGeom prst="rect">
            <a:avLst/>
          </a:prstGeom>
          <a:noFill/>
          <a:ln w="9525">
            <a:noFill/>
            <a:miter lim="800000"/>
            <a:headEnd/>
            <a:tailEnd/>
          </a:ln>
          <a:effectLst/>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Support for many platforms:</a:t>
            </a:r>
          </a:p>
          <a:p>
            <a:pPr>
              <a:buNone/>
            </a:pPr>
            <a:r>
              <a:rPr lang="en-IN" sz="2800" dirty="0" smtClean="0">
                <a:solidFill>
                  <a:srgbClr val="444949"/>
                </a:solidFill>
                <a:latin typeface="ArialMT"/>
              </a:rPr>
              <a:t>• </a:t>
            </a:r>
            <a:r>
              <a:rPr lang="en-IN" sz="2800" dirty="0" smtClean="0">
                <a:solidFill>
                  <a:srgbClr val="444949"/>
                </a:solidFill>
                <a:latin typeface="GillSans-Light"/>
              </a:rPr>
              <a:t>Go</a:t>
            </a:r>
          </a:p>
          <a:p>
            <a:pPr>
              <a:buNone/>
            </a:pPr>
            <a:r>
              <a:rPr lang="en-IN" sz="2800" dirty="0" smtClean="0">
                <a:solidFill>
                  <a:srgbClr val="444949"/>
                </a:solidFill>
                <a:latin typeface="ArialMT"/>
              </a:rPr>
              <a:t>• </a:t>
            </a:r>
            <a:r>
              <a:rPr lang="en-IN" sz="2800" dirty="0" smtClean="0">
                <a:solidFill>
                  <a:srgbClr val="444949"/>
                </a:solidFill>
                <a:latin typeface="GillSans-Light"/>
              </a:rPr>
              <a:t>Java SE</a:t>
            </a:r>
          </a:p>
          <a:p>
            <a:pPr>
              <a:buNone/>
            </a:pPr>
            <a:r>
              <a:rPr lang="en-IN" sz="2800" dirty="0" smtClean="0">
                <a:solidFill>
                  <a:srgbClr val="444949"/>
                </a:solidFill>
                <a:latin typeface="ArialMT"/>
              </a:rPr>
              <a:t>• </a:t>
            </a:r>
            <a:r>
              <a:rPr lang="en-IN" sz="2800" dirty="0" smtClean="0">
                <a:solidFill>
                  <a:srgbClr val="444949"/>
                </a:solidFill>
                <a:latin typeface="GillSans-Light"/>
              </a:rPr>
              <a:t>Java with Tomcat</a:t>
            </a:r>
          </a:p>
          <a:p>
            <a:pPr>
              <a:buNone/>
            </a:pPr>
            <a:r>
              <a:rPr lang="en-IN" sz="2800" dirty="0" smtClean="0">
                <a:solidFill>
                  <a:srgbClr val="444949"/>
                </a:solidFill>
                <a:latin typeface="ArialMT"/>
              </a:rPr>
              <a:t>• </a:t>
            </a:r>
            <a:r>
              <a:rPr lang="en-IN" sz="2800" dirty="0" smtClean="0">
                <a:solidFill>
                  <a:srgbClr val="444949"/>
                </a:solidFill>
                <a:latin typeface="GillSans-Light"/>
              </a:rPr>
              <a:t>.NET on Windows Server with IIS</a:t>
            </a:r>
          </a:p>
          <a:p>
            <a:pPr>
              <a:buNone/>
            </a:pPr>
            <a:r>
              <a:rPr lang="en-IN" sz="2800" dirty="0" smtClean="0">
                <a:solidFill>
                  <a:srgbClr val="444949"/>
                </a:solidFill>
                <a:latin typeface="ArialMT"/>
              </a:rPr>
              <a:t>• </a:t>
            </a:r>
            <a:r>
              <a:rPr lang="en-IN" sz="2800" dirty="0" smtClean="0">
                <a:solidFill>
                  <a:srgbClr val="444949"/>
                </a:solidFill>
                <a:latin typeface="GillSans-Light"/>
              </a:rPr>
              <a:t>Node.js</a:t>
            </a:r>
          </a:p>
          <a:p>
            <a:pPr>
              <a:buNone/>
            </a:pPr>
            <a:r>
              <a:rPr lang="en-IN" sz="2800" dirty="0" smtClean="0">
                <a:solidFill>
                  <a:srgbClr val="444949"/>
                </a:solidFill>
                <a:latin typeface="ArialMT"/>
              </a:rPr>
              <a:t>• </a:t>
            </a:r>
            <a:r>
              <a:rPr lang="en-IN" sz="2800" dirty="0" smtClean="0">
                <a:solidFill>
                  <a:srgbClr val="444949"/>
                </a:solidFill>
                <a:latin typeface="GillSans-Light"/>
              </a:rPr>
              <a:t>PHP</a:t>
            </a:r>
          </a:p>
          <a:p>
            <a:pPr>
              <a:buNone/>
            </a:pPr>
            <a:r>
              <a:rPr lang="en-IN" sz="2800" dirty="0" smtClean="0">
                <a:solidFill>
                  <a:srgbClr val="444949"/>
                </a:solidFill>
                <a:latin typeface="ArialMT"/>
              </a:rPr>
              <a:t>• </a:t>
            </a:r>
            <a:r>
              <a:rPr lang="en-IN" sz="2800" dirty="0" smtClean="0">
                <a:solidFill>
                  <a:srgbClr val="444949"/>
                </a:solidFill>
                <a:latin typeface="GillSans-Light"/>
              </a:rPr>
              <a:t>Python</a:t>
            </a:r>
          </a:p>
          <a:p>
            <a:pPr>
              <a:buNone/>
            </a:pPr>
            <a:r>
              <a:rPr lang="en-IN" sz="2800" dirty="0" smtClean="0">
                <a:solidFill>
                  <a:srgbClr val="444949"/>
                </a:solidFill>
                <a:latin typeface="ArialMT"/>
              </a:rPr>
              <a:t>• </a:t>
            </a:r>
            <a:r>
              <a:rPr lang="en-IN" sz="2800" dirty="0" smtClean="0">
                <a:solidFill>
                  <a:srgbClr val="444949"/>
                </a:solidFill>
                <a:latin typeface="GillSans-Light"/>
              </a:rPr>
              <a:t>Ruby</a:t>
            </a:r>
          </a:p>
          <a:p>
            <a:pPr>
              <a:buNone/>
            </a:pPr>
            <a:r>
              <a:rPr lang="en-IN" sz="2800" dirty="0" smtClean="0">
                <a:solidFill>
                  <a:srgbClr val="444949"/>
                </a:solidFill>
                <a:latin typeface="ArialMT"/>
              </a:rPr>
              <a:t>• </a:t>
            </a:r>
            <a:r>
              <a:rPr lang="en-IN" sz="2800" dirty="0" smtClean="0">
                <a:solidFill>
                  <a:srgbClr val="444949"/>
                </a:solidFill>
                <a:latin typeface="GillSans-Light"/>
              </a:rPr>
              <a:t>Packer Builder</a:t>
            </a:r>
          </a:p>
          <a:p>
            <a:pPr>
              <a:buNone/>
            </a:pPr>
            <a:r>
              <a:rPr lang="en-IN" sz="2800" dirty="0" smtClean="0">
                <a:solidFill>
                  <a:srgbClr val="444949"/>
                </a:solidFill>
                <a:latin typeface="ArialMT"/>
              </a:rPr>
              <a:t>• </a:t>
            </a:r>
            <a:r>
              <a:rPr lang="en-IN" sz="2800" dirty="0" smtClean="0">
                <a:solidFill>
                  <a:srgbClr val="444949"/>
                </a:solidFill>
                <a:latin typeface="GillSans-Light"/>
              </a:rPr>
              <a:t>Single Container </a:t>
            </a:r>
            <a:r>
              <a:rPr lang="en-IN" sz="2800" dirty="0" err="1" smtClean="0">
                <a:solidFill>
                  <a:srgbClr val="444949"/>
                </a:solidFill>
                <a:latin typeface="GillSans-Light"/>
              </a:rPr>
              <a:t>Docker</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err="1" smtClean="0">
                <a:solidFill>
                  <a:srgbClr val="444949"/>
                </a:solidFill>
                <a:latin typeface="GillSans-Light"/>
              </a:rPr>
              <a:t>Multicontainer</a:t>
            </a:r>
            <a:r>
              <a:rPr lang="en-IN" sz="2800" dirty="0" smtClean="0">
                <a:solidFill>
                  <a:srgbClr val="444949"/>
                </a:solidFill>
                <a:latin typeface="GillSans-Light"/>
              </a:rPr>
              <a:t> </a:t>
            </a:r>
            <a:r>
              <a:rPr lang="en-IN" sz="2800" dirty="0" err="1" smtClean="0">
                <a:solidFill>
                  <a:srgbClr val="444949"/>
                </a:solidFill>
                <a:latin typeface="GillSans-Light"/>
              </a:rPr>
              <a:t>Docker</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Preconfigured </a:t>
            </a:r>
            <a:r>
              <a:rPr lang="en-IN" sz="2800" dirty="0" err="1" smtClean="0">
                <a:solidFill>
                  <a:srgbClr val="444949"/>
                </a:solidFill>
                <a:latin typeface="GillSans-Light"/>
              </a:rPr>
              <a:t>Docker</a:t>
            </a:r>
            <a:endParaRPr lang="en-IN" sz="2800" dirty="0" smtClean="0">
              <a:solidFill>
                <a:srgbClr val="444949"/>
              </a:solidFill>
              <a:latin typeface="GillSans-Light"/>
            </a:endParaRPr>
          </a:p>
          <a:p>
            <a:pPr>
              <a:buNone/>
            </a:pPr>
            <a:r>
              <a:rPr lang="en-IN" sz="3200" dirty="0" smtClean="0">
                <a:solidFill>
                  <a:srgbClr val="444949"/>
                </a:solidFill>
                <a:latin typeface="ArialMT"/>
              </a:rPr>
              <a:t>• </a:t>
            </a:r>
            <a:r>
              <a:rPr lang="en-IN" sz="3200" dirty="0" smtClean="0">
                <a:solidFill>
                  <a:srgbClr val="444949"/>
                </a:solidFill>
                <a:latin typeface="GillSans-Light"/>
              </a:rPr>
              <a:t>If not supported, you can write your</a:t>
            </a:r>
          </a:p>
          <a:p>
            <a:pPr>
              <a:buNone/>
            </a:pPr>
            <a:r>
              <a:rPr lang="en-IN" sz="3200" dirty="0" smtClean="0">
                <a:solidFill>
                  <a:srgbClr val="444949"/>
                </a:solidFill>
                <a:latin typeface="GillSans-Light"/>
              </a:rPr>
              <a:t>custom platform (advanced)</a:t>
            </a:r>
          </a:p>
          <a:p>
            <a:pPr>
              <a:buNone/>
            </a:pPr>
            <a:r>
              <a:rPr lang="en-IN" sz="3200" dirty="0" smtClean="0">
                <a:solidFill>
                  <a:srgbClr val="444949"/>
                </a:solidFill>
                <a:latin typeface="ArialMT"/>
              </a:rPr>
              <a:t>• </a:t>
            </a:r>
            <a:r>
              <a:rPr lang="en-IN" sz="3200" dirty="0" smtClean="0">
                <a:solidFill>
                  <a:srgbClr val="444949"/>
                </a:solidFill>
                <a:latin typeface="GillSans-Light"/>
              </a:rPr>
              <a:t>Beanstalk is great to “</a:t>
            </a:r>
            <a:r>
              <a:rPr lang="en-IN" sz="3200" dirty="0" err="1" smtClean="0">
                <a:solidFill>
                  <a:srgbClr val="444949"/>
                </a:solidFill>
                <a:latin typeface="GillSans-Light"/>
              </a:rPr>
              <a:t>Replatform</a:t>
            </a:r>
            <a:r>
              <a:rPr lang="en-IN" sz="3200" dirty="0" smtClean="0">
                <a:solidFill>
                  <a:srgbClr val="444949"/>
                </a:solidFill>
                <a:latin typeface="GillSans-Light"/>
              </a:rPr>
              <a:t>”</a:t>
            </a:r>
          </a:p>
          <a:p>
            <a:pPr>
              <a:buNone/>
            </a:pPr>
            <a:r>
              <a:rPr lang="en-IN" sz="3200" dirty="0" smtClean="0">
                <a:solidFill>
                  <a:srgbClr val="444949"/>
                </a:solidFill>
                <a:latin typeface="GillSans-Light"/>
              </a:rPr>
              <a:t>your application from on-premise to</a:t>
            </a:r>
          </a:p>
          <a:p>
            <a:pPr>
              <a:buNone/>
            </a:pPr>
            <a:r>
              <a:rPr lang="en-IN" sz="3200" dirty="0" smtClean="0">
                <a:solidFill>
                  <a:srgbClr val="444949"/>
                </a:solidFill>
                <a:latin typeface="GillSans-Light"/>
              </a:rPr>
              <a:t>the cloud</a:t>
            </a:r>
            <a:endParaRPr lang="en-IN" dirty="0"/>
          </a:p>
        </p:txBody>
      </p:sp>
      <p:sp>
        <p:nvSpPr>
          <p:cNvPr id="3" name="Title 2"/>
          <p:cNvSpPr>
            <a:spLocks noGrp="1"/>
          </p:cNvSpPr>
          <p:nvPr>
            <p:ph type="title"/>
          </p:nvPr>
        </p:nvSpPr>
        <p:spPr/>
        <p:txBody>
          <a:bodyPr/>
          <a:lstStyle/>
          <a:p>
            <a:r>
              <a:rPr lang="en-IN" dirty="0" smtClean="0"/>
              <a:t>Elastic Beanstalk</a:t>
            </a:r>
            <a:endParaRPr lang="en-IN"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Managed service</a:t>
            </a:r>
          </a:p>
          <a:p>
            <a:pPr lvl="1">
              <a:buNone/>
            </a:pPr>
            <a:r>
              <a:rPr lang="en-IN" sz="2400" dirty="0" smtClean="0">
                <a:solidFill>
                  <a:srgbClr val="444949"/>
                </a:solidFill>
                <a:latin typeface="ArialMT"/>
              </a:rPr>
              <a:t>• </a:t>
            </a:r>
            <a:r>
              <a:rPr lang="en-IN" sz="2400" dirty="0" smtClean="0">
                <a:solidFill>
                  <a:srgbClr val="444949"/>
                </a:solidFill>
                <a:latin typeface="GillSans-Light"/>
              </a:rPr>
              <a:t>Instance configuration / OS is handled by Beanstalk</a:t>
            </a:r>
          </a:p>
          <a:p>
            <a:pPr lvl="1">
              <a:buNone/>
            </a:pPr>
            <a:r>
              <a:rPr lang="en-IN" sz="2400" dirty="0" smtClean="0">
                <a:solidFill>
                  <a:srgbClr val="444949"/>
                </a:solidFill>
                <a:latin typeface="ArialMT"/>
              </a:rPr>
              <a:t>• </a:t>
            </a:r>
            <a:r>
              <a:rPr lang="en-IN" sz="2400" dirty="0" smtClean="0">
                <a:solidFill>
                  <a:srgbClr val="444949"/>
                </a:solidFill>
                <a:latin typeface="GillSans-Light"/>
              </a:rPr>
              <a:t>Deployment strategy is configurable but performed by Elastic Beanstalk</a:t>
            </a:r>
          </a:p>
          <a:p>
            <a:pPr>
              <a:buNone/>
            </a:pPr>
            <a:r>
              <a:rPr lang="en-IN" sz="3200" dirty="0" smtClean="0">
                <a:solidFill>
                  <a:srgbClr val="444949"/>
                </a:solidFill>
                <a:latin typeface="ArialMT"/>
              </a:rPr>
              <a:t>• </a:t>
            </a:r>
            <a:r>
              <a:rPr lang="en-IN" sz="3200" dirty="0" smtClean="0">
                <a:solidFill>
                  <a:srgbClr val="444949"/>
                </a:solidFill>
                <a:latin typeface="GillSans-Light"/>
              </a:rPr>
              <a:t>Just the application code is the responsibility of the developer</a:t>
            </a:r>
          </a:p>
          <a:p>
            <a:pPr>
              <a:buNone/>
            </a:pPr>
            <a:r>
              <a:rPr lang="en-IN" sz="3200" dirty="0" smtClean="0">
                <a:solidFill>
                  <a:srgbClr val="444949"/>
                </a:solidFill>
                <a:latin typeface="ArialMT"/>
              </a:rPr>
              <a:t>• </a:t>
            </a:r>
            <a:r>
              <a:rPr lang="en-IN" sz="3200" dirty="0" smtClean="0">
                <a:solidFill>
                  <a:srgbClr val="444949"/>
                </a:solidFill>
                <a:latin typeface="GillSans-Light"/>
              </a:rPr>
              <a:t>Three architecture models:</a:t>
            </a:r>
          </a:p>
          <a:p>
            <a:pPr lvl="1">
              <a:buNone/>
            </a:pPr>
            <a:r>
              <a:rPr lang="en-IN" sz="2400" dirty="0" smtClean="0">
                <a:solidFill>
                  <a:srgbClr val="444949"/>
                </a:solidFill>
                <a:latin typeface="ArialMT"/>
              </a:rPr>
              <a:t>• </a:t>
            </a:r>
            <a:r>
              <a:rPr lang="en-IN" sz="2400" dirty="0" smtClean="0">
                <a:solidFill>
                  <a:srgbClr val="444949"/>
                </a:solidFill>
                <a:latin typeface="GillSans-Light"/>
              </a:rPr>
              <a:t>Single Instance deployment: good for dev</a:t>
            </a:r>
          </a:p>
          <a:p>
            <a:pPr lvl="1">
              <a:buNone/>
            </a:pPr>
            <a:r>
              <a:rPr lang="en-IN" sz="2400" dirty="0" smtClean="0">
                <a:solidFill>
                  <a:srgbClr val="444949"/>
                </a:solidFill>
                <a:latin typeface="ArialMT"/>
              </a:rPr>
              <a:t>• </a:t>
            </a:r>
            <a:r>
              <a:rPr lang="en-IN" sz="2400" dirty="0" smtClean="0">
                <a:solidFill>
                  <a:srgbClr val="444949"/>
                </a:solidFill>
                <a:latin typeface="GillSans-Light"/>
              </a:rPr>
              <a:t>LB + ASG: great for production or pre-production web applications</a:t>
            </a:r>
          </a:p>
          <a:p>
            <a:pPr lvl="1">
              <a:buNone/>
            </a:pPr>
            <a:r>
              <a:rPr lang="en-IN" sz="2400" dirty="0" smtClean="0">
                <a:solidFill>
                  <a:srgbClr val="444949"/>
                </a:solidFill>
                <a:latin typeface="ArialMT"/>
              </a:rPr>
              <a:t>• </a:t>
            </a:r>
            <a:r>
              <a:rPr lang="en-IN" sz="2400" dirty="0" smtClean="0">
                <a:solidFill>
                  <a:srgbClr val="444949"/>
                </a:solidFill>
                <a:latin typeface="GillSans-Light"/>
              </a:rPr>
              <a:t>ASG only: great for non-web apps in production (workers, etc..)</a:t>
            </a:r>
            <a:endParaRPr lang="en-IN" dirty="0"/>
          </a:p>
        </p:txBody>
      </p:sp>
      <p:sp>
        <p:nvSpPr>
          <p:cNvPr id="3" name="Title 2"/>
          <p:cNvSpPr>
            <a:spLocks noGrp="1"/>
          </p:cNvSpPr>
          <p:nvPr>
            <p:ph type="title"/>
          </p:nvPr>
        </p:nvSpPr>
        <p:spPr/>
        <p:txBody>
          <a:bodyPr/>
          <a:lstStyle/>
          <a:p>
            <a:r>
              <a:rPr lang="en-IN" dirty="0" smtClean="0"/>
              <a:t>Elastic Beanstalk</a:t>
            </a:r>
            <a:endParaRPr lang="en-IN"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600" dirty="0" smtClean="0">
                <a:solidFill>
                  <a:srgbClr val="444949"/>
                </a:solidFill>
                <a:latin typeface="GillSans-Light"/>
              </a:rPr>
              <a:t>Beanstalk Environments</a:t>
            </a:r>
            <a:endParaRPr lang="en-IN" sz="4000" dirty="0"/>
          </a:p>
        </p:txBody>
      </p:sp>
      <p:pic>
        <p:nvPicPr>
          <p:cNvPr id="35842" name="Picture 2"/>
          <p:cNvPicPr>
            <a:picLocks noGrp="1" noChangeAspect="1" noChangeArrowheads="1"/>
          </p:cNvPicPr>
          <p:nvPr>
            <p:ph idx="1"/>
          </p:nvPr>
        </p:nvPicPr>
        <p:blipFill>
          <a:blip r:embed="rId2"/>
          <a:srcRect/>
          <a:stretch>
            <a:fillRect/>
          </a:stretch>
        </p:blipFill>
        <p:spPr bwMode="auto">
          <a:xfrm>
            <a:off x="381000" y="1371600"/>
            <a:ext cx="8458200" cy="46482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419600" cy="4525963"/>
          </a:xfrm>
        </p:spPr>
        <p:txBody>
          <a:bodyPr>
            <a:normAutofit fontScale="70000" lnSpcReduction="20000"/>
          </a:bodyPr>
          <a:lstStyle/>
          <a:p>
            <a:pPr>
              <a:buNone/>
            </a:pPr>
            <a:r>
              <a:rPr lang="en-US" sz="2800" dirty="0" smtClean="0">
                <a:solidFill>
                  <a:srgbClr val="444949"/>
                </a:solidFill>
                <a:latin typeface="ArialMT"/>
              </a:rPr>
              <a:t>• </a:t>
            </a:r>
            <a:r>
              <a:rPr lang="en-US" sz="2800" dirty="0" smtClean="0">
                <a:solidFill>
                  <a:srgbClr val="444949"/>
                </a:solidFill>
                <a:latin typeface="GillSans-Light"/>
              </a:rPr>
              <a:t>Ability to connect your on-premise</a:t>
            </a:r>
          </a:p>
          <a:p>
            <a:pPr>
              <a:buNone/>
            </a:pPr>
            <a:r>
              <a:rPr lang="en-US" sz="2800" dirty="0" smtClean="0">
                <a:solidFill>
                  <a:srgbClr val="444949"/>
                </a:solidFill>
                <a:latin typeface="GillSans-Light"/>
              </a:rPr>
              <a:t>Active Directory to AWS Managed</a:t>
            </a:r>
          </a:p>
          <a:p>
            <a:pPr>
              <a:buNone/>
            </a:pPr>
            <a:r>
              <a:rPr lang="en-US" sz="2800" dirty="0" smtClean="0">
                <a:solidFill>
                  <a:srgbClr val="444949"/>
                </a:solidFill>
                <a:latin typeface="GillSans-Light"/>
              </a:rPr>
              <a:t>Microsoft AD</a:t>
            </a:r>
          </a:p>
          <a:p>
            <a:pPr>
              <a:buNone/>
            </a:pPr>
            <a:r>
              <a:rPr lang="en-US" sz="2800" dirty="0" smtClean="0">
                <a:solidFill>
                  <a:srgbClr val="444949"/>
                </a:solidFill>
                <a:latin typeface="ArialMT"/>
              </a:rPr>
              <a:t>• </a:t>
            </a:r>
            <a:r>
              <a:rPr lang="en-US" sz="2800" dirty="0" smtClean="0">
                <a:solidFill>
                  <a:srgbClr val="444949"/>
                </a:solidFill>
                <a:latin typeface="GillSans-Light"/>
              </a:rPr>
              <a:t>Must establish a Direct Connect</a:t>
            </a:r>
          </a:p>
          <a:p>
            <a:pPr>
              <a:buNone/>
            </a:pPr>
            <a:r>
              <a:rPr lang="en-US" sz="2800" dirty="0" smtClean="0">
                <a:solidFill>
                  <a:srgbClr val="444949"/>
                </a:solidFill>
                <a:latin typeface="GillSans-Light"/>
              </a:rPr>
              <a:t>(DX) or VPN connection</a:t>
            </a:r>
          </a:p>
          <a:p>
            <a:pPr>
              <a:buNone/>
            </a:pPr>
            <a:r>
              <a:rPr lang="en-US" sz="2800" dirty="0" smtClean="0">
                <a:solidFill>
                  <a:srgbClr val="444949"/>
                </a:solidFill>
                <a:latin typeface="ArialMT"/>
              </a:rPr>
              <a:t>• </a:t>
            </a:r>
            <a:r>
              <a:rPr lang="en-US" sz="2800" dirty="0" smtClean="0">
                <a:solidFill>
                  <a:srgbClr val="444949"/>
                </a:solidFill>
                <a:latin typeface="GillSans-Light"/>
              </a:rPr>
              <a:t>Can setup three kinds of forest</a:t>
            </a:r>
          </a:p>
          <a:p>
            <a:pPr>
              <a:buNone/>
            </a:pPr>
            <a:r>
              <a:rPr lang="en-US" sz="2800" dirty="0" smtClean="0">
                <a:solidFill>
                  <a:srgbClr val="444949"/>
                </a:solidFill>
                <a:latin typeface="GillSans-Light"/>
              </a:rPr>
              <a:t>trust:</a:t>
            </a:r>
          </a:p>
          <a:p>
            <a:pPr lvl="1">
              <a:buNone/>
            </a:pPr>
            <a:r>
              <a:rPr lang="en-US" sz="2000" dirty="0" smtClean="0">
                <a:solidFill>
                  <a:srgbClr val="444949"/>
                </a:solidFill>
                <a:latin typeface="ArialMT"/>
              </a:rPr>
              <a:t>• </a:t>
            </a:r>
            <a:r>
              <a:rPr lang="en-US" sz="1600" dirty="0" smtClean="0">
                <a:solidFill>
                  <a:srgbClr val="444949"/>
                </a:solidFill>
                <a:latin typeface="GillSans-Light"/>
              </a:rPr>
              <a:t>One-way trust:</a:t>
            </a:r>
          </a:p>
          <a:p>
            <a:pPr lvl="1">
              <a:buNone/>
            </a:pPr>
            <a:r>
              <a:rPr lang="en-US" sz="2000" dirty="0" smtClean="0">
                <a:solidFill>
                  <a:srgbClr val="444949"/>
                </a:solidFill>
                <a:latin typeface="GillSans-Light"/>
              </a:rPr>
              <a:t>AWS =&gt; On-Premise</a:t>
            </a:r>
          </a:p>
          <a:p>
            <a:pPr lvl="1">
              <a:buNone/>
            </a:pPr>
            <a:r>
              <a:rPr lang="en-US" sz="2000" dirty="0" smtClean="0">
                <a:solidFill>
                  <a:srgbClr val="444949"/>
                </a:solidFill>
                <a:latin typeface="ArialMT"/>
              </a:rPr>
              <a:t>• </a:t>
            </a:r>
            <a:r>
              <a:rPr lang="en-US" sz="1600" dirty="0" smtClean="0">
                <a:solidFill>
                  <a:srgbClr val="444949"/>
                </a:solidFill>
                <a:latin typeface="GillSans-Light"/>
              </a:rPr>
              <a:t>One-way trust:</a:t>
            </a:r>
          </a:p>
          <a:p>
            <a:pPr lvl="1">
              <a:buNone/>
            </a:pPr>
            <a:r>
              <a:rPr lang="en-US" sz="2000" dirty="0" smtClean="0">
                <a:solidFill>
                  <a:srgbClr val="444949"/>
                </a:solidFill>
                <a:latin typeface="GillSans-Light"/>
              </a:rPr>
              <a:t>On-Premise =&gt; AWS</a:t>
            </a:r>
          </a:p>
          <a:p>
            <a:pPr lvl="1">
              <a:buNone/>
            </a:pPr>
            <a:r>
              <a:rPr lang="en-US" sz="2000" dirty="0" smtClean="0">
                <a:solidFill>
                  <a:srgbClr val="444949"/>
                </a:solidFill>
                <a:latin typeface="ArialMT"/>
              </a:rPr>
              <a:t>• </a:t>
            </a:r>
            <a:r>
              <a:rPr lang="en-US" sz="1600" dirty="0" smtClean="0">
                <a:solidFill>
                  <a:srgbClr val="444949"/>
                </a:solidFill>
                <a:latin typeface="GillSans-Light"/>
              </a:rPr>
              <a:t>Two-way forest trust:</a:t>
            </a:r>
          </a:p>
          <a:p>
            <a:pPr lvl="1">
              <a:buNone/>
            </a:pPr>
            <a:r>
              <a:rPr lang="en-US" sz="2000" dirty="0" smtClean="0">
                <a:solidFill>
                  <a:srgbClr val="444949"/>
                </a:solidFill>
                <a:latin typeface="GillSans-Light"/>
              </a:rPr>
              <a:t>AWS </a:t>
            </a:r>
            <a:r>
              <a:rPr lang="en-US" sz="2000" dirty="0" smtClean="0">
                <a:solidFill>
                  <a:srgbClr val="444949"/>
                </a:solidFill>
                <a:latin typeface="Wingdings-Regular"/>
              </a:rPr>
              <a:t>ó </a:t>
            </a:r>
            <a:r>
              <a:rPr lang="en-US" sz="2000" dirty="0" smtClean="0">
                <a:solidFill>
                  <a:srgbClr val="444949"/>
                </a:solidFill>
                <a:latin typeface="GillSans-Light"/>
              </a:rPr>
              <a:t>On-Premise</a:t>
            </a:r>
          </a:p>
          <a:p>
            <a:pPr>
              <a:buNone/>
            </a:pPr>
            <a:r>
              <a:rPr lang="en-US" sz="2800" dirty="0" smtClean="0">
                <a:solidFill>
                  <a:srgbClr val="444949"/>
                </a:solidFill>
                <a:latin typeface="ArialMT"/>
              </a:rPr>
              <a:t>• </a:t>
            </a:r>
            <a:r>
              <a:rPr lang="en-US" sz="2800" dirty="0" smtClean="0">
                <a:solidFill>
                  <a:srgbClr val="444949"/>
                </a:solidFill>
                <a:latin typeface="GillSans-Light"/>
              </a:rPr>
              <a:t>Forest trust is different than</a:t>
            </a:r>
          </a:p>
          <a:p>
            <a:pPr>
              <a:buNone/>
            </a:pPr>
            <a:r>
              <a:rPr lang="en-US" sz="2800" dirty="0" smtClean="0">
                <a:solidFill>
                  <a:srgbClr val="444949"/>
                </a:solidFill>
                <a:latin typeface="GillSans-Light"/>
              </a:rPr>
              <a:t>synchronization (replication is not</a:t>
            </a:r>
          </a:p>
          <a:p>
            <a:pPr>
              <a:buNone/>
            </a:pPr>
            <a:r>
              <a:rPr lang="en-US" sz="2800" dirty="0" smtClean="0">
                <a:solidFill>
                  <a:srgbClr val="444949"/>
                </a:solidFill>
                <a:latin typeface="GillSans-Light"/>
              </a:rPr>
              <a:t>supported</a:t>
            </a:r>
            <a:endParaRPr lang="en-US" dirty="0"/>
          </a:p>
        </p:txBody>
      </p:sp>
      <p:sp>
        <p:nvSpPr>
          <p:cNvPr id="3" name="Title 2"/>
          <p:cNvSpPr>
            <a:spLocks noGrp="1"/>
          </p:cNvSpPr>
          <p:nvPr>
            <p:ph type="title"/>
          </p:nvPr>
        </p:nvSpPr>
        <p:spPr/>
        <p:txBody>
          <a:bodyPr>
            <a:normAutofit fontScale="90000"/>
          </a:bodyPr>
          <a:lstStyle/>
          <a:p>
            <a:r>
              <a:rPr lang="en-US" sz="3600" dirty="0" smtClean="0"/>
              <a:t>Connect to on-</a:t>
            </a:r>
            <a:br>
              <a:rPr lang="en-US" sz="3600" dirty="0" smtClean="0"/>
            </a:br>
            <a:r>
              <a:rPr lang="en-US" sz="3600" dirty="0" smtClean="0"/>
              <a:t>premise AD</a:t>
            </a:r>
            <a:endParaRPr lang="en-US" sz="3600" dirty="0"/>
          </a:p>
        </p:txBody>
      </p:sp>
      <p:pic>
        <p:nvPicPr>
          <p:cNvPr id="29698" name="Picture 2"/>
          <p:cNvPicPr>
            <a:picLocks noChangeAspect="1" noChangeArrowheads="1"/>
          </p:cNvPicPr>
          <p:nvPr/>
        </p:nvPicPr>
        <p:blipFill>
          <a:blip r:embed="rId2"/>
          <a:srcRect/>
          <a:stretch>
            <a:fillRect/>
          </a:stretch>
        </p:blipFill>
        <p:spPr bwMode="auto">
          <a:xfrm>
            <a:off x="4800600" y="1143000"/>
            <a:ext cx="4191000" cy="5105400"/>
          </a:xfrm>
          <a:prstGeom prst="rect">
            <a:avLst/>
          </a:prstGeom>
          <a:noFill/>
          <a:ln w="9525">
            <a:noFill/>
            <a:miter lim="800000"/>
            <a:headEnd/>
            <a:tailEnd/>
          </a:ln>
          <a:effectLst/>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2023871"/>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If your application performs tasks that are long to complete, offload these tasks to a dedicated worker environment</a:t>
            </a:r>
          </a:p>
          <a:p>
            <a:pPr>
              <a:buNone/>
            </a:pPr>
            <a:r>
              <a:rPr lang="en-IN" sz="2800" dirty="0" smtClean="0">
                <a:solidFill>
                  <a:srgbClr val="444949"/>
                </a:solidFill>
                <a:latin typeface="ArialMT"/>
              </a:rPr>
              <a:t>• </a:t>
            </a:r>
            <a:r>
              <a:rPr lang="en-IN" sz="2800" dirty="0" smtClean="0">
                <a:solidFill>
                  <a:srgbClr val="444949"/>
                </a:solidFill>
                <a:latin typeface="GillSans-Light"/>
              </a:rPr>
              <a:t>Decoupling your application into two tiers is common</a:t>
            </a:r>
          </a:p>
          <a:p>
            <a:pPr>
              <a:buNone/>
            </a:pPr>
            <a:r>
              <a:rPr lang="en-IN" sz="2800" dirty="0" smtClean="0">
                <a:solidFill>
                  <a:srgbClr val="444949"/>
                </a:solidFill>
                <a:latin typeface="ArialMT"/>
              </a:rPr>
              <a:t>• </a:t>
            </a:r>
            <a:r>
              <a:rPr lang="en-IN" sz="2800" dirty="0" smtClean="0">
                <a:solidFill>
                  <a:srgbClr val="444949"/>
                </a:solidFill>
                <a:latin typeface="GillSans-Light"/>
              </a:rPr>
              <a:t>Example: processing a video, generating a zip file, etc</a:t>
            </a:r>
          </a:p>
          <a:p>
            <a:pPr>
              <a:buNone/>
            </a:pPr>
            <a:r>
              <a:rPr lang="en-IN" sz="2800" dirty="0" smtClean="0">
                <a:solidFill>
                  <a:srgbClr val="444949"/>
                </a:solidFill>
                <a:latin typeface="ArialMT"/>
              </a:rPr>
              <a:t>• </a:t>
            </a:r>
            <a:r>
              <a:rPr lang="en-IN" sz="2800" dirty="0" smtClean="0">
                <a:solidFill>
                  <a:srgbClr val="444949"/>
                </a:solidFill>
                <a:latin typeface="GillSans-Light"/>
              </a:rPr>
              <a:t>You can define periodic tasks in a file </a:t>
            </a:r>
            <a:r>
              <a:rPr lang="en-IN" sz="2800" dirty="0" err="1" smtClean="0">
                <a:solidFill>
                  <a:srgbClr val="444949"/>
                </a:solidFill>
                <a:latin typeface="GillSans-Light"/>
              </a:rPr>
              <a:t>cron.yaml</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Web Server </a:t>
            </a:r>
            <a:r>
              <a:rPr lang="en-IN" sz="4000" dirty="0" err="1" smtClean="0">
                <a:solidFill>
                  <a:srgbClr val="444949"/>
                </a:solidFill>
                <a:latin typeface="GillSans-Light"/>
              </a:rPr>
              <a:t>vs</a:t>
            </a:r>
            <a:r>
              <a:rPr lang="en-IN" sz="4000" dirty="0" smtClean="0">
                <a:solidFill>
                  <a:srgbClr val="444949"/>
                </a:solidFill>
                <a:latin typeface="GillSans-Light"/>
              </a:rPr>
              <a:t> Worker</a:t>
            </a:r>
            <a:br>
              <a:rPr lang="en-IN" sz="4000" dirty="0" smtClean="0">
                <a:solidFill>
                  <a:srgbClr val="444949"/>
                </a:solidFill>
                <a:latin typeface="GillSans-Light"/>
              </a:rPr>
            </a:br>
            <a:r>
              <a:rPr lang="en-IN" sz="4000" dirty="0" smtClean="0">
                <a:solidFill>
                  <a:srgbClr val="444949"/>
                </a:solidFill>
                <a:latin typeface="GillSans-Light"/>
              </a:rPr>
              <a:t> Environment</a:t>
            </a:r>
            <a:endParaRPr lang="en-IN" dirty="0"/>
          </a:p>
        </p:txBody>
      </p:sp>
      <p:pic>
        <p:nvPicPr>
          <p:cNvPr id="36866" name="Picture 2"/>
          <p:cNvPicPr>
            <a:picLocks noChangeAspect="1" noChangeArrowheads="1"/>
          </p:cNvPicPr>
          <p:nvPr/>
        </p:nvPicPr>
        <p:blipFill>
          <a:blip r:embed="rId2"/>
          <a:srcRect/>
          <a:stretch>
            <a:fillRect/>
          </a:stretch>
        </p:blipFill>
        <p:spPr bwMode="auto">
          <a:xfrm>
            <a:off x="838200" y="3581400"/>
            <a:ext cx="7820025" cy="2419350"/>
          </a:xfrm>
          <a:prstGeom prst="rect">
            <a:avLst/>
          </a:prstGeom>
          <a:noFill/>
          <a:ln w="9525">
            <a:noFill/>
            <a:miter lim="800000"/>
            <a:headEnd/>
            <a:tailEnd/>
          </a:ln>
          <a:effectLst/>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7244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Not a “direct feature” of Elastic Beanstalk</a:t>
            </a:r>
          </a:p>
          <a:p>
            <a:pPr>
              <a:buNone/>
            </a:pPr>
            <a:r>
              <a:rPr lang="en-IN" sz="2800" dirty="0" smtClean="0">
                <a:solidFill>
                  <a:srgbClr val="444949"/>
                </a:solidFill>
                <a:latin typeface="ArialMT"/>
              </a:rPr>
              <a:t>• </a:t>
            </a:r>
            <a:r>
              <a:rPr lang="en-IN" sz="2800" dirty="0" smtClean="0">
                <a:solidFill>
                  <a:srgbClr val="444949"/>
                </a:solidFill>
                <a:latin typeface="GillSans-Light"/>
              </a:rPr>
              <a:t>Zero downtime and release facility</a:t>
            </a:r>
          </a:p>
          <a:p>
            <a:pPr>
              <a:buNone/>
            </a:pPr>
            <a:r>
              <a:rPr lang="en-IN" sz="2800" dirty="0" smtClean="0">
                <a:solidFill>
                  <a:srgbClr val="444949"/>
                </a:solidFill>
                <a:latin typeface="ArialMT"/>
              </a:rPr>
              <a:t>• </a:t>
            </a:r>
            <a:r>
              <a:rPr lang="en-IN" sz="2800" dirty="0" smtClean="0">
                <a:solidFill>
                  <a:srgbClr val="444949"/>
                </a:solidFill>
                <a:latin typeface="GillSans-Light"/>
              </a:rPr>
              <a:t>Create a new “stage” environment and</a:t>
            </a:r>
          </a:p>
          <a:p>
            <a:pPr>
              <a:buNone/>
            </a:pPr>
            <a:r>
              <a:rPr lang="en-IN" sz="2800" dirty="0" smtClean="0">
                <a:solidFill>
                  <a:srgbClr val="444949"/>
                </a:solidFill>
                <a:latin typeface="GillSans-Light"/>
              </a:rPr>
              <a:t>deploy v2 there</a:t>
            </a:r>
          </a:p>
          <a:p>
            <a:pPr>
              <a:buNone/>
            </a:pPr>
            <a:r>
              <a:rPr lang="en-IN" sz="2800" dirty="0" smtClean="0">
                <a:solidFill>
                  <a:srgbClr val="444949"/>
                </a:solidFill>
                <a:latin typeface="ArialMT"/>
              </a:rPr>
              <a:t>• </a:t>
            </a:r>
            <a:r>
              <a:rPr lang="en-IN" sz="2800" dirty="0" smtClean="0">
                <a:solidFill>
                  <a:srgbClr val="444949"/>
                </a:solidFill>
                <a:latin typeface="GillSans-Light"/>
              </a:rPr>
              <a:t>The new environment (green) can be</a:t>
            </a:r>
          </a:p>
          <a:p>
            <a:pPr>
              <a:buNone/>
            </a:pPr>
            <a:r>
              <a:rPr lang="en-IN" sz="2800" dirty="0" smtClean="0">
                <a:solidFill>
                  <a:srgbClr val="444949"/>
                </a:solidFill>
                <a:latin typeface="GillSans-Light"/>
              </a:rPr>
              <a:t>validated independently and roll back if</a:t>
            </a:r>
          </a:p>
          <a:p>
            <a:pPr>
              <a:buNone/>
            </a:pPr>
            <a:r>
              <a:rPr lang="en-IN" sz="2800" dirty="0" smtClean="0">
                <a:solidFill>
                  <a:srgbClr val="444949"/>
                </a:solidFill>
                <a:latin typeface="GillSans-Light"/>
              </a:rPr>
              <a:t>issues</a:t>
            </a:r>
          </a:p>
          <a:p>
            <a:pPr>
              <a:buNone/>
            </a:pPr>
            <a:r>
              <a:rPr lang="en-IN" sz="2800" dirty="0" smtClean="0">
                <a:solidFill>
                  <a:srgbClr val="444949"/>
                </a:solidFill>
                <a:latin typeface="ArialMT"/>
              </a:rPr>
              <a:t>• </a:t>
            </a:r>
            <a:r>
              <a:rPr lang="en-IN" sz="2800" dirty="0" smtClean="0">
                <a:solidFill>
                  <a:srgbClr val="444949"/>
                </a:solidFill>
                <a:latin typeface="GillSans-Light"/>
              </a:rPr>
              <a:t>Route 53 can be setup using weighted</a:t>
            </a:r>
          </a:p>
          <a:p>
            <a:pPr>
              <a:buNone/>
            </a:pPr>
            <a:r>
              <a:rPr lang="en-IN" sz="2800" dirty="0" smtClean="0">
                <a:solidFill>
                  <a:srgbClr val="444949"/>
                </a:solidFill>
                <a:latin typeface="GillSans-Light"/>
              </a:rPr>
              <a:t>policies to redirect a little bit of traffic to</a:t>
            </a:r>
          </a:p>
          <a:p>
            <a:pPr>
              <a:buNone/>
            </a:pPr>
            <a:r>
              <a:rPr lang="en-IN" sz="2800" dirty="0" smtClean="0">
                <a:solidFill>
                  <a:srgbClr val="444949"/>
                </a:solidFill>
                <a:latin typeface="GillSans-Light"/>
              </a:rPr>
              <a:t>the stage environment</a:t>
            </a:r>
          </a:p>
          <a:p>
            <a:pPr>
              <a:buNone/>
            </a:pPr>
            <a:r>
              <a:rPr lang="en-IN" sz="2800" dirty="0" smtClean="0">
                <a:solidFill>
                  <a:srgbClr val="444949"/>
                </a:solidFill>
                <a:latin typeface="ArialMT"/>
              </a:rPr>
              <a:t>• </a:t>
            </a:r>
            <a:r>
              <a:rPr lang="en-IN" sz="2800" dirty="0" smtClean="0">
                <a:solidFill>
                  <a:srgbClr val="444949"/>
                </a:solidFill>
                <a:latin typeface="GillSans-Light"/>
              </a:rPr>
              <a:t>Using Beanstalk, “swap URLs” (DNS</a:t>
            </a:r>
          </a:p>
          <a:p>
            <a:pPr>
              <a:buNone/>
            </a:pPr>
            <a:r>
              <a:rPr lang="en-IN" sz="2800" dirty="0" smtClean="0">
                <a:solidFill>
                  <a:srgbClr val="444949"/>
                </a:solidFill>
                <a:latin typeface="GillSans-Light"/>
              </a:rPr>
              <a:t>swap) when done with the environment</a:t>
            </a:r>
          </a:p>
          <a:p>
            <a:pPr>
              <a:buNone/>
            </a:pPr>
            <a:r>
              <a:rPr lang="en-IN" sz="2800" dirty="0" smtClean="0">
                <a:solidFill>
                  <a:srgbClr val="444949"/>
                </a:solidFill>
                <a:latin typeface="GillSans-Light"/>
              </a:rPr>
              <a:t>test</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Elastic Beanstalk</a:t>
            </a:r>
            <a:br>
              <a:rPr lang="en-IN" sz="4000" dirty="0" smtClean="0">
                <a:solidFill>
                  <a:srgbClr val="444949"/>
                </a:solidFill>
                <a:latin typeface="GillSans-Light"/>
              </a:rPr>
            </a:br>
            <a:r>
              <a:rPr lang="en-IN" sz="4000" dirty="0" smtClean="0">
                <a:solidFill>
                  <a:srgbClr val="444949"/>
                </a:solidFill>
                <a:latin typeface="GillSans-Light"/>
              </a:rPr>
              <a:t> Deployment Blue / Green</a:t>
            </a:r>
            <a:endParaRPr lang="en-IN" dirty="0"/>
          </a:p>
        </p:txBody>
      </p:sp>
      <p:pic>
        <p:nvPicPr>
          <p:cNvPr id="1026" name="Picture 2"/>
          <p:cNvPicPr>
            <a:picLocks noChangeAspect="1" noChangeArrowheads="1"/>
          </p:cNvPicPr>
          <p:nvPr/>
        </p:nvPicPr>
        <p:blipFill>
          <a:blip r:embed="rId2"/>
          <a:srcRect/>
          <a:stretch>
            <a:fillRect/>
          </a:stretch>
        </p:blipFill>
        <p:spPr bwMode="auto">
          <a:xfrm>
            <a:off x="5181600" y="1295400"/>
            <a:ext cx="2971800" cy="4371975"/>
          </a:xfrm>
          <a:prstGeom prst="rect">
            <a:avLst/>
          </a:prstGeom>
          <a:noFill/>
          <a:ln w="9525">
            <a:noFill/>
            <a:miter lim="800000"/>
            <a:headEnd/>
            <a:tailEnd/>
          </a:ln>
          <a:effectLst/>
        </p:spPr>
      </p:pic>
      <p:sp>
        <p:nvSpPr>
          <p:cNvPr id="7" name="Left-Right Arrow 6"/>
          <p:cNvSpPr/>
          <p:nvPr/>
        </p:nvSpPr>
        <p:spPr>
          <a:xfrm>
            <a:off x="8229600" y="3276600"/>
            <a:ext cx="914400" cy="304800"/>
          </a:xfrm>
          <a:prstGeom prst="leftRightArrow">
            <a:avLst/>
          </a:prstGeom>
          <a:ln w="31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Web </a:t>
            </a:r>
            <a:r>
              <a:rPr lang="en-US" sz="900" dirty="0" err="1" smtClean="0"/>
              <a:t>trafic</a:t>
            </a:r>
            <a:endParaRPr lang="en-IN" sz="900" dirty="0"/>
          </a:p>
        </p:txBody>
      </p:sp>
      <p:sp>
        <p:nvSpPr>
          <p:cNvPr id="8" name="TextBox 7"/>
          <p:cNvSpPr txBox="1"/>
          <p:nvPr/>
        </p:nvSpPr>
        <p:spPr>
          <a:xfrm>
            <a:off x="8153400" y="3810000"/>
            <a:ext cx="418704" cy="369332"/>
          </a:xfrm>
          <a:prstGeom prst="rect">
            <a:avLst/>
          </a:prstGeom>
          <a:noFill/>
        </p:spPr>
        <p:txBody>
          <a:bodyPr wrap="none" rtlCol="0">
            <a:spAutoFit/>
          </a:bodyPr>
          <a:lstStyle/>
          <a:p>
            <a:r>
              <a:rPr lang="en-IN" dirty="0" smtClean="0">
                <a:solidFill>
                  <a:srgbClr val="444949"/>
                </a:solidFill>
                <a:latin typeface="Calibri"/>
              </a:rPr>
              <a:t>53</a:t>
            </a:r>
            <a:endParaRPr lang="en-IN"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Chef &amp; Puppet help you perform server configuration automatically, or</a:t>
            </a:r>
          </a:p>
          <a:p>
            <a:pPr>
              <a:buNone/>
            </a:pPr>
            <a:r>
              <a:rPr lang="en-IN" sz="2400" dirty="0" smtClean="0">
                <a:solidFill>
                  <a:srgbClr val="444949"/>
                </a:solidFill>
                <a:latin typeface="GillSans-Light"/>
              </a:rPr>
              <a:t>repetitive actions</a:t>
            </a:r>
          </a:p>
          <a:p>
            <a:pPr>
              <a:buNone/>
            </a:pPr>
            <a:r>
              <a:rPr lang="en-IN" sz="2400" dirty="0" smtClean="0">
                <a:solidFill>
                  <a:srgbClr val="444949"/>
                </a:solidFill>
                <a:latin typeface="ArialMT"/>
              </a:rPr>
              <a:t>• </a:t>
            </a:r>
            <a:r>
              <a:rPr lang="en-IN" sz="2400" dirty="0" smtClean="0">
                <a:solidFill>
                  <a:srgbClr val="444949"/>
                </a:solidFill>
                <a:latin typeface="GillSans-Light"/>
              </a:rPr>
              <a:t>They work great with EC2 &amp; On Premise VM</a:t>
            </a:r>
          </a:p>
          <a:p>
            <a:pPr>
              <a:buNone/>
            </a:pPr>
            <a:r>
              <a:rPr lang="en-IN" sz="2400" dirty="0" smtClean="0">
                <a:solidFill>
                  <a:srgbClr val="444949"/>
                </a:solidFill>
                <a:latin typeface="ArialMT"/>
              </a:rPr>
              <a:t>• </a:t>
            </a:r>
            <a:r>
              <a:rPr lang="en-IN" sz="2400" dirty="0" smtClean="0">
                <a:solidFill>
                  <a:srgbClr val="444949"/>
                </a:solidFill>
                <a:latin typeface="GillSans-Light"/>
              </a:rPr>
              <a:t>AWS </a:t>
            </a:r>
            <a:r>
              <a:rPr lang="en-IN" sz="2400" dirty="0" err="1" smtClean="0">
                <a:solidFill>
                  <a:srgbClr val="444949"/>
                </a:solidFill>
                <a:latin typeface="GillSans-Light"/>
              </a:rPr>
              <a:t>OpsWorks</a:t>
            </a:r>
            <a:r>
              <a:rPr lang="en-IN" sz="2400" dirty="0" smtClean="0">
                <a:solidFill>
                  <a:srgbClr val="444949"/>
                </a:solidFill>
                <a:latin typeface="GillSans-Light"/>
              </a:rPr>
              <a:t> = Managed Chef &amp; Puppet</a:t>
            </a:r>
          </a:p>
          <a:p>
            <a:pPr>
              <a:buNone/>
            </a:pPr>
            <a:r>
              <a:rPr lang="en-IN" sz="2400" dirty="0" smtClean="0">
                <a:solidFill>
                  <a:srgbClr val="444949"/>
                </a:solidFill>
                <a:latin typeface="ArialMT"/>
              </a:rPr>
              <a:t>• </a:t>
            </a:r>
            <a:r>
              <a:rPr lang="en-IN" sz="2400" dirty="0" smtClean="0">
                <a:solidFill>
                  <a:srgbClr val="444949"/>
                </a:solidFill>
                <a:latin typeface="GillSans-Light"/>
              </a:rPr>
              <a:t>It’s an alternative to AWS SSM</a:t>
            </a:r>
          </a:p>
          <a:p>
            <a:pPr>
              <a:buNone/>
            </a:pPr>
            <a:r>
              <a:rPr lang="en-IN" sz="2400" dirty="0" smtClean="0">
                <a:solidFill>
                  <a:srgbClr val="444949"/>
                </a:solidFill>
                <a:latin typeface="ArialMT"/>
              </a:rPr>
              <a:t>• </a:t>
            </a:r>
            <a:r>
              <a:rPr lang="en-IN" sz="2400" dirty="0" smtClean="0">
                <a:solidFill>
                  <a:srgbClr val="444949"/>
                </a:solidFill>
                <a:latin typeface="GillSans-Light"/>
              </a:rPr>
              <a:t>If you’re already using cookbooks (chef) on premise, </a:t>
            </a:r>
            <a:r>
              <a:rPr lang="en-IN" sz="2400" dirty="0" err="1" smtClean="0">
                <a:solidFill>
                  <a:srgbClr val="444949"/>
                </a:solidFill>
                <a:latin typeface="GillSans-Light"/>
              </a:rPr>
              <a:t>OpsWorks</a:t>
            </a:r>
            <a:r>
              <a:rPr lang="en-IN" sz="2400" dirty="0" smtClean="0">
                <a:solidFill>
                  <a:srgbClr val="444949"/>
                </a:solidFill>
                <a:latin typeface="GillSans-Light"/>
              </a:rPr>
              <a:t> is good</a:t>
            </a:r>
          </a:p>
          <a:p>
            <a:pPr>
              <a:buNone/>
            </a:pPr>
            <a:r>
              <a:rPr lang="en-IN" sz="2400" dirty="0" smtClean="0">
                <a:solidFill>
                  <a:srgbClr val="444949"/>
                </a:solidFill>
                <a:latin typeface="ArialMT"/>
              </a:rPr>
              <a:t>• </a:t>
            </a:r>
            <a:r>
              <a:rPr lang="en-IN" sz="2400" dirty="0" smtClean="0">
                <a:solidFill>
                  <a:srgbClr val="444949"/>
                </a:solidFill>
                <a:latin typeface="GillSans-Light"/>
              </a:rPr>
              <a:t>Migrating from other tech to </a:t>
            </a:r>
            <a:r>
              <a:rPr lang="en-IN" sz="2400" dirty="0" err="1" smtClean="0">
                <a:solidFill>
                  <a:srgbClr val="444949"/>
                </a:solidFill>
                <a:latin typeface="GillSans-Light"/>
              </a:rPr>
              <a:t>OpsWorks</a:t>
            </a:r>
            <a:r>
              <a:rPr lang="en-IN" sz="2400" dirty="0" smtClean="0">
                <a:solidFill>
                  <a:srgbClr val="444949"/>
                </a:solidFill>
                <a:latin typeface="GillSans-Light"/>
              </a:rPr>
              <a:t> or vice–versa is not easy</a:t>
            </a:r>
            <a:endParaRPr lang="en-IN" dirty="0"/>
          </a:p>
        </p:txBody>
      </p:sp>
      <p:sp>
        <p:nvSpPr>
          <p:cNvPr id="3" name="Title 2"/>
          <p:cNvSpPr>
            <a:spLocks noGrp="1"/>
          </p:cNvSpPr>
          <p:nvPr>
            <p:ph type="title"/>
          </p:nvPr>
        </p:nvSpPr>
        <p:spPr/>
        <p:txBody>
          <a:bodyPr/>
          <a:lstStyle/>
          <a:p>
            <a:r>
              <a:rPr lang="en-IN" dirty="0" smtClean="0"/>
              <a:t>AWS </a:t>
            </a:r>
            <a:r>
              <a:rPr lang="en-IN" dirty="0" err="1" smtClean="0"/>
              <a:t>OpsWorks</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7239000" y="2057400"/>
            <a:ext cx="1135152" cy="42386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7315200" y="2743200"/>
            <a:ext cx="1123950" cy="39558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4800600" y="685800"/>
            <a:ext cx="804863" cy="804863"/>
          </a:xfrm>
          <a:prstGeom prst="rect">
            <a:avLst/>
          </a:prstGeom>
          <a:noFill/>
          <a:ln w="9525">
            <a:noFill/>
            <a:miter lim="800000"/>
            <a:headEnd/>
            <a:tailEnd/>
          </a:ln>
          <a:effectLst/>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They help with managing configuration as code</a:t>
            </a:r>
          </a:p>
          <a:p>
            <a:pPr>
              <a:buNone/>
            </a:pPr>
            <a:r>
              <a:rPr lang="en-IN" sz="2400" dirty="0" smtClean="0">
                <a:solidFill>
                  <a:srgbClr val="444949"/>
                </a:solidFill>
                <a:latin typeface="ArialMT"/>
              </a:rPr>
              <a:t>• </a:t>
            </a:r>
            <a:r>
              <a:rPr lang="en-IN" sz="2400" dirty="0" smtClean="0">
                <a:solidFill>
                  <a:srgbClr val="444949"/>
                </a:solidFill>
                <a:latin typeface="GillSans-Light"/>
              </a:rPr>
              <a:t>Helps in having consistent deployments</a:t>
            </a:r>
          </a:p>
          <a:p>
            <a:pPr>
              <a:buNone/>
            </a:pPr>
            <a:r>
              <a:rPr lang="en-IN" sz="2400" dirty="0" smtClean="0">
                <a:solidFill>
                  <a:srgbClr val="444949"/>
                </a:solidFill>
                <a:latin typeface="ArialMT"/>
              </a:rPr>
              <a:t>• </a:t>
            </a:r>
            <a:r>
              <a:rPr lang="en-IN" sz="2400" dirty="0" smtClean="0">
                <a:solidFill>
                  <a:srgbClr val="444949"/>
                </a:solidFill>
                <a:latin typeface="GillSans-Light"/>
              </a:rPr>
              <a:t>Works with Linux / Windows</a:t>
            </a:r>
          </a:p>
          <a:p>
            <a:pPr>
              <a:buNone/>
            </a:pPr>
            <a:r>
              <a:rPr lang="en-IN" sz="2400" dirty="0" smtClean="0">
                <a:solidFill>
                  <a:srgbClr val="444949"/>
                </a:solidFill>
                <a:latin typeface="ArialMT"/>
              </a:rPr>
              <a:t>• </a:t>
            </a:r>
            <a:r>
              <a:rPr lang="en-IN" sz="2400" dirty="0" smtClean="0">
                <a:solidFill>
                  <a:srgbClr val="444949"/>
                </a:solidFill>
                <a:latin typeface="GillSans-Light"/>
              </a:rPr>
              <a:t>Can automate: user accounts, </a:t>
            </a:r>
            <a:r>
              <a:rPr lang="en-IN" sz="2400" dirty="0" err="1" smtClean="0">
                <a:solidFill>
                  <a:srgbClr val="444949"/>
                </a:solidFill>
                <a:latin typeface="GillSans-Light"/>
              </a:rPr>
              <a:t>cron</a:t>
            </a:r>
            <a:r>
              <a:rPr lang="en-IN" sz="2400" dirty="0" smtClean="0">
                <a:solidFill>
                  <a:srgbClr val="444949"/>
                </a:solidFill>
                <a:latin typeface="GillSans-Light"/>
              </a:rPr>
              <a:t>, </a:t>
            </a:r>
            <a:r>
              <a:rPr lang="en-IN" sz="2400" dirty="0" err="1" smtClean="0">
                <a:solidFill>
                  <a:srgbClr val="444949"/>
                </a:solidFill>
                <a:latin typeface="GillSans-Light"/>
              </a:rPr>
              <a:t>ntp</a:t>
            </a:r>
            <a:r>
              <a:rPr lang="en-IN" sz="2400" dirty="0" smtClean="0">
                <a:solidFill>
                  <a:srgbClr val="444949"/>
                </a:solidFill>
                <a:latin typeface="GillSans-Light"/>
              </a:rPr>
              <a:t>, packages, services…</a:t>
            </a:r>
          </a:p>
          <a:p>
            <a:pPr>
              <a:buNone/>
            </a:pPr>
            <a:r>
              <a:rPr lang="en-IN" sz="2400" dirty="0" smtClean="0">
                <a:solidFill>
                  <a:srgbClr val="444949"/>
                </a:solidFill>
                <a:latin typeface="ArialMT"/>
              </a:rPr>
              <a:t>• </a:t>
            </a:r>
            <a:r>
              <a:rPr lang="en-IN" sz="2400" dirty="0" smtClean="0">
                <a:solidFill>
                  <a:srgbClr val="444949"/>
                </a:solidFill>
                <a:latin typeface="GillSans-Light"/>
              </a:rPr>
              <a:t>They leverage “Recipes”, “Cookbooks” or ”Manifests”</a:t>
            </a:r>
          </a:p>
          <a:p>
            <a:pPr>
              <a:buNone/>
            </a:pPr>
            <a:r>
              <a:rPr lang="en-IN" sz="2400" dirty="0" smtClean="0">
                <a:solidFill>
                  <a:srgbClr val="444949"/>
                </a:solidFill>
                <a:latin typeface="ArialMT"/>
              </a:rPr>
              <a:t>• </a:t>
            </a:r>
            <a:r>
              <a:rPr lang="en-IN" sz="2400" dirty="0" smtClean="0">
                <a:solidFill>
                  <a:srgbClr val="444949"/>
                </a:solidFill>
                <a:latin typeface="GillSans-Light"/>
              </a:rPr>
              <a:t>Chef / Puppet have similarities with SSM / Beanstalk / </a:t>
            </a:r>
            <a:r>
              <a:rPr lang="en-IN" sz="2400" dirty="0" err="1" smtClean="0">
                <a:solidFill>
                  <a:srgbClr val="444949"/>
                </a:solidFill>
                <a:latin typeface="GillSans-Light"/>
              </a:rPr>
              <a:t>CloudFormation</a:t>
            </a:r>
            <a:endParaRPr lang="en-IN" sz="2400" dirty="0" smtClean="0">
              <a:solidFill>
                <a:srgbClr val="444949"/>
              </a:solidFill>
              <a:latin typeface="GillSans-Light"/>
            </a:endParaRPr>
          </a:p>
          <a:p>
            <a:pPr>
              <a:buNone/>
            </a:pPr>
            <a:r>
              <a:rPr lang="en-IN" sz="2400" dirty="0" smtClean="0">
                <a:solidFill>
                  <a:srgbClr val="444949"/>
                </a:solidFill>
                <a:latin typeface="GillSans-Light"/>
              </a:rPr>
              <a:t>but they’re open-source tools that work cross-cloud</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Quick word on </a:t>
            </a:r>
            <a:br>
              <a:rPr lang="en-IN" sz="4000" dirty="0" smtClean="0">
                <a:solidFill>
                  <a:srgbClr val="444949"/>
                </a:solidFill>
                <a:latin typeface="GillSans-Light"/>
              </a:rPr>
            </a:br>
            <a:r>
              <a:rPr lang="en-IN" sz="4000" dirty="0" smtClean="0">
                <a:solidFill>
                  <a:srgbClr val="444949"/>
                </a:solidFill>
                <a:latin typeface="GillSans-Light"/>
              </a:rPr>
              <a:t>Chef / Puppet</a:t>
            </a:r>
            <a:endParaRPr lang="en-IN"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600" dirty="0" err="1" smtClean="0">
                <a:solidFill>
                  <a:srgbClr val="444949"/>
                </a:solidFill>
                <a:latin typeface="GillSans-Light"/>
              </a:rPr>
              <a:t>OpsWorks</a:t>
            </a:r>
            <a:r>
              <a:rPr lang="en-IN" sz="3600" dirty="0" smtClean="0">
                <a:solidFill>
                  <a:srgbClr val="444949"/>
                </a:solidFill>
                <a:latin typeface="GillSans-Light"/>
              </a:rPr>
              <a:t> Architecture</a:t>
            </a:r>
            <a:endParaRPr lang="en-IN" sz="4000" dirty="0"/>
          </a:p>
        </p:txBody>
      </p:sp>
      <p:pic>
        <p:nvPicPr>
          <p:cNvPr id="3074" name="Picture 2"/>
          <p:cNvPicPr>
            <a:picLocks noGrp="1" noChangeAspect="1" noChangeArrowheads="1"/>
          </p:cNvPicPr>
          <p:nvPr>
            <p:ph idx="1"/>
          </p:nvPr>
        </p:nvPicPr>
        <p:blipFill>
          <a:blip r:embed="rId2"/>
          <a:srcRect/>
          <a:stretch>
            <a:fillRect/>
          </a:stretch>
        </p:blipFill>
        <p:spPr bwMode="auto">
          <a:xfrm>
            <a:off x="457200" y="1371600"/>
            <a:ext cx="8229600" cy="4419600"/>
          </a:xfrm>
          <a:prstGeom prst="rect">
            <a:avLst/>
          </a:prstGeom>
          <a:noFill/>
          <a:ln w="9525">
            <a:noFill/>
            <a:miter lim="800000"/>
            <a:headEnd/>
            <a:tailEnd/>
          </a:ln>
          <a:effectLst/>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7912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We want to deploy our application</a:t>
            </a:r>
          </a:p>
          <a:p>
            <a:pPr>
              <a:buNone/>
            </a:pPr>
            <a:r>
              <a:rPr lang="en-IN" sz="2800" dirty="0" smtClean="0">
                <a:solidFill>
                  <a:srgbClr val="444949"/>
                </a:solidFill>
                <a:latin typeface="GillSans-Light"/>
              </a:rPr>
              <a:t>automatically to many EC2 instances</a:t>
            </a:r>
          </a:p>
          <a:p>
            <a:pPr>
              <a:buNone/>
            </a:pPr>
            <a:r>
              <a:rPr lang="en-IN" sz="2800" dirty="0" smtClean="0">
                <a:solidFill>
                  <a:srgbClr val="444949"/>
                </a:solidFill>
                <a:latin typeface="ArialMT"/>
              </a:rPr>
              <a:t>• </a:t>
            </a:r>
            <a:r>
              <a:rPr lang="en-IN" sz="2800" dirty="0" smtClean="0">
                <a:solidFill>
                  <a:srgbClr val="444949"/>
                </a:solidFill>
                <a:latin typeface="GillSans-Light"/>
              </a:rPr>
              <a:t>These instances are not managed by</a:t>
            </a:r>
          </a:p>
          <a:p>
            <a:pPr>
              <a:buNone/>
            </a:pPr>
            <a:r>
              <a:rPr lang="en-IN" sz="2800" dirty="0" smtClean="0">
                <a:solidFill>
                  <a:srgbClr val="444949"/>
                </a:solidFill>
                <a:latin typeface="GillSans-Light"/>
              </a:rPr>
              <a:t>Elastic Beanstalk</a:t>
            </a:r>
          </a:p>
          <a:p>
            <a:pPr>
              <a:buNone/>
            </a:pPr>
            <a:r>
              <a:rPr lang="en-IN" sz="2800" dirty="0" smtClean="0">
                <a:solidFill>
                  <a:srgbClr val="444949"/>
                </a:solidFill>
                <a:latin typeface="ArialMT"/>
              </a:rPr>
              <a:t>• </a:t>
            </a:r>
            <a:r>
              <a:rPr lang="en-IN" sz="2800" dirty="0" smtClean="0">
                <a:solidFill>
                  <a:srgbClr val="444949"/>
                </a:solidFill>
                <a:latin typeface="GillSans-Light"/>
              </a:rPr>
              <a:t>There are several ways to handle</a:t>
            </a:r>
          </a:p>
          <a:p>
            <a:pPr>
              <a:buNone/>
            </a:pPr>
            <a:r>
              <a:rPr lang="en-IN" sz="2800" dirty="0" smtClean="0">
                <a:solidFill>
                  <a:srgbClr val="444949"/>
                </a:solidFill>
                <a:latin typeface="GillSans-Light"/>
              </a:rPr>
              <a:t>deployments using open source</a:t>
            </a:r>
          </a:p>
          <a:p>
            <a:pPr>
              <a:buNone/>
            </a:pPr>
            <a:r>
              <a:rPr lang="en-IN" sz="2800" dirty="0" smtClean="0">
                <a:solidFill>
                  <a:srgbClr val="444949"/>
                </a:solidFill>
                <a:latin typeface="GillSans-Light"/>
              </a:rPr>
              <a:t>tools (</a:t>
            </a:r>
            <a:r>
              <a:rPr lang="en-IN" sz="2800" dirty="0" err="1" smtClean="0">
                <a:solidFill>
                  <a:srgbClr val="444949"/>
                </a:solidFill>
                <a:latin typeface="GillSans-Light"/>
              </a:rPr>
              <a:t>Ansible</a:t>
            </a:r>
            <a:r>
              <a:rPr lang="en-IN" sz="2800" dirty="0" smtClean="0">
                <a:solidFill>
                  <a:srgbClr val="444949"/>
                </a:solidFill>
                <a:latin typeface="GillSans-Light"/>
              </a:rPr>
              <a:t>, </a:t>
            </a:r>
            <a:r>
              <a:rPr lang="en-IN" sz="2800" dirty="0" err="1" smtClean="0">
                <a:solidFill>
                  <a:srgbClr val="444949"/>
                </a:solidFill>
                <a:latin typeface="GillSans-Light"/>
              </a:rPr>
              <a:t>Terraform</a:t>
            </a:r>
            <a:r>
              <a:rPr lang="en-IN" sz="2800" dirty="0" smtClean="0">
                <a:solidFill>
                  <a:srgbClr val="444949"/>
                </a:solidFill>
                <a:latin typeface="GillSans-Light"/>
              </a:rPr>
              <a:t>, Chef,</a:t>
            </a:r>
          </a:p>
          <a:p>
            <a:pPr>
              <a:buNone/>
            </a:pPr>
            <a:r>
              <a:rPr lang="en-IN" sz="2800" dirty="0" smtClean="0">
                <a:solidFill>
                  <a:srgbClr val="444949"/>
                </a:solidFill>
                <a:latin typeface="GillSans-Light"/>
              </a:rPr>
              <a:t>Puppet, etc…)</a:t>
            </a:r>
          </a:p>
          <a:p>
            <a:pPr>
              <a:buNone/>
            </a:pPr>
            <a:r>
              <a:rPr lang="en-IN" sz="2800" dirty="0" smtClean="0">
                <a:solidFill>
                  <a:srgbClr val="444949"/>
                </a:solidFill>
                <a:latin typeface="ArialMT"/>
              </a:rPr>
              <a:t>• </a:t>
            </a:r>
            <a:r>
              <a:rPr lang="en-IN" sz="2800" dirty="0" smtClean="0">
                <a:solidFill>
                  <a:srgbClr val="444949"/>
                </a:solidFill>
                <a:latin typeface="GillSans-Light"/>
              </a:rPr>
              <a:t>We can use the managed Service</a:t>
            </a:r>
          </a:p>
          <a:p>
            <a:pPr>
              <a:buNone/>
            </a:pPr>
            <a:r>
              <a:rPr lang="en-IN" sz="2800" dirty="0" smtClean="0">
                <a:solidFill>
                  <a:srgbClr val="444949"/>
                </a:solidFill>
                <a:latin typeface="GillSans-Light"/>
              </a:rPr>
              <a:t>AWS </a:t>
            </a:r>
            <a:r>
              <a:rPr lang="en-IN" sz="2800" dirty="0" err="1" smtClean="0">
                <a:solidFill>
                  <a:srgbClr val="444949"/>
                </a:solidFill>
                <a:latin typeface="GillSans-Light"/>
              </a:rPr>
              <a:t>CodeDeploy</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err="1" smtClean="0">
                <a:solidFill>
                  <a:srgbClr val="444949"/>
                </a:solidFill>
                <a:latin typeface="GillSans-Light"/>
              </a:rPr>
              <a:t>CodeDeploy</a:t>
            </a:r>
            <a:r>
              <a:rPr lang="en-IN" sz="2800" dirty="0" smtClean="0">
                <a:solidFill>
                  <a:srgbClr val="444949"/>
                </a:solidFill>
                <a:latin typeface="GillSans-Light"/>
              </a:rPr>
              <a:t> can deploy to:</a:t>
            </a:r>
          </a:p>
          <a:p>
            <a:pPr>
              <a:buNone/>
            </a:pPr>
            <a:r>
              <a:rPr lang="en-IN" sz="2800" dirty="0" smtClean="0">
                <a:solidFill>
                  <a:srgbClr val="444949"/>
                </a:solidFill>
                <a:latin typeface="GillSans-Light"/>
              </a:rPr>
              <a:t>EC2, ASG, ECS &amp; Lambda</a:t>
            </a:r>
            <a:endParaRPr lang="en-IN" dirty="0"/>
          </a:p>
        </p:txBody>
      </p:sp>
      <p:sp>
        <p:nvSpPr>
          <p:cNvPr id="3" name="Title 2"/>
          <p:cNvSpPr>
            <a:spLocks noGrp="1"/>
          </p:cNvSpPr>
          <p:nvPr>
            <p:ph type="title"/>
          </p:nvPr>
        </p:nvSpPr>
        <p:spPr/>
        <p:txBody>
          <a:bodyPr/>
          <a:lstStyle/>
          <a:p>
            <a:r>
              <a:rPr lang="en-IN" dirty="0" smtClean="0"/>
              <a:t>AWS </a:t>
            </a:r>
            <a:r>
              <a:rPr lang="en-IN" dirty="0" err="1" smtClean="0"/>
              <a:t>CodeDeploy</a:t>
            </a:r>
            <a:endParaRPr lang="en-IN" dirty="0"/>
          </a:p>
        </p:txBody>
      </p:sp>
      <p:pic>
        <p:nvPicPr>
          <p:cNvPr id="4098" name="Picture 2"/>
          <p:cNvPicPr>
            <a:picLocks noChangeAspect="1" noChangeArrowheads="1"/>
          </p:cNvPicPr>
          <p:nvPr/>
        </p:nvPicPr>
        <p:blipFill>
          <a:blip r:embed="rId2"/>
          <a:srcRect/>
          <a:stretch>
            <a:fillRect/>
          </a:stretch>
        </p:blipFill>
        <p:spPr bwMode="auto">
          <a:xfrm>
            <a:off x="5867400" y="1905000"/>
            <a:ext cx="3048000" cy="4054679"/>
          </a:xfrm>
          <a:prstGeom prst="rect">
            <a:avLst/>
          </a:prstGeom>
          <a:noFill/>
          <a:ln w="9525">
            <a:noFill/>
            <a:miter lim="800000"/>
            <a:headEnd/>
            <a:tailEnd/>
          </a:ln>
          <a:effectLst/>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3200400" cy="4525963"/>
          </a:xfrm>
        </p:spPr>
        <p:txBody>
          <a:bodyPr>
            <a:normAutofit fontScale="92500"/>
          </a:bodyPr>
          <a:lstStyle/>
          <a:p>
            <a:pPr>
              <a:buNone/>
            </a:pPr>
            <a:r>
              <a:rPr lang="en-IN" sz="2400" dirty="0" smtClean="0">
                <a:solidFill>
                  <a:srgbClr val="444949"/>
                </a:solidFill>
                <a:latin typeface="ArialMT"/>
              </a:rPr>
              <a:t>• </a:t>
            </a:r>
            <a:r>
              <a:rPr lang="en-IN" sz="2400" dirty="0" smtClean="0">
                <a:solidFill>
                  <a:srgbClr val="444949"/>
                </a:solidFill>
                <a:latin typeface="GillSans-Light"/>
              </a:rPr>
              <a:t>Define how to deploy the application using appspec.yml + deployment strategy</a:t>
            </a:r>
          </a:p>
          <a:p>
            <a:pPr>
              <a:buNone/>
            </a:pPr>
            <a:r>
              <a:rPr lang="en-IN" sz="2400" dirty="0" smtClean="0">
                <a:solidFill>
                  <a:srgbClr val="444949"/>
                </a:solidFill>
                <a:latin typeface="ArialMT"/>
              </a:rPr>
              <a:t>• </a:t>
            </a:r>
            <a:r>
              <a:rPr lang="en-IN" sz="2400" dirty="0" smtClean="0">
                <a:solidFill>
                  <a:srgbClr val="444949"/>
                </a:solidFill>
                <a:latin typeface="GillSans-Light"/>
              </a:rPr>
              <a:t>Will do in-place update to your fleet of EC2 instances</a:t>
            </a:r>
          </a:p>
          <a:p>
            <a:pPr>
              <a:buNone/>
            </a:pPr>
            <a:r>
              <a:rPr lang="en-IN" sz="2400" dirty="0" smtClean="0">
                <a:solidFill>
                  <a:srgbClr val="444949"/>
                </a:solidFill>
                <a:latin typeface="ArialMT"/>
              </a:rPr>
              <a:t>• </a:t>
            </a:r>
            <a:r>
              <a:rPr lang="en-IN" sz="2400" dirty="0" smtClean="0">
                <a:solidFill>
                  <a:srgbClr val="444949"/>
                </a:solidFill>
                <a:latin typeface="GillSans-Light"/>
              </a:rPr>
              <a:t>Can use hooks to verify the deployment after each deployment phase</a:t>
            </a:r>
            <a:endParaRPr lang="en-IN" dirty="0"/>
          </a:p>
        </p:txBody>
      </p:sp>
      <p:sp>
        <p:nvSpPr>
          <p:cNvPr id="3" name="Title 2"/>
          <p:cNvSpPr>
            <a:spLocks noGrp="1"/>
          </p:cNvSpPr>
          <p:nvPr>
            <p:ph type="title"/>
          </p:nvPr>
        </p:nvSpPr>
        <p:spPr/>
        <p:txBody>
          <a:bodyPr/>
          <a:lstStyle/>
          <a:p>
            <a:r>
              <a:rPr lang="en-IN" dirty="0" err="1" smtClean="0"/>
              <a:t>CodeDeploy</a:t>
            </a:r>
            <a:r>
              <a:rPr lang="en-IN" dirty="0" smtClean="0"/>
              <a:t> to EC2</a:t>
            </a:r>
            <a:endParaRPr lang="en-IN" dirty="0"/>
          </a:p>
        </p:txBody>
      </p:sp>
      <p:pic>
        <p:nvPicPr>
          <p:cNvPr id="5122" name="Picture 2"/>
          <p:cNvPicPr>
            <a:picLocks noChangeAspect="1" noChangeArrowheads="1"/>
          </p:cNvPicPr>
          <p:nvPr/>
        </p:nvPicPr>
        <p:blipFill>
          <a:blip r:embed="rId2"/>
          <a:srcRect/>
          <a:stretch>
            <a:fillRect/>
          </a:stretch>
        </p:blipFill>
        <p:spPr bwMode="auto">
          <a:xfrm>
            <a:off x="3657600" y="1828800"/>
            <a:ext cx="5324475" cy="3581400"/>
          </a:xfrm>
          <a:prstGeom prst="rect">
            <a:avLst/>
          </a:prstGeom>
          <a:noFill/>
          <a:ln w="9525">
            <a:noFill/>
            <a:miter lim="800000"/>
            <a:headEnd/>
            <a:tailEnd/>
          </a:ln>
          <a:effectLst/>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800600" cy="4525963"/>
          </a:xfrm>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In place updates:</a:t>
            </a:r>
          </a:p>
          <a:p>
            <a:pPr lvl="1">
              <a:buNone/>
            </a:pPr>
            <a:r>
              <a:rPr lang="en-IN" sz="2400" dirty="0" smtClean="0">
                <a:solidFill>
                  <a:srgbClr val="444949"/>
                </a:solidFill>
                <a:latin typeface="ArialMT"/>
              </a:rPr>
              <a:t>• </a:t>
            </a:r>
            <a:r>
              <a:rPr lang="en-IN" sz="2400" dirty="0" smtClean="0">
                <a:solidFill>
                  <a:srgbClr val="444949"/>
                </a:solidFill>
                <a:latin typeface="GillSans-Light"/>
              </a:rPr>
              <a:t>Updates current existing EC2</a:t>
            </a:r>
          </a:p>
          <a:p>
            <a:pPr lvl="1">
              <a:buNone/>
            </a:pPr>
            <a:r>
              <a:rPr lang="en-IN" sz="2400" dirty="0" smtClean="0">
                <a:solidFill>
                  <a:srgbClr val="444949"/>
                </a:solidFill>
                <a:latin typeface="GillSans-Light"/>
              </a:rPr>
              <a:t>instances</a:t>
            </a:r>
          </a:p>
          <a:p>
            <a:pPr lvl="1">
              <a:buNone/>
            </a:pPr>
            <a:r>
              <a:rPr lang="en-IN" sz="2400" dirty="0" smtClean="0">
                <a:solidFill>
                  <a:srgbClr val="444949"/>
                </a:solidFill>
                <a:latin typeface="ArialMT"/>
              </a:rPr>
              <a:t>• </a:t>
            </a:r>
            <a:r>
              <a:rPr lang="en-IN" sz="2400" dirty="0" smtClean="0">
                <a:solidFill>
                  <a:srgbClr val="444949"/>
                </a:solidFill>
                <a:latin typeface="GillSans-Light"/>
              </a:rPr>
              <a:t>Instances newly created by an</a:t>
            </a:r>
          </a:p>
          <a:p>
            <a:pPr lvl="1">
              <a:buNone/>
            </a:pPr>
            <a:r>
              <a:rPr lang="en-IN" sz="2400" dirty="0" smtClean="0">
                <a:solidFill>
                  <a:srgbClr val="444949"/>
                </a:solidFill>
                <a:latin typeface="GillSans-Light"/>
              </a:rPr>
              <a:t>ASG will also get automated</a:t>
            </a:r>
          </a:p>
          <a:p>
            <a:pPr lvl="1">
              <a:buNone/>
            </a:pPr>
            <a:r>
              <a:rPr lang="en-IN" sz="2400" dirty="0" smtClean="0">
                <a:solidFill>
                  <a:srgbClr val="444949"/>
                </a:solidFill>
                <a:latin typeface="GillSans-Light"/>
              </a:rPr>
              <a:t>deployments</a:t>
            </a:r>
          </a:p>
          <a:p>
            <a:pPr>
              <a:buNone/>
            </a:pPr>
            <a:r>
              <a:rPr lang="en-IN" sz="3200" dirty="0" smtClean="0">
                <a:solidFill>
                  <a:srgbClr val="444949"/>
                </a:solidFill>
                <a:latin typeface="ArialMT"/>
              </a:rPr>
              <a:t>• </a:t>
            </a:r>
            <a:r>
              <a:rPr lang="en-IN" sz="3200" dirty="0" smtClean="0">
                <a:solidFill>
                  <a:srgbClr val="444949"/>
                </a:solidFill>
                <a:latin typeface="GillSans-Light"/>
              </a:rPr>
              <a:t>Blue / green deployment:</a:t>
            </a:r>
          </a:p>
          <a:p>
            <a:pPr lvl="1">
              <a:buNone/>
            </a:pPr>
            <a:r>
              <a:rPr lang="en-IN" sz="2400" dirty="0" smtClean="0">
                <a:solidFill>
                  <a:srgbClr val="444949"/>
                </a:solidFill>
                <a:latin typeface="ArialMT"/>
              </a:rPr>
              <a:t>• </a:t>
            </a:r>
            <a:r>
              <a:rPr lang="en-IN" sz="2400" dirty="0" smtClean="0">
                <a:solidFill>
                  <a:srgbClr val="444949"/>
                </a:solidFill>
                <a:latin typeface="GillSans-Light"/>
              </a:rPr>
              <a:t>A new auto-scaling group is</a:t>
            </a:r>
          </a:p>
          <a:p>
            <a:pPr lvl="1">
              <a:buNone/>
            </a:pPr>
            <a:r>
              <a:rPr lang="en-IN" sz="2400" dirty="0" smtClean="0">
                <a:solidFill>
                  <a:srgbClr val="444949"/>
                </a:solidFill>
                <a:latin typeface="GillSans-Light"/>
              </a:rPr>
              <a:t>created (settings are copied)</a:t>
            </a:r>
          </a:p>
          <a:p>
            <a:pPr lvl="1">
              <a:buNone/>
            </a:pPr>
            <a:r>
              <a:rPr lang="en-IN" sz="2400" dirty="0" smtClean="0">
                <a:solidFill>
                  <a:srgbClr val="444949"/>
                </a:solidFill>
                <a:latin typeface="ArialMT"/>
              </a:rPr>
              <a:t>• </a:t>
            </a:r>
            <a:r>
              <a:rPr lang="en-IN" sz="2400" dirty="0" smtClean="0">
                <a:solidFill>
                  <a:srgbClr val="444949"/>
                </a:solidFill>
                <a:latin typeface="GillSans-Light"/>
              </a:rPr>
              <a:t>Choose how long to keep the</a:t>
            </a:r>
          </a:p>
          <a:p>
            <a:pPr lvl="1">
              <a:buNone/>
            </a:pPr>
            <a:r>
              <a:rPr lang="en-IN" sz="2400" dirty="0" smtClean="0">
                <a:solidFill>
                  <a:srgbClr val="444949"/>
                </a:solidFill>
                <a:latin typeface="GillSans-Light"/>
              </a:rPr>
              <a:t>old instances</a:t>
            </a:r>
          </a:p>
          <a:p>
            <a:pPr lvl="1">
              <a:buNone/>
            </a:pPr>
            <a:r>
              <a:rPr lang="en-IN" sz="2400" dirty="0" smtClean="0">
                <a:solidFill>
                  <a:srgbClr val="444949"/>
                </a:solidFill>
                <a:latin typeface="ArialMT"/>
              </a:rPr>
              <a:t>• </a:t>
            </a:r>
            <a:r>
              <a:rPr lang="en-IN" sz="2400" dirty="0" smtClean="0">
                <a:solidFill>
                  <a:srgbClr val="444949"/>
                </a:solidFill>
                <a:latin typeface="GillSans-Light"/>
              </a:rPr>
              <a:t>Must be using an ELB</a:t>
            </a:r>
            <a:endParaRPr lang="en-IN" dirty="0"/>
          </a:p>
        </p:txBody>
      </p:sp>
      <p:sp>
        <p:nvSpPr>
          <p:cNvPr id="3" name="Title 2"/>
          <p:cNvSpPr>
            <a:spLocks noGrp="1"/>
          </p:cNvSpPr>
          <p:nvPr>
            <p:ph type="title"/>
          </p:nvPr>
        </p:nvSpPr>
        <p:spPr/>
        <p:txBody>
          <a:bodyPr/>
          <a:lstStyle/>
          <a:p>
            <a:r>
              <a:rPr lang="en-IN" dirty="0" err="1" smtClean="0"/>
              <a:t>CodeDeploy</a:t>
            </a:r>
            <a:r>
              <a:rPr lang="en-IN" dirty="0" smtClean="0"/>
              <a:t> to ASG</a:t>
            </a:r>
            <a:endParaRPr lang="en-IN" dirty="0"/>
          </a:p>
        </p:txBody>
      </p:sp>
      <p:pic>
        <p:nvPicPr>
          <p:cNvPr id="6146" name="Picture 2"/>
          <p:cNvPicPr>
            <a:picLocks noChangeAspect="1" noChangeArrowheads="1"/>
          </p:cNvPicPr>
          <p:nvPr/>
        </p:nvPicPr>
        <p:blipFill>
          <a:blip r:embed="rId2"/>
          <a:srcRect/>
          <a:stretch>
            <a:fillRect/>
          </a:stretch>
        </p:blipFill>
        <p:spPr bwMode="auto">
          <a:xfrm>
            <a:off x="5229225" y="1600200"/>
            <a:ext cx="3914775" cy="4648200"/>
          </a:xfrm>
          <a:prstGeom prst="rect">
            <a:avLst/>
          </a:prstGeom>
          <a:noFill/>
          <a:ln w="9525">
            <a:noFill/>
            <a:miter lim="800000"/>
            <a:headEnd/>
            <a:tailEnd/>
          </a:ln>
          <a:effectLst/>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810000" cy="4525963"/>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Traffic Shifting feature</a:t>
            </a:r>
          </a:p>
          <a:p>
            <a:pPr>
              <a:buNone/>
            </a:pPr>
            <a:r>
              <a:rPr lang="en-IN" sz="2400" dirty="0" smtClean="0">
                <a:solidFill>
                  <a:srgbClr val="444949"/>
                </a:solidFill>
                <a:latin typeface="ArialMT"/>
              </a:rPr>
              <a:t>• </a:t>
            </a:r>
            <a:r>
              <a:rPr lang="en-IN" sz="2400" dirty="0" smtClean="0">
                <a:solidFill>
                  <a:srgbClr val="444949"/>
                </a:solidFill>
                <a:latin typeface="GillSans-Light"/>
              </a:rPr>
              <a:t>Pre and Post traffic hooks features to validate deployment (before the traffic shift starts and after it ends)</a:t>
            </a:r>
          </a:p>
          <a:p>
            <a:pPr>
              <a:buNone/>
            </a:pPr>
            <a:r>
              <a:rPr lang="en-IN" sz="2400" dirty="0" smtClean="0">
                <a:solidFill>
                  <a:srgbClr val="444949"/>
                </a:solidFill>
                <a:latin typeface="ArialMT"/>
              </a:rPr>
              <a:t>• </a:t>
            </a:r>
            <a:r>
              <a:rPr lang="en-IN" sz="2400" dirty="0" smtClean="0">
                <a:solidFill>
                  <a:srgbClr val="444949"/>
                </a:solidFill>
                <a:latin typeface="GillSans-Light"/>
              </a:rPr>
              <a:t>Easy &amp; automated rollback using </a:t>
            </a:r>
            <a:r>
              <a:rPr lang="en-IN" sz="2400" dirty="0" err="1" smtClean="0">
                <a:solidFill>
                  <a:srgbClr val="444949"/>
                </a:solidFill>
                <a:latin typeface="GillSans-Light"/>
              </a:rPr>
              <a:t>CloudWatch</a:t>
            </a:r>
            <a:r>
              <a:rPr lang="en-IN" sz="2400" dirty="0" smtClean="0">
                <a:solidFill>
                  <a:srgbClr val="444949"/>
                </a:solidFill>
                <a:latin typeface="GillSans-Light"/>
              </a:rPr>
              <a:t> Alarms</a:t>
            </a:r>
          </a:p>
          <a:p>
            <a:pPr>
              <a:buNone/>
            </a:pPr>
            <a:r>
              <a:rPr lang="en-IN" sz="2400" dirty="0" smtClean="0">
                <a:solidFill>
                  <a:srgbClr val="444949"/>
                </a:solidFill>
                <a:latin typeface="ArialMT"/>
              </a:rPr>
              <a:t>• </a:t>
            </a:r>
            <a:r>
              <a:rPr lang="en-IN" sz="2400" dirty="0" smtClean="0">
                <a:solidFill>
                  <a:srgbClr val="444949"/>
                </a:solidFill>
                <a:latin typeface="GillSans-Light"/>
              </a:rPr>
              <a:t>SAM framework natively uses </a:t>
            </a:r>
            <a:r>
              <a:rPr lang="en-IN" sz="2400" dirty="0" err="1" smtClean="0">
                <a:solidFill>
                  <a:srgbClr val="444949"/>
                </a:solidFill>
                <a:latin typeface="GillSans-Light"/>
              </a:rPr>
              <a:t>CodeDeploy</a:t>
            </a:r>
            <a:endParaRPr lang="en-IN" dirty="0"/>
          </a:p>
        </p:txBody>
      </p:sp>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CodeDeploy</a:t>
            </a:r>
            <a:r>
              <a:rPr lang="en-IN" sz="4000" dirty="0" smtClean="0">
                <a:solidFill>
                  <a:srgbClr val="444949"/>
                </a:solidFill>
                <a:latin typeface="GillSans-Light"/>
              </a:rPr>
              <a:t> to </a:t>
            </a:r>
            <a:br>
              <a:rPr lang="en-IN" sz="4000" dirty="0" smtClean="0">
                <a:solidFill>
                  <a:srgbClr val="444949"/>
                </a:solidFill>
                <a:latin typeface="GillSans-Light"/>
              </a:rPr>
            </a:br>
            <a:r>
              <a:rPr lang="en-IN" sz="4000" dirty="0" smtClean="0">
                <a:solidFill>
                  <a:srgbClr val="444949"/>
                </a:solidFill>
                <a:latin typeface="GillSans-Light"/>
              </a:rPr>
              <a:t>AWS Lambda</a:t>
            </a:r>
            <a:endParaRPr lang="en-IN" dirty="0"/>
          </a:p>
        </p:txBody>
      </p:sp>
      <p:pic>
        <p:nvPicPr>
          <p:cNvPr id="7170" name="Picture 2"/>
          <p:cNvPicPr>
            <a:picLocks noChangeAspect="1" noChangeArrowheads="1"/>
          </p:cNvPicPr>
          <p:nvPr/>
        </p:nvPicPr>
        <p:blipFill>
          <a:blip r:embed="rId2"/>
          <a:srcRect/>
          <a:stretch>
            <a:fillRect/>
          </a:stretch>
        </p:blipFill>
        <p:spPr bwMode="auto">
          <a:xfrm>
            <a:off x="4114800" y="1219200"/>
            <a:ext cx="4772025" cy="5029200"/>
          </a:xfrm>
          <a:prstGeom prst="rect">
            <a:avLst/>
          </a:prstGeom>
          <a:noFill/>
          <a:ln w="9525">
            <a:noFill/>
            <a:miter lim="800000"/>
            <a:headEnd/>
            <a:tailEnd/>
          </a:ln>
          <a:effectLst/>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910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Support for Blue/Green deployments</a:t>
            </a:r>
          </a:p>
          <a:p>
            <a:pPr>
              <a:buNone/>
            </a:pPr>
            <a:r>
              <a:rPr lang="en-IN" sz="2800" dirty="0" smtClean="0">
                <a:solidFill>
                  <a:srgbClr val="444949"/>
                </a:solidFill>
                <a:latin typeface="GillSans-Light"/>
              </a:rPr>
              <a:t>for Amazon ECS and AWS </a:t>
            </a:r>
            <a:r>
              <a:rPr lang="en-IN" sz="2800" dirty="0" err="1" smtClean="0">
                <a:solidFill>
                  <a:srgbClr val="444949"/>
                </a:solidFill>
                <a:latin typeface="GillSans-Light"/>
              </a:rPr>
              <a:t>Fargate</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Setup is done within the ECS service</a:t>
            </a:r>
          </a:p>
          <a:p>
            <a:pPr>
              <a:buNone/>
            </a:pPr>
            <a:r>
              <a:rPr lang="en-IN" sz="2800" dirty="0" smtClean="0">
                <a:solidFill>
                  <a:srgbClr val="444949"/>
                </a:solidFill>
                <a:latin typeface="GillSans-Light"/>
              </a:rPr>
              <a:t>definition</a:t>
            </a:r>
          </a:p>
          <a:p>
            <a:pPr>
              <a:buNone/>
            </a:pPr>
            <a:r>
              <a:rPr lang="en-IN" sz="2800" dirty="0" smtClean="0">
                <a:solidFill>
                  <a:srgbClr val="444949"/>
                </a:solidFill>
                <a:latin typeface="ArialMT"/>
              </a:rPr>
              <a:t>• </a:t>
            </a:r>
            <a:r>
              <a:rPr lang="en-IN" sz="2800" dirty="0" smtClean="0">
                <a:solidFill>
                  <a:srgbClr val="444949"/>
                </a:solidFill>
                <a:latin typeface="GillSans-Light"/>
              </a:rPr>
              <a:t>A new task set is created, and traffic</a:t>
            </a:r>
          </a:p>
          <a:p>
            <a:pPr>
              <a:buNone/>
            </a:pPr>
            <a:r>
              <a:rPr lang="en-IN" sz="2800" dirty="0" smtClean="0">
                <a:solidFill>
                  <a:srgbClr val="444949"/>
                </a:solidFill>
                <a:latin typeface="GillSans-Light"/>
              </a:rPr>
              <a:t>is re-routed to the new task test.</a:t>
            </a:r>
          </a:p>
          <a:p>
            <a:pPr>
              <a:buNone/>
            </a:pPr>
            <a:r>
              <a:rPr lang="en-IN" sz="2800" dirty="0" smtClean="0">
                <a:solidFill>
                  <a:srgbClr val="444949"/>
                </a:solidFill>
                <a:latin typeface="ArialMT"/>
              </a:rPr>
              <a:t>• </a:t>
            </a:r>
            <a:r>
              <a:rPr lang="en-IN" sz="2800" dirty="0" smtClean="0">
                <a:solidFill>
                  <a:srgbClr val="444949"/>
                </a:solidFill>
                <a:latin typeface="GillSans-Light"/>
              </a:rPr>
              <a:t>Then if everything is stable for X</a:t>
            </a:r>
          </a:p>
          <a:p>
            <a:pPr>
              <a:buNone/>
            </a:pPr>
            <a:r>
              <a:rPr lang="en-IN" sz="2800" dirty="0" smtClean="0">
                <a:solidFill>
                  <a:srgbClr val="444949"/>
                </a:solidFill>
                <a:latin typeface="GillSans-Light"/>
              </a:rPr>
              <a:t>minutes, the old task set is</a:t>
            </a:r>
          </a:p>
          <a:p>
            <a:pPr>
              <a:buNone/>
            </a:pPr>
            <a:r>
              <a:rPr lang="en-IN" sz="2800" dirty="0" smtClean="0">
                <a:solidFill>
                  <a:srgbClr val="444949"/>
                </a:solidFill>
                <a:latin typeface="GillSans-Light"/>
              </a:rPr>
              <a:t>terminated (so you have time to</a:t>
            </a:r>
          </a:p>
          <a:p>
            <a:pPr>
              <a:buNone/>
            </a:pPr>
            <a:r>
              <a:rPr lang="en-IN" sz="2800" dirty="0" smtClean="0">
                <a:solidFill>
                  <a:srgbClr val="444949"/>
                </a:solidFill>
                <a:latin typeface="GillSans-Light"/>
              </a:rPr>
              <a:t>notice issues)</a:t>
            </a:r>
            <a:endParaRPr lang="en-IN" dirty="0"/>
          </a:p>
        </p:txBody>
      </p:sp>
      <p:sp>
        <p:nvSpPr>
          <p:cNvPr id="3" name="Title 2"/>
          <p:cNvSpPr>
            <a:spLocks noGrp="1"/>
          </p:cNvSpPr>
          <p:nvPr>
            <p:ph type="title"/>
          </p:nvPr>
        </p:nvSpPr>
        <p:spPr/>
        <p:txBody>
          <a:bodyPr/>
          <a:lstStyle/>
          <a:p>
            <a:r>
              <a:rPr lang="en-IN" dirty="0" err="1" smtClean="0"/>
              <a:t>CodeDeploy</a:t>
            </a:r>
            <a:r>
              <a:rPr lang="en-IN" dirty="0" smtClean="0"/>
              <a:t> to ECS</a:t>
            </a:r>
            <a:endParaRPr lang="en-IN" dirty="0"/>
          </a:p>
        </p:txBody>
      </p:sp>
      <p:pic>
        <p:nvPicPr>
          <p:cNvPr id="8194" name="Picture 2"/>
          <p:cNvPicPr>
            <a:picLocks noChangeAspect="1" noChangeArrowheads="1"/>
          </p:cNvPicPr>
          <p:nvPr/>
        </p:nvPicPr>
        <p:blipFill>
          <a:blip r:embed="rId2"/>
          <a:srcRect/>
          <a:stretch>
            <a:fillRect/>
          </a:stretch>
        </p:blipFill>
        <p:spPr bwMode="auto">
          <a:xfrm>
            <a:off x="5048250" y="990600"/>
            <a:ext cx="4095750" cy="334522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4343400" y="4648200"/>
            <a:ext cx="733425" cy="736559"/>
          </a:xfrm>
          <a:prstGeom prst="rect">
            <a:avLst/>
          </a:prstGeom>
          <a:noFill/>
          <a:ln w="9525">
            <a:noFill/>
            <a:miter lim="800000"/>
            <a:headEnd/>
            <a:tailEnd/>
          </a:ln>
          <a:effectLst/>
        </p:spPr>
      </p:pic>
      <p:cxnSp>
        <p:nvCxnSpPr>
          <p:cNvPr id="9" name="Straight Arrow Connector 8"/>
          <p:cNvCxnSpPr/>
          <p:nvPr/>
        </p:nvCxnSpPr>
        <p:spPr>
          <a:xfrm rot="10800000" flipV="1">
            <a:off x="5334000" y="4267200"/>
            <a:ext cx="6858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196" name="Picture 4"/>
          <p:cNvPicPr>
            <a:picLocks noChangeAspect="1" noChangeArrowheads="1"/>
          </p:cNvPicPr>
          <p:nvPr/>
        </p:nvPicPr>
        <p:blipFill>
          <a:blip r:embed="rId4" cstate="print"/>
          <a:srcRect/>
          <a:stretch>
            <a:fillRect/>
          </a:stretch>
        </p:blipFill>
        <p:spPr bwMode="auto">
          <a:xfrm>
            <a:off x="5410200" y="4724400"/>
            <a:ext cx="3391033" cy="1171575"/>
          </a:xfrm>
          <a:prstGeom prst="rect">
            <a:avLst/>
          </a:prstGeom>
          <a:noFill/>
          <a:ln w="9525">
            <a:noFill/>
            <a:miter lim="800000"/>
            <a:headEnd/>
            <a:tailEnd/>
          </a:ln>
          <a:effectLst/>
        </p:spPr>
      </p:pic>
      <p:sp>
        <p:nvSpPr>
          <p:cNvPr id="12" name="TextBox 11"/>
          <p:cNvSpPr txBox="1"/>
          <p:nvPr/>
        </p:nvSpPr>
        <p:spPr>
          <a:xfrm>
            <a:off x="3886200" y="5486400"/>
            <a:ext cx="1531188" cy="369332"/>
          </a:xfrm>
          <a:prstGeom prst="rect">
            <a:avLst/>
          </a:prstGeom>
          <a:noFill/>
        </p:spPr>
        <p:txBody>
          <a:bodyPr wrap="none" rtlCol="0">
            <a:spAutoFit/>
          </a:bodyPr>
          <a:lstStyle/>
          <a:p>
            <a:r>
              <a:rPr lang="en-IN" b="1" dirty="0" err="1" smtClean="0">
                <a:solidFill>
                  <a:srgbClr val="444949"/>
                </a:solidFill>
                <a:latin typeface="Calibri-Bold"/>
              </a:rPr>
              <a:t>CodeDeploy</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328672"/>
          </a:xfrm>
        </p:spPr>
        <p:txBody>
          <a:bodyPr/>
          <a:lstStyle/>
          <a:p>
            <a:pPr>
              <a:buNone/>
            </a:pPr>
            <a:r>
              <a:rPr lang="en-US" sz="2400" dirty="0" smtClean="0">
                <a:solidFill>
                  <a:srgbClr val="444949"/>
                </a:solidFill>
                <a:latin typeface="ArialMT"/>
              </a:rPr>
              <a:t>• </a:t>
            </a:r>
            <a:r>
              <a:rPr lang="en-US" sz="2400" dirty="0" smtClean="0">
                <a:solidFill>
                  <a:srgbClr val="444949"/>
                </a:solidFill>
                <a:latin typeface="GillSans-Light"/>
              </a:rPr>
              <a:t>You may want to create a replica of your AD on EC2 in the cloud to minimize latency of in case DX or VPN goes down</a:t>
            </a:r>
          </a:p>
          <a:p>
            <a:pPr>
              <a:buNone/>
            </a:pPr>
            <a:r>
              <a:rPr lang="en-US" sz="2400" dirty="0" smtClean="0">
                <a:solidFill>
                  <a:srgbClr val="444949"/>
                </a:solidFill>
                <a:latin typeface="ArialMT"/>
              </a:rPr>
              <a:t>• </a:t>
            </a:r>
            <a:r>
              <a:rPr lang="en-US" sz="2400" dirty="0" smtClean="0">
                <a:solidFill>
                  <a:srgbClr val="444949"/>
                </a:solidFill>
                <a:latin typeface="GillSans-Light"/>
              </a:rPr>
              <a:t>Establish trust between the AWS Managed Microsoft AD and EC2</a:t>
            </a:r>
            <a:endParaRPr lang="en-US" dirty="0"/>
          </a:p>
        </p:txBody>
      </p:sp>
      <p:sp>
        <p:nvSpPr>
          <p:cNvPr id="3" name="Title 2"/>
          <p:cNvSpPr>
            <a:spLocks noGrp="1"/>
          </p:cNvSpPr>
          <p:nvPr>
            <p:ph type="title"/>
          </p:nvPr>
        </p:nvSpPr>
        <p:spPr/>
        <p:txBody>
          <a:bodyPr>
            <a:normAutofit fontScale="90000"/>
          </a:bodyPr>
          <a:lstStyle/>
          <a:p>
            <a:r>
              <a:rPr lang="en-US" dirty="0" smtClean="0"/>
              <a:t>Solution Architecture:</a:t>
            </a:r>
            <a:br>
              <a:rPr lang="en-US" dirty="0" smtClean="0"/>
            </a:br>
            <a:r>
              <a:rPr lang="en-US" dirty="0" smtClean="0"/>
              <a:t>Active Directory Replication</a:t>
            </a:r>
            <a:endParaRPr lang="en-US" dirty="0"/>
          </a:p>
        </p:txBody>
      </p:sp>
      <p:pic>
        <p:nvPicPr>
          <p:cNvPr id="28674" name="Picture 2"/>
          <p:cNvPicPr>
            <a:picLocks noChangeAspect="1" noChangeArrowheads="1"/>
          </p:cNvPicPr>
          <p:nvPr/>
        </p:nvPicPr>
        <p:blipFill>
          <a:blip r:embed="rId2"/>
          <a:srcRect/>
          <a:stretch>
            <a:fillRect/>
          </a:stretch>
        </p:blipFill>
        <p:spPr bwMode="auto">
          <a:xfrm>
            <a:off x="533400" y="3429000"/>
            <a:ext cx="8610600" cy="2809875"/>
          </a:xfrm>
          <a:prstGeom prst="rect">
            <a:avLst/>
          </a:prstGeom>
          <a:noFill/>
          <a:ln w="9525">
            <a:noFill/>
            <a:miter lim="800000"/>
            <a:headEnd/>
            <a:tailEnd/>
          </a:ln>
          <a:effectLst/>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Infrastructure as code (</a:t>
            </a:r>
            <a:r>
              <a:rPr lang="en-IN" sz="2400" dirty="0" err="1" smtClean="0">
                <a:solidFill>
                  <a:srgbClr val="444949"/>
                </a:solidFill>
                <a:latin typeface="GillSans-Light"/>
              </a:rPr>
              <a:t>IaC</a:t>
            </a:r>
            <a:r>
              <a:rPr lang="en-IN" sz="2400" dirty="0" smtClean="0">
                <a:solidFill>
                  <a:srgbClr val="444949"/>
                </a:solidFill>
                <a:latin typeface="GillSans-Light"/>
              </a:rPr>
              <a:t>) in AWS</a:t>
            </a:r>
          </a:p>
          <a:p>
            <a:pPr>
              <a:buNone/>
            </a:pPr>
            <a:r>
              <a:rPr lang="en-IN" sz="2400" dirty="0" smtClean="0">
                <a:solidFill>
                  <a:srgbClr val="444949"/>
                </a:solidFill>
                <a:latin typeface="ArialMT"/>
              </a:rPr>
              <a:t>• </a:t>
            </a:r>
            <a:r>
              <a:rPr lang="en-IN" sz="2400" dirty="0" smtClean="0">
                <a:solidFill>
                  <a:srgbClr val="444949"/>
                </a:solidFill>
                <a:latin typeface="GillSans-Light"/>
              </a:rPr>
              <a:t>Portability of stacks across multiple accounts and regions</a:t>
            </a: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Backbone of the Elastic Beanstalk service</a:t>
            </a:r>
          </a:p>
          <a:p>
            <a:pPr>
              <a:buNone/>
            </a:pPr>
            <a:r>
              <a:rPr lang="en-IN" sz="2400" dirty="0" smtClean="0">
                <a:solidFill>
                  <a:srgbClr val="444949"/>
                </a:solidFill>
                <a:latin typeface="ArialMT"/>
              </a:rPr>
              <a:t>• </a:t>
            </a:r>
            <a:r>
              <a:rPr lang="en-IN" sz="2400" dirty="0" smtClean="0">
                <a:solidFill>
                  <a:srgbClr val="444949"/>
                </a:solidFill>
                <a:latin typeface="GillSans-Light"/>
              </a:rPr>
              <a:t>Backbone of the Service </a:t>
            </a:r>
            <a:r>
              <a:rPr lang="en-IN" sz="2400" dirty="0" err="1" smtClean="0">
                <a:solidFill>
                  <a:srgbClr val="444949"/>
                </a:solidFill>
                <a:latin typeface="GillSans-Light"/>
              </a:rPr>
              <a:t>Catalog</a:t>
            </a:r>
            <a:r>
              <a:rPr lang="en-IN" sz="2400" dirty="0" smtClean="0">
                <a:solidFill>
                  <a:srgbClr val="444949"/>
                </a:solidFill>
                <a:latin typeface="GillSans-Light"/>
              </a:rPr>
              <a:t> service</a:t>
            </a:r>
          </a:p>
          <a:p>
            <a:pPr>
              <a:buNone/>
            </a:pPr>
            <a:r>
              <a:rPr lang="en-IN" sz="2400" dirty="0" smtClean="0">
                <a:solidFill>
                  <a:srgbClr val="444949"/>
                </a:solidFill>
                <a:latin typeface="ArialMT"/>
              </a:rPr>
              <a:t>• </a:t>
            </a:r>
            <a:r>
              <a:rPr lang="en-IN" sz="2400" dirty="0" smtClean="0">
                <a:solidFill>
                  <a:srgbClr val="444949"/>
                </a:solidFill>
                <a:latin typeface="GillSans-Light"/>
              </a:rPr>
              <a:t>Backbone of the SAM (</a:t>
            </a:r>
            <a:r>
              <a:rPr lang="en-IN" sz="2400" dirty="0" err="1" smtClean="0">
                <a:solidFill>
                  <a:srgbClr val="444949"/>
                </a:solidFill>
                <a:latin typeface="GillSans-Light"/>
              </a:rPr>
              <a:t>Serverless</a:t>
            </a:r>
            <a:r>
              <a:rPr lang="en-IN" sz="2400" dirty="0" smtClean="0">
                <a:solidFill>
                  <a:srgbClr val="444949"/>
                </a:solidFill>
                <a:latin typeface="GillSans-Light"/>
              </a:rPr>
              <a:t> Application Model) framework</a:t>
            </a: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Must-know service as a developer / sysops / </a:t>
            </a:r>
            <a:r>
              <a:rPr lang="en-IN" sz="2400" dirty="0" err="1" smtClean="0">
                <a:solidFill>
                  <a:srgbClr val="444949"/>
                </a:solidFill>
                <a:latin typeface="GillSans-Light"/>
              </a:rPr>
              <a:t>devops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a:t>
            </a:r>
            <a:r>
              <a:rPr lang="en-IN" sz="4000" dirty="0" err="1" smtClean="0">
                <a:solidFill>
                  <a:srgbClr val="444949"/>
                </a:solidFill>
                <a:latin typeface="GillSans-Light"/>
              </a:rPr>
              <a:t>CloudFormation</a:t>
            </a:r>
            <a:endParaRPr lang="en-IN" dirty="0"/>
          </a:p>
        </p:txBody>
      </p:sp>
      <p:pic>
        <p:nvPicPr>
          <p:cNvPr id="9218" name="Picture 2"/>
          <p:cNvPicPr>
            <a:picLocks noChangeAspect="1" noChangeArrowheads="1"/>
          </p:cNvPicPr>
          <p:nvPr/>
        </p:nvPicPr>
        <p:blipFill>
          <a:blip r:embed="rId2" cstate="print"/>
          <a:srcRect/>
          <a:stretch>
            <a:fillRect/>
          </a:stretch>
        </p:blipFill>
        <p:spPr bwMode="auto">
          <a:xfrm>
            <a:off x="8153400" y="2590800"/>
            <a:ext cx="752475" cy="752475"/>
          </a:xfrm>
          <a:prstGeom prst="rect">
            <a:avLst/>
          </a:prstGeom>
          <a:noFill/>
          <a:ln w="9525">
            <a:noFill/>
            <a:miter lim="800000"/>
            <a:headEnd/>
            <a:tailEnd/>
          </a:ln>
          <a:effectLst/>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343400" cy="4525963"/>
          </a:xfrm>
        </p:spPr>
        <p:txBody>
          <a:bodyPr>
            <a:normAutofit fontScale="62500" lnSpcReduction="20000"/>
          </a:bodyPr>
          <a:lstStyle/>
          <a:p>
            <a:pPr>
              <a:buNone/>
            </a:pPr>
            <a:r>
              <a:rPr lang="en-IN" sz="2800" dirty="0" smtClean="0">
                <a:solidFill>
                  <a:srgbClr val="444949"/>
                </a:solidFill>
                <a:latin typeface="ArialMT"/>
              </a:rPr>
              <a:t>• </a:t>
            </a:r>
            <a:r>
              <a:rPr lang="en-IN" sz="2800" dirty="0" err="1" smtClean="0">
                <a:solidFill>
                  <a:srgbClr val="444949"/>
                </a:solidFill>
                <a:latin typeface="GillSans-Light"/>
              </a:rPr>
              <a:t>CloudFormation</a:t>
            </a:r>
            <a:r>
              <a:rPr lang="en-IN" sz="2800" dirty="0" smtClean="0">
                <a:solidFill>
                  <a:srgbClr val="444949"/>
                </a:solidFill>
                <a:latin typeface="GillSans-Light"/>
              </a:rPr>
              <a:t> manages the ASG,</a:t>
            </a:r>
          </a:p>
          <a:p>
            <a:pPr>
              <a:buNone/>
            </a:pPr>
            <a:r>
              <a:rPr lang="en-IN" sz="2800" dirty="0" smtClean="0">
                <a:solidFill>
                  <a:srgbClr val="444949"/>
                </a:solidFill>
                <a:latin typeface="GillSans-Light"/>
              </a:rPr>
              <a:t>not the underlying EC2</a:t>
            </a:r>
          </a:p>
          <a:p>
            <a:pPr>
              <a:buNone/>
            </a:pPr>
            <a:r>
              <a:rPr lang="en-IN" sz="2800" dirty="0" smtClean="0">
                <a:solidFill>
                  <a:srgbClr val="444949"/>
                </a:solidFill>
                <a:latin typeface="ArialMT"/>
              </a:rPr>
              <a:t>• </a:t>
            </a:r>
            <a:r>
              <a:rPr lang="en-IN" sz="2800" dirty="0" smtClean="0">
                <a:solidFill>
                  <a:srgbClr val="444949"/>
                </a:solidFill>
                <a:latin typeface="GillSans-Light"/>
              </a:rPr>
              <a:t>You can define “success conditions”</a:t>
            </a:r>
          </a:p>
          <a:p>
            <a:pPr>
              <a:buNone/>
            </a:pPr>
            <a:r>
              <a:rPr lang="en-IN" sz="2800" dirty="0" smtClean="0">
                <a:solidFill>
                  <a:srgbClr val="444949"/>
                </a:solidFill>
                <a:latin typeface="GillSans-Light"/>
              </a:rPr>
              <a:t>for the launch of your EC2 instances</a:t>
            </a:r>
          </a:p>
          <a:p>
            <a:pPr>
              <a:buNone/>
            </a:pPr>
            <a:r>
              <a:rPr lang="en-IN" sz="2800" dirty="0" smtClean="0">
                <a:solidFill>
                  <a:srgbClr val="444949"/>
                </a:solidFill>
                <a:latin typeface="GillSans-Light"/>
              </a:rPr>
              <a:t>using a </a:t>
            </a:r>
            <a:r>
              <a:rPr lang="en-IN" sz="2800" dirty="0" err="1" smtClean="0">
                <a:solidFill>
                  <a:srgbClr val="444949"/>
                </a:solidFill>
                <a:latin typeface="GillSans-Light"/>
              </a:rPr>
              <a:t>CreationPolicy</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You can define “update strategies” for</a:t>
            </a:r>
          </a:p>
          <a:p>
            <a:pPr>
              <a:buNone/>
            </a:pPr>
            <a:r>
              <a:rPr lang="en-IN" sz="2800" dirty="0" smtClean="0">
                <a:solidFill>
                  <a:srgbClr val="444949"/>
                </a:solidFill>
                <a:latin typeface="GillSans-Light"/>
              </a:rPr>
              <a:t>the update of your EC2 instances</a:t>
            </a:r>
          </a:p>
          <a:p>
            <a:pPr>
              <a:buNone/>
            </a:pPr>
            <a:r>
              <a:rPr lang="en-IN" sz="2800" dirty="0" smtClean="0">
                <a:solidFill>
                  <a:srgbClr val="444949"/>
                </a:solidFill>
                <a:latin typeface="GillSans-Light"/>
              </a:rPr>
              <a:t>using an </a:t>
            </a:r>
            <a:r>
              <a:rPr lang="en-IN" sz="2800" dirty="0" err="1" smtClean="0">
                <a:solidFill>
                  <a:srgbClr val="444949"/>
                </a:solidFill>
                <a:latin typeface="GillSans-Light"/>
              </a:rPr>
              <a:t>UpdatePolicy</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To update the underlying EC2 in an</a:t>
            </a:r>
          </a:p>
          <a:p>
            <a:pPr>
              <a:buNone/>
            </a:pPr>
            <a:r>
              <a:rPr lang="en-IN" sz="2800" dirty="0" smtClean="0">
                <a:solidFill>
                  <a:srgbClr val="444949"/>
                </a:solidFill>
                <a:latin typeface="GillSans-Light"/>
              </a:rPr>
              <a:t>ASG, you have to create a new launch</a:t>
            </a:r>
          </a:p>
          <a:p>
            <a:pPr>
              <a:buNone/>
            </a:pPr>
            <a:r>
              <a:rPr lang="en-IN" sz="2800" dirty="0" smtClean="0">
                <a:solidFill>
                  <a:srgbClr val="444949"/>
                </a:solidFill>
                <a:latin typeface="GillSans-Light"/>
              </a:rPr>
              <a:t>configuration / launch template &amp; use</a:t>
            </a:r>
          </a:p>
          <a:p>
            <a:pPr>
              <a:buNone/>
            </a:pPr>
            <a:r>
              <a:rPr lang="en-IN" sz="2800" dirty="0" smtClean="0">
                <a:solidFill>
                  <a:srgbClr val="444949"/>
                </a:solidFill>
                <a:latin typeface="GillSans-Light"/>
              </a:rPr>
              <a:t>an </a:t>
            </a:r>
            <a:r>
              <a:rPr lang="en-IN" sz="2800" dirty="0" err="1" smtClean="0">
                <a:solidFill>
                  <a:srgbClr val="444949"/>
                </a:solidFill>
                <a:latin typeface="GillSans-Light"/>
              </a:rPr>
              <a:t>UpdatePolicy</a:t>
            </a:r>
            <a:endParaRPr lang="en-IN" dirty="0"/>
          </a:p>
        </p:txBody>
      </p:sp>
      <p:sp>
        <p:nvSpPr>
          <p:cNvPr id="3" name="Title 2"/>
          <p:cNvSpPr>
            <a:spLocks noGrp="1"/>
          </p:cNvSpPr>
          <p:nvPr>
            <p:ph type="title"/>
          </p:nvPr>
        </p:nvSpPr>
        <p:spPr/>
        <p:txBody>
          <a:bodyPr/>
          <a:lstStyle/>
          <a:p>
            <a:r>
              <a:rPr lang="en-IN" sz="4000" b="0" dirty="0" err="1" smtClean="0">
                <a:solidFill>
                  <a:srgbClr val="444949"/>
                </a:solidFill>
                <a:latin typeface="GillSans-Light"/>
              </a:rPr>
              <a:t>CloudFormation</a:t>
            </a:r>
            <a:r>
              <a:rPr lang="en-IN" sz="4000" b="0" dirty="0" smtClean="0">
                <a:solidFill>
                  <a:srgbClr val="444949"/>
                </a:solidFill>
                <a:latin typeface="GillSans-Light"/>
              </a:rPr>
              <a:t> &amp; ASG</a:t>
            </a:r>
            <a:endParaRPr lang="en-IN" b="0" dirty="0"/>
          </a:p>
        </p:txBody>
      </p:sp>
      <p:pic>
        <p:nvPicPr>
          <p:cNvPr id="10242" name="Picture 2"/>
          <p:cNvPicPr>
            <a:picLocks noChangeAspect="1" noChangeArrowheads="1"/>
          </p:cNvPicPr>
          <p:nvPr/>
        </p:nvPicPr>
        <p:blipFill>
          <a:blip r:embed="rId2"/>
          <a:srcRect/>
          <a:stretch>
            <a:fillRect/>
          </a:stretch>
        </p:blipFill>
        <p:spPr bwMode="auto">
          <a:xfrm>
            <a:off x="4648200" y="1447800"/>
            <a:ext cx="4495800" cy="4800600"/>
          </a:xfrm>
          <a:prstGeom prst="rect">
            <a:avLst/>
          </a:prstGeom>
          <a:noFill/>
          <a:ln w="9525">
            <a:noFill/>
            <a:miter lim="800000"/>
            <a:headEnd/>
            <a:tailEnd/>
          </a:ln>
          <a:effectLst/>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You can put a </a:t>
            </a:r>
            <a:r>
              <a:rPr lang="en-IN" sz="3200" dirty="0" err="1" smtClean="0">
                <a:solidFill>
                  <a:srgbClr val="444949"/>
                </a:solidFill>
                <a:latin typeface="GillSans-Light"/>
              </a:rPr>
              <a:t>DeletionPolicy</a:t>
            </a:r>
            <a:r>
              <a:rPr lang="en-IN" sz="3200" dirty="0" smtClean="0">
                <a:solidFill>
                  <a:srgbClr val="444949"/>
                </a:solidFill>
                <a:latin typeface="GillSans-Light"/>
              </a:rPr>
              <a:t> on any resource to control what happens when the </a:t>
            </a:r>
            <a:r>
              <a:rPr lang="en-IN" sz="3200" dirty="0" err="1" smtClean="0">
                <a:solidFill>
                  <a:srgbClr val="444949"/>
                </a:solidFill>
                <a:latin typeface="GillSans-Light"/>
              </a:rPr>
              <a:t>CloudFormation</a:t>
            </a:r>
            <a:r>
              <a:rPr lang="en-IN" sz="3200" dirty="0" smtClean="0">
                <a:solidFill>
                  <a:srgbClr val="444949"/>
                </a:solidFill>
                <a:latin typeface="GillSans-Light"/>
              </a:rPr>
              <a:t> template is deleted</a:t>
            </a:r>
          </a:p>
          <a:p>
            <a:pPr>
              <a:buNone/>
            </a:pPr>
            <a:r>
              <a:rPr lang="en-IN" sz="3200" dirty="0" smtClean="0">
                <a:solidFill>
                  <a:srgbClr val="444949"/>
                </a:solidFill>
                <a:latin typeface="ArialMT"/>
              </a:rPr>
              <a:t>• </a:t>
            </a:r>
            <a:r>
              <a:rPr lang="en-IN" sz="3200" dirty="0" err="1" smtClean="0">
                <a:solidFill>
                  <a:srgbClr val="444949"/>
                </a:solidFill>
                <a:latin typeface="GillSans-Light"/>
              </a:rPr>
              <a:t>DeletionPolicy</a:t>
            </a:r>
            <a:r>
              <a:rPr lang="en-IN" sz="3200" dirty="0" smtClean="0">
                <a:solidFill>
                  <a:srgbClr val="444949"/>
                </a:solidFill>
                <a:latin typeface="GillSans-Light"/>
              </a:rPr>
              <a:t>=Retain:</a:t>
            </a:r>
          </a:p>
          <a:p>
            <a:pPr lvl="1">
              <a:buNone/>
            </a:pPr>
            <a:r>
              <a:rPr lang="en-IN" sz="2400" dirty="0" smtClean="0">
                <a:solidFill>
                  <a:srgbClr val="444949"/>
                </a:solidFill>
                <a:latin typeface="ArialMT"/>
              </a:rPr>
              <a:t>• </a:t>
            </a:r>
            <a:r>
              <a:rPr lang="en-IN" sz="2400" dirty="0" smtClean="0">
                <a:solidFill>
                  <a:srgbClr val="444949"/>
                </a:solidFill>
                <a:latin typeface="GillSans-Light"/>
              </a:rPr>
              <a:t>Specify on resources to preserve / backup in case of </a:t>
            </a:r>
            <a:r>
              <a:rPr lang="en-IN" sz="2400" dirty="0" err="1" smtClean="0">
                <a:solidFill>
                  <a:srgbClr val="444949"/>
                </a:solidFill>
                <a:latin typeface="GillSans-Light"/>
              </a:rPr>
              <a:t>CloudFormation</a:t>
            </a:r>
            <a:r>
              <a:rPr lang="en-IN" sz="2400" dirty="0" smtClean="0">
                <a:solidFill>
                  <a:srgbClr val="444949"/>
                </a:solidFill>
                <a:latin typeface="GillSans-Light"/>
              </a:rPr>
              <a:t> deletes</a:t>
            </a:r>
          </a:p>
          <a:p>
            <a:pPr lvl="1">
              <a:buNone/>
            </a:pPr>
            <a:r>
              <a:rPr lang="en-IN" sz="2400" dirty="0" smtClean="0">
                <a:solidFill>
                  <a:srgbClr val="444949"/>
                </a:solidFill>
                <a:latin typeface="ArialMT"/>
              </a:rPr>
              <a:t>• </a:t>
            </a:r>
            <a:r>
              <a:rPr lang="en-IN" sz="2400" dirty="0" smtClean="0">
                <a:solidFill>
                  <a:srgbClr val="444949"/>
                </a:solidFill>
                <a:latin typeface="GillSans-Light"/>
              </a:rPr>
              <a:t>To keep a resource, specify Retain (works for any resource / nested stack)</a:t>
            </a:r>
          </a:p>
          <a:p>
            <a:pPr>
              <a:buNone/>
            </a:pPr>
            <a:r>
              <a:rPr lang="en-IN" sz="3200" dirty="0" smtClean="0">
                <a:solidFill>
                  <a:srgbClr val="444949"/>
                </a:solidFill>
                <a:latin typeface="ArialMT"/>
              </a:rPr>
              <a:t>• </a:t>
            </a:r>
            <a:r>
              <a:rPr lang="en-IN" sz="3200" dirty="0" err="1" smtClean="0">
                <a:solidFill>
                  <a:srgbClr val="444949"/>
                </a:solidFill>
                <a:latin typeface="GillSans-Light"/>
              </a:rPr>
              <a:t>DeletionPolicy</a:t>
            </a:r>
            <a:r>
              <a:rPr lang="en-IN" sz="3200" dirty="0" smtClean="0">
                <a:solidFill>
                  <a:srgbClr val="444949"/>
                </a:solidFill>
                <a:latin typeface="GillSans-Light"/>
              </a:rPr>
              <a:t>=Snapshot:</a:t>
            </a:r>
          </a:p>
          <a:p>
            <a:pPr lvl="1">
              <a:buNone/>
            </a:pPr>
            <a:r>
              <a:rPr lang="en-IN" sz="2400" dirty="0" smtClean="0">
                <a:solidFill>
                  <a:srgbClr val="444949"/>
                </a:solidFill>
                <a:latin typeface="ArialMT"/>
              </a:rPr>
              <a:t>• </a:t>
            </a:r>
            <a:r>
              <a:rPr lang="en-IN" sz="2400" dirty="0" smtClean="0">
                <a:solidFill>
                  <a:srgbClr val="444949"/>
                </a:solidFill>
                <a:latin typeface="GillSans-Light"/>
              </a:rPr>
              <a:t>EBS Volume, </a:t>
            </a:r>
            <a:r>
              <a:rPr lang="en-IN" sz="2400" dirty="0" err="1" smtClean="0">
                <a:solidFill>
                  <a:srgbClr val="444949"/>
                </a:solidFill>
                <a:latin typeface="GillSans-Light"/>
              </a:rPr>
              <a:t>ElastiCache</a:t>
            </a:r>
            <a:r>
              <a:rPr lang="en-IN" sz="2400" dirty="0" smtClean="0">
                <a:solidFill>
                  <a:srgbClr val="444949"/>
                </a:solidFill>
                <a:latin typeface="GillSans-Light"/>
              </a:rPr>
              <a:t> Cluster, </a:t>
            </a:r>
            <a:r>
              <a:rPr lang="en-IN" sz="2400" dirty="0" err="1" smtClean="0">
                <a:solidFill>
                  <a:srgbClr val="444949"/>
                </a:solidFill>
                <a:latin typeface="GillSans-Light"/>
              </a:rPr>
              <a:t>ElastiCache</a:t>
            </a:r>
            <a:r>
              <a:rPr lang="en-IN" sz="2400" dirty="0" smtClean="0">
                <a:solidFill>
                  <a:srgbClr val="444949"/>
                </a:solidFill>
                <a:latin typeface="GillSans-Light"/>
              </a:rPr>
              <a:t> </a:t>
            </a:r>
            <a:r>
              <a:rPr lang="en-IN" sz="2400" dirty="0" err="1" smtClean="0">
                <a:solidFill>
                  <a:srgbClr val="444949"/>
                </a:solidFill>
                <a:latin typeface="GillSans-Light"/>
              </a:rPr>
              <a:t>ReplicationGroup</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RDS </a:t>
            </a:r>
            <a:r>
              <a:rPr lang="en-IN" sz="2400" dirty="0" err="1" smtClean="0">
                <a:solidFill>
                  <a:srgbClr val="444949"/>
                </a:solidFill>
                <a:latin typeface="GillSans-Light"/>
              </a:rPr>
              <a:t>DBInstance</a:t>
            </a:r>
            <a:r>
              <a:rPr lang="en-IN" sz="2400" dirty="0" smtClean="0">
                <a:solidFill>
                  <a:srgbClr val="444949"/>
                </a:solidFill>
                <a:latin typeface="GillSans-Light"/>
              </a:rPr>
              <a:t>, RDS </a:t>
            </a:r>
            <a:r>
              <a:rPr lang="en-IN" sz="2400" dirty="0" err="1" smtClean="0">
                <a:solidFill>
                  <a:srgbClr val="444949"/>
                </a:solidFill>
                <a:latin typeface="GillSans-Light"/>
              </a:rPr>
              <a:t>DBCluster</a:t>
            </a:r>
            <a:r>
              <a:rPr lang="en-IN" sz="2400" dirty="0" smtClean="0">
                <a:solidFill>
                  <a:srgbClr val="444949"/>
                </a:solidFill>
                <a:latin typeface="GillSans-Light"/>
              </a:rPr>
              <a:t>, </a:t>
            </a:r>
            <a:r>
              <a:rPr lang="en-IN" sz="2400" dirty="0" err="1" smtClean="0">
                <a:solidFill>
                  <a:srgbClr val="444949"/>
                </a:solidFill>
                <a:latin typeface="GillSans-Light"/>
              </a:rPr>
              <a:t>Redshift</a:t>
            </a:r>
            <a:r>
              <a:rPr lang="en-IN" sz="2400" dirty="0" smtClean="0">
                <a:solidFill>
                  <a:srgbClr val="444949"/>
                </a:solidFill>
                <a:latin typeface="GillSans-Light"/>
              </a:rPr>
              <a:t> Cluster</a:t>
            </a:r>
          </a:p>
          <a:p>
            <a:pPr>
              <a:buNone/>
            </a:pPr>
            <a:r>
              <a:rPr lang="en-IN" sz="3200" dirty="0" smtClean="0">
                <a:solidFill>
                  <a:srgbClr val="444949"/>
                </a:solidFill>
                <a:latin typeface="ArialMT"/>
              </a:rPr>
              <a:t>• </a:t>
            </a:r>
            <a:r>
              <a:rPr lang="en-IN" sz="3200" dirty="0" err="1" smtClean="0">
                <a:solidFill>
                  <a:srgbClr val="444949"/>
                </a:solidFill>
                <a:latin typeface="GillSans-Light"/>
              </a:rPr>
              <a:t>DeletePolicy</a:t>
            </a:r>
            <a:r>
              <a:rPr lang="en-IN" sz="3200" dirty="0" smtClean="0">
                <a:solidFill>
                  <a:srgbClr val="444949"/>
                </a:solidFill>
                <a:latin typeface="GillSans-Light"/>
              </a:rPr>
              <a:t>=Delete (default </a:t>
            </a:r>
            <a:r>
              <a:rPr lang="en-IN" sz="3200" dirty="0" err="1" smtClean="0">
                <a:solidFill>
                  <a:srgbClr val="444949"/>
                </a:solidFill>
                <a:latin typeface="GillSans-Light"/>
              </a:rPr>
              <a:t>behavior</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Note: for AWS::RDS::</a:t>
            </a:r>
            <a:r>
              <a:rPr lang="en-IN" sz="2400" dirty="0" err="1" smtClean="0">
                <a:solidFill>
                  <a:srgbClr val="444949"/>
                </a:solidFill>
                <a:latin typeface="GillSans-Light"/>
              </a:rPr>
              <a:t>DBCluster</a:t>
            </a:r>
            <a:r>
              <a:rPr lang="en-IN" sz="2400" dirty="0" smtClean="0">
                <a:solidFill>
                  <a:srgbClr val="444949"/>
                </a:solidFill>
                <a:latin typeface="GillSans-Light"/>
              </a:rPr>
              <a:t> resources, the default policy is Snapshot</a:t>
            </a:r>
          </a:p>
          <a:p>
            <a:pPr lvl="1">
              <a:buNone/>
            </a:pPr>
            <a:r>
              <a:rPr lang="en-IN" sz="2400" dirty="0" smtClean="0">
                <a:solidFill>
                  <a:srgbClr val="444949"/>
                </a:solidFill>
                <a:latin typeface="ArialMT"/>
              </a:rPr>
              <a:t>• </a:t>
            </a:r>
            <a:r>
              <a:rPr lang="en-IN" sz="2400" dirty="0" smtClean="0">
                <a:solidFill>
                  <a:srgbClr val="444949"/>
                </a:solidFill>
                <a:latin typeface="GillSans-Light"/>
              </a:rPr>
              <a:t>Note: to delete an S3 bucket, you need to first empty the bucket of its content</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Retaining Data </a:t>
            </a:r>
            <a:br>
              <a:rPr lang="en-IN" sz="4000" dirty="0" smtClean="0">
                <a:solidFill>
                  <a:srgbClr val="444949"/>
                </a:solidFill>
                <a:latin typeface="GillSans-Light"/>
              </a:rPr>
            </a:br>
            <a:r>
              <a:rPr lang="en-IN" sz="4000" dirty="0" smtClean="0">
                <a:solidFill>
                  <a:srgbClr val="444949"/>
                </a:solidFill>
                <a:latin typeface="GillSans-Light"/>
              </a:rPr>
              <a:t>on Deletes</a:t>
            </a:r>
            <a:endParaRPr lang="en-IN"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800" dirty="0" smtClean="0">
                <a:solidFill>
                  <a:srgbClr val="444949"/>
                </a:solidFill>
                <a:latin typeface="ArialMT"/>
              </a:rPr>
              <a:t>• </a:t>
            </a:r>
            <a:r>
              <a:rPr lang="en-IN" sz="2800" b="1" dirty="0" smtClean="0">
                <a:solidFill>
                  <a:srgbClr val="444949"/>
                </a:solidFill>
                <a:latin typeface="GillSans-Light"/>
              </a:rPr>
              <a:t>When deploying a </a:t>
            </a:r>
            <a:r>
              <a:rPr lang="en-IN" sz="2800" b="1" dirty="0" err="1" smtClean="0">
                <a:solidFill>
                  <a:srgbClr val="444949"/>
                </a:solidFill>
                <a:latin typeface="GillSans-Light"/>
              </a:rPr>
              <a:t>CloudFormation</a:t>
            </a:r>
            <a:r>
              <a:rPr lang="en-IN" sz="2800" b="1" dirty="0" smtClean="0">
                <a:solidFill>
                  <a:srgbClr val="444949"/>
                </a:solidFill>
                <a:latin typeface="GillSans-Light"/>
              </a:rPr>
              <a:t> stack</a:t>
            </a:r>
          </a:p>
          <a:p>
            <a:pPr>
              <a:buNone/>
            </a:pPr>
            <a:r>
              <a:rPr lang="en-IN" sz="2400" dirty="0" smtClean="0">
                <a:solidFill>
                  <a:srgbClr val="444949"/>
                </a:solidFill>
                <a:latin typeface="GillSans-Light"/>
              </a:rPr>
              <a:t>1. it uses the permissions of our own IAM principal</a:t>
            </a:r>
          </a:p>
          <a:p>
            <a:pPr>
              <a:buNone/>
            </a:pPr>
            <a:r>
              <a:rPr lang="en-IN" sz="2400" dirty="0" smtClean="0">
                <a:solidFill>
                  <a:srgbClr val="444949"/>
                </a:solidFill>
                <a:latin typeface="GillSans-Light"/>
              </a:rPr>
              <a:t>2. OR assign an IAM role to the stack that can perform the actions</a:t>
            </a:r>
          </a:p>
          <a:p>
            <a:pPr>
              <a:buNone/>
            </a:pPr>
            <a:r>
              <a:rPr lang="en-IN" sz="2400" dirty="0" smtClean="0">
                <a:solidFill>
                  <a:srgbClr val="444949"/>
                </a:solidFill>
                <a:latin typeface="ArialMT"/>
              </a:rPr>
              <a:t>• </a:t>
            </a:r>
            <a:r>
              <a:rPr lang="en-IN" sz="2400" dirty="0" smtClean="0">
                <a:solidFill>
                  <a:srgbClr val="444949"/>
                </a:solidFill>
                <a:latin typeface="GillSans-Light"/>
              </a:rPr>
              <a:t>If you create IAM resources, you need to explicitly provide a “capability” to </a:t>
            </a:r>
            <a:r>
              <a:rPr lang="en-IN" sz="2400" dirty="0" err="1" smtClean="0">
                <a:solidFill>
                  <a:srgbClr val="444949"/>
                </a:solidFill>
                <a:latin typeface="GillSans-Light"/>
              </a:rPr>
              <a:t>CloudFormation</a:t>
            </a:r>
            <a:r>
              <a:rPr lang="en-IN" sz="2400" dirty="0" smtClean="0">
                <a:solidFill>
                  <a:srgbClr val="444949"/>
                </a:solidFill>
                <a:latin typeface="GillSans-Light"/>
              </a:rPr>
              <a:t> CAPABILITY_IAM and CAPABILITY_NAMED_IAM</a:t>
            </a:r>
            <a:endParaRPr lang="en-IN" dirty="0"/>
          </a:p>
        </p:txBody>
      </p:sp>
      <p:sp>
        <p:nvSpPr>
          <p:cNvPr id="3" name="Title 2"/>
          <p:cNvSpPr>
            <a:spLocks noGrp="1"/>
          </p:cNvSpPr>
          <p:nvPr>
            <p:ph type="title"/>
          </p:nvPr>
        </p:nvSpPr>
        <p:spPr/>
        <p:txBody>
          <a:bodyPr>
            <a:normAutofit/>
          </a:bodyPr>
          <a:lstStyle/>
          <a:p>
            <a:r>
              <a:rPr lang="en-IN" sz="3600" dirty="0" err="1" smtClean="0">
                <a:solidFill>
                  <a:srgbClr val="444949"/>
                </a:solidFill>
                <a:latin typeface="GillSans-Light"/>
              </a:rPr>
              <a:t>CloudFormation</a:t>
            </a:r>
            <a:r>
              <a:rPr lang="en-IN" sz="3600" dirty="0" smtClean="0">
                <a:solidFill>
                  <a:srgbClr val="444949"/>
                </a:solidFill>
                <a:latin typeface="GillSans-Light"/>
              </a:rPr>
              <a:t> and IAM</a:t>
            </a:r>
            <a:endParaRPr lang="en-IN" sz="4000"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876800" cy="4525963"/>
          </a:xfrm>
        </p:spPr>
        <p:txBody>
          <a:bodyPr>
            <a:normAutofit fontScale="9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You can define a Custom Resource in </a:t>
            </a:r>
            <a:r>
              <a:rPr lang="en-IN" sz="2800" dirty="0" err="1" smtClean="0">
                <a:solidFill>
                  <a:srgbClr val="444949"/>
                </a:solidFill>
                <a:latin typeface="GillSans-Light"/>
              </a:rPr>
              <a:t>CloudFormation</a:t>
            </a:r>
            <a:r>
              <a:rPr lang="en-IN" sz="2800" dirty="0" smtClean="0">
                <a:solidFill>
                  <a:srgbClr val="444949"/>
                </a:solidFill>
                <a:latin typeface="GillSans-Light"/>
              </a:rPr>
              <a:t> to address any of these use cases:</a:t>
            </a:r>
          </a:p>
          <a:p>
            <a:pPr>
              <a:buNone/>
            </a:pP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An AWS resource is not yet supported (new service for example)</a:t>
            </a:r>
          </a:p>
          <a:p>
            <a:pPr>
              <a:buNone/>
            </a:pPr>
            <a:r>
              <a:rPr lang="en-IN" sz="2800" dirty="0" smtClean="0">
                <a:solidFill>
                  <a:srgbClr val="444949"/>
                </a:solidFill>
                <a:latin typeface="ArialMT"/>
              </a:rPr>
              <a:t>• </a:t>
            </a:r>
            <a:r>
              <a:rPr lang="en-IN" sz="2800" dirty="0" smtClean="0">
                <a:solidFill>
                  <a:srgbClr val="444949"/>
                </a:solidFill>
                <a:latin typeface="GillSans-Light"/>
              </a:rPr>
              <a:t>An On-Premise resource</a:t>
            </a:r>
          </a:p>
          <a:p>
            <a:pPr>
              <a:buNone/>
            </a:pPr>
            <a:r>
              <a:rPr lang="en-IN" sz="2800" dirty="0" smtClean="0">
                <a:solidFill>
                  <a:srgbClr val="444949"/>
                </a:solidFill>
                <a:latin typeface="ArialMT"/>
              </a:rPr>
              <a:t>• </a:t>
            </a:r>
            <a:r>
              <a:rPr lang="en-IN" sz="2800" dirty="0" smtClean="0">
                <a:solidFill>
                  <a:srgbClr val="444949"/>
                </a:solidFill>
                <a:latin typeface="GillSans-Light"/>
              </a:rPr>
              <a:t>Emptying an S3 bucket before being deleted</a:t>
            </a:r>
          </a:p>
          <a:p>
            <a:pPr>
              <a:buNone/>
            </a:pPr>
            <a:r>
              <a:rPr lang="en-IN" sz="2800" dirty="0" smtClean="0">
                <a:solidFill>
                  <a:srgbClr val="444949"/>
                </a:solidFill>
                <a:latin typeface="ArialMT"/>
              </a:rPr>
              <a:t>• </a:t>
            </a:r>
            <a:r>
              <a:rPr lang="en-IN" sz="2800" dirty="0" smtClean="0">
                <a:solidFill>
                  <a:srgbClr val="444949"/>
                </a:solidFill>
                <a:latin typeface="GillSans-Light"/>
              </a:rPr>
              <a:t>Fetch an AMI id</a:t>
            </a:r>
          </a:p>
          <a:p>
            <a:pPr>
              <a:buNone/>
            </a:pPr>
            <a:r>
              <a:rPr lang="en-IN" sz="2800" dirty="0" smtClean="0">
                <a:solidFill>
                  <a:srgbClr val="444949"/>
                </a:solidFill>
                <a:latin typeface="ArialMT"/>
              </a:rPr>
              <a:t>• </a:t>
            </a:r>
            <a:r>
              <a:rPr lang="en-IN" sz="2800" dirty="0" smtClean="0">
                <a:solidFill>
                  <a:srgbClr val="444949"/>
                </a:solidFill>
                <a:latin typeface="GillSans-Light"/>
              </a:rPr>
              <a:t>Anything you want…!</a:t>
            </a:r>
            <a:endParaRPr lang="en-IN" dirty="0"/>
          </a:p>
        </p:txBody>
      </p:sp>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CloudFormation</a:t>
            </a:r>
            <a:r>
              <a:rPr lang="en-IN" sz="4000" dirty="0" smtClean="0">
                <a:solidFill>
                  <a:srgbClr val="444949"/>
                </a:solidFill>
                <a:latin typeface="GillSans-Light"/>
              </a:rPr>
              <a:t> Custom</a:t>
            </a:r>
            <a:br>
              <a:rPr lang="en-IN" sz="4000" dirty="0" smtClean="0">
                <a:solidFill>
                  <a:srgbClr val="444949"/>
                </a:solidFill>
                <a:latin typeface="GillSans-Light"/>
              </a:rPr>
            </a:br>
            <a:r>
              <a:rPr lang="en-IN" sz="4000" dirty="0" smtClean="0">
                <a:solidFill>
                  <a:srgbClr val="444949"/>
                </a:solidFill>
                <a:latin typeface="GillSans-Light"/>
              </a:rPr>
              <a:t> Resources (Lambda)</a:t>
            </a:r>
            <a:endParaRPr lang="en-IN" dirty="0"/>
          </a:p>
        </p:txBody>
      </p:sp>
      <p:pic>
        <p:nvPicPr>
          <p:cNvPr id="11266" name="Picture 2"/>
          <p:cNvPicPr>
            <a:picLocks noChangeAspect="1" noChangeArrowheads="1"/>
          </p:cNvPicPr>
          <p:nvPr/>
        </p:nvPicPr>
        <p:blipFill>
          <a:blip r:embed="rId2"/>
          <a:srcRect/>
          <a:stretch>
            <a:fillRect/>
          </a:stretch>
        </p:blipFill>
        <p:spPr bwMode="auto">
          <a:xfrm>
            <a:off x="5379600" y="1371600"/>
            <a:ext cx="3316725" cy="5181600"/>
          </a:xfrm>
          <a:prstGeom prst="rect">
            <a:avLst/>
          </a:prstGeom>
          <a:noFill/>
          <a:ln w="9525">
            <a:noFill/>
            <a:miter lim="800000"/>
            <a:headEnd/>
            <a:tailEnd/>
          </a:ln>
          <a:effectLst/>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648200" cy="4525963"/>
          </a:xfrm>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Cross Stacks</a:t>
            </a:r>
          </a:p>
          <a:p>
            <a:pPr lvl="1">
              <a:buNone/>
            </a:pPr>
            <a:r>
              <a:rPr lang="en-IN" sz="2400" dirty="0" smtClean="0">
                <a:solidFill>
                  <a:srgbClr val="444949"/>
                </a:solidFill>
                <a:latin typeface="ArialMT"/>
              </a:rPr>
              <a:t>• </a:t>
            </a:r>
            <a:r>
              <a:rPr lang="en-IN" sz="2400" dirty="0" smtClean="0">
                <a:solidFill>
                  <a:srgbClr val="444949"/>
                </a:solidFill>
                <a:latin typeface="GillSans-Light"/>
              </a:rPr>
              <a:t>Helpful when stacks have different lifecycles</a:t>
            </a:r>
          </a:p>
          <a:p>
            <a:pPr lvl="1">
              <a:buNone/>
            </a:pPr>
            <a:r>
              <a:rPr lang="en-IN" sz="2400" dirty="0" smtClean="0">
                <a:solidFill>
                  <a:srgbClr val="444949"/>
                </a:solidFill>
                <a:latin typeface="ArialMT"/>
              </a:rPr>
              <a:t>• </a:t>
            </a:r>
            <a:r>
              <a:rPr lang="en-IN" sz="2400" dirty="0" smtClean="0">
                <a:solidFill>
                  <a:srgbClr val="444949"/>
                </a:solidFill>
                <a:latin typeface="GillSans-Light"/>
              </a:rPr>
              <a:t>Use Outputs Export and Fn::</a:t>
            </a:r>
            <a:r>
              <a:rPr lang="en-IN" sz="2400" dirty="0" err="1" smtClean="0">
                <a:solidFill>
                  <a:srgbClr val="444949"/>
                </a:solidFill>
                <a:latin typeface="GillSans-Light"/>
              </a:rPr>
              <a:t>ImportValue</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When you need to pass export values to</a:t>
            </a:r>
          </a:p>
          <a:p>
            <a:pPr lvl="1">
              <a:buNone/>
            </a:pPr>
            <a:r>
              <a:rPr lang="en-IN" sz="2400" dirty="0" smtClean="0">
                <a:solidFill>
                  <a:srgbClr val="444949"/>
                </a:solidFill>
                <a:latin typeface="GillSans-Light"/>
              </a:rPr>
              <a:t>many stacks (VPC Id, etc…)</a:t>
            </a:r>
          </a:p>
          <a:p>
            <a:pPr lvl="1">
              <a:buNone/>
            </a:pPr>
            <a:endParaRPr lang="en-US" sz="2400" dirty="0" smtClean="0">
              <a:solidFill>
                <a:srgbClr val="444949"/>
              </a:solidFill>
              <a:latin typeface="GillSans-Light"/>
            </a:endParaRPr>
          </a:p>
          <a:p>
            <a:pPr lvl="1">
              <a:buNone/>
            </a:pPr>
            <a:endParaRPr lang="en-US" sz="2400" dirty="0" smtClean="0">
              <a:solidFill>
                <a:srgbClr val="444949"/>
              </a:solidFill>
              <a:latin typeface="GillSans-Light"/>
            </a:endParaRPr>
          </a:p>
          <a:p>
            <a:pPr lvl="1">
              <a:buNone/>
            </a:pPr>
            <a:endParaRPr lang="en-IN" sz="2400" dirty="0" smtClean="0">
              <a:solidFill>
                <a:srgbClr val="444949"/>
              </a:solidFill>
              <a:latin typeface="GillSans-Light"/>
            </a:endParaRPr>
          </a:p>
          <a:p>
            <a:pPr>
              <a:buNone/>
            </a:pPr>
            <a:r>
              <a:rPr lang="en-IN" sz="3200" dirty="0" smtClean="0">
                <a:solidFill>
                  <a:srgbClr val="444949"/>
                </a:solidFill>
                <a:latin typeface="ArialMT"/>
              </a:rPr>
              <a:t>• </a:t>
            </a:r>
            <a:r>
              <a:rPr lang="en-IN" sz="3200" dirty="0" smtClean="0">
                <a:solidFill>
                  <a:srgbClr val="444949"/>
                </a:solidFill>
                <a:latin typeface="GillSans-Light"/>
              </a:rPr>
              <a:t>Nested Stacks</a:t>
            </a:r>
          </a:p>
          <a:p>
            <a:pPr lvl="1">
              <a:buNone/>
            </a:pPr>
            <a:r>
              <a:rPr lang="en-IN" sz="2400" dirty="0" smtClean="0">
                <a:solidFill>
                  <a:srgbClr val="444949"/>
                </a:solidFill>
                <a:latin typeface="ArialMT"/>
              </a:rPr>
              <a:t>• </a:t>
            </a:r>
            <a:r>
              <a:rPr lang="en-IN" sz="2400" dirty="0" smtClean="0">
                <a:solidFill>
                  <a:srgbClr val="444949"/>
                </a:solidFill>
                <a:latin typeface="GillSans-Light"/>
              </a:rPr>
              <a:t>Helpful when components must be re-used</a:t>
            </a:r>
          </a:p>
          <a:p>
            <a:pPr lvl="1">
              <a:buNone/>
            </a:pPr>
            <a:r>
              <a:rPr lang="en-IN" sz="2400" dirty="0" smtClean="0">
                <a:solidFill>
                  <a:srgbClr val="444949"/>
                </a:solidFill>
                <a:latin typeface="ArialMT"/>
              </a:rPr>
              <a:t>• </a:t>
            </a:r>
            <a:r>
              <a:rPr lang="en-IN" sz="2400" dirty="0" smtClean="0">
                <a:solidFill>
                  <a:srgbClr val="444949"/>
                </a:solidFill>
                <a:latin typeface="GillSans-Light"/>
              </a:rPr>
              <a:t>Ex: re-use how to properly configure an</a:t>
            </a:r>
          </a:p>
          <a:p>
            <a:pPr lvl="1">
              <a:buNone/>
            </a:pPr>
            <a:r>
              <a:rPr lang="en-IN" sz="2400" dirty="0" smtClean="0">
                <a:solidFill>
                  <a:srgbClr val="444949"/>
                </a:solidFill>
                <a:latin typeface="GillSans-Light"/>
              </a:rPr>
              <a:t>Application Load Balancer</a:t>
            </a:r>
          </a:p>
          <a:p>
            <a:pPr lvl="1">
              <a:buNone/>
            </a:pPr>
            <a:r>
              <a:rPr lang="en-IN" sz="2400" dirty="0" smtClean="0">
                <a:solidFill>
                  <a:srgbClr val="444949"/>
                </a:solidFill>
                <a:latin typeface="ArialMT"/>
              </a:rPr>
              <a:t>• </a:t>
            </a:r>
            <a:r>
              <a:rPr lang="en-IN" sz="2400" dirty="0" smtClean="0">
                <a:solidFill>
                  <a:srgbClr val="444949"/>
                </a:solidFill>
                <a:latin typeface="GillSans-Light"/>
              </a:rPr>
              <a:t>The nested stack only is important to the</a:t>
            </a:r>
          </a:p>
          <a:p>
            <a:pPr lvl="1">
              <a:buNone/>
            </a:pPr>
            <a:r>
              <a:rPr lang="en-IN" sz="2400" dirty="0" smtClean="0">
                <a:solidFill>
                  <a:srgbClr val="444949"/>
                </a:solidFill>
                <a:latin typeface="GillSans-Light"/>
              </a:rPr>
              <a:t>higher level stack (it’s not shared)</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Cloud Formation – Cross</a:t>
            </a:r>
            <a:br>
              <a:rPr lang="en-IN" sz="4000" dirty="0" smtClean="0">
                <a:solidFill>
                  <a:srgbClr val="444949"/>
                </a:solidFill>
                <a:latin typeface="GillSans-Light"/>
              </a:rPr>
            </a:br>
            <a:r>
              <a:rPr lang="en-IN" sz="4000" dirty="0" smtClean="0">
                <a:solidFill>
                  <a:srgbClr val="444949"/>
                </a:solidFill>
                <a:latin typeface="GillSans-Light"/>
              </a:rPr>
              <a:t> </a:t>
            </a:r>
            <a:r>
              <a:rPr lang="en-IN" sz="4000" dirty="0" err="1" smtClean="0">
                <a:solidFill>
                  <a:srgbClr val="444949"/>
                </a:solidFill>
                <a:latin typeface="GillSans-Light"/>
              </a:rPr>
              <a:t>vs</a:t>
            </a:r>
            <a:r>
              <a:rPr lang="en-IN" sz="4000" dirty="0" smtClean="0">
                <a:solidFill>
                  <a:srgbClr val="444949"/>
                </a:solidFill>
                <a:latin typeface="GillSans-Light"/>
              </a:rPr>
              <a:t> Nested Stacks</a:t>
            </a:r>
            <a:endParaRPr lang="en-IN" dirty="0"/>
          </a:p>
        </p:txBody>
      </p:sp>
      <p:pic>
        <p:nvPicPr>
          <p:cNvPr id="12290" name="Picture 2"/>
          <p:cNvPicPr>
            <a:picLocks noChangeAspect="1" noChangeArrowheads="1"/>
          </p:cNvPicPr>
          <p:nvPr/>
        </p:nvPicPr>
        <p:blipFill>
          <a:blip r:embed="rId2"/>
          <a:srcRect/>
          <a:stretch>
            <a:fillRect/>
          </a:stretch>
        </p:blipFill>
        <p:spPr bwMode="auto">
          <a:xfrm>
            <a:off x="5048250" y="1371600"/>
            <a:ext cx="4095750" cy="5105400"/>
          </a:xfrm>
          <a:prstGeom prst="rect">
            <a:avLst/>
          </a:prstGeom>
          <a:noFill/>
          <a:ln w="9525">
            <a:noFill/>
            <a:miter lim="800000"/>
            <a:headEnd/>
            <a:tailEnd/>
          </a:ln>
          <a:effectLst/>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CloudFormer</a:t>
            </a:r>
            <a:endParaRPr lang="en-IN" sz="32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Create an AWS </a:t>
            </a:r>
            <a:r>
              <a:rPr lang="en-IN" sz="2400" dirty="0" err="1" smtClean="0">
                <a:solidFill>
                  <a:srgbClr val="444949"/>
                </a:solidFill>
                <a:latin typeface="GillSans-Light"/>
              </a:rPr>
              <a:t>CloudFormation</a:t>
            </a:r>
            <a:r>
              <a:rPr lang="en-IN" sz="2400" dirty="0" smtClean="0">
                <a:solidFill>
                  <a:srgbClr val="444949"/>
                </a:solidFill>
                <a:latin typeface="GillSans-Light"/>
              </a:rPr>
              <a:t> template from existing AWS resources</a:t>
            </a:r>
          </a:p>
          <a:p>
            <a:pPr>
              <a:buNone/>
            </a:pPr>
            <a:r>
              <a:rPr lang="en-IN" sz="3200" dirty="0" smtClean="0">
                <a:solidFill>
                  <a:srgbClr val="444949"/>
                </a:solidFill>
                <a:latin typeface="ArialMT"/>
              </a:rPr>
              <a:t>• </a:t>
            </a:r>
            <a:r>
              <a:rPr lang="en-IN" sz="3200" dirty="0" err="1" smtClean="0">
                <a:solidFill>
                  <a:srgbClr val="444949"/>
                </a:solidFill>
                <a:latin typeface="GillSans-Light"/>
              </a:rPr>
              <a:t>ChangeSets</a:t>
            </a:r>
            <a:endParaRPr lang="en-IN" sz="32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Generate &amp; Preview the </a:t>
            </a:r>
            <a:r>
              <a:rPr lang="en-IN" sz="2400" dirty="0" err="1" smtClean="0">
                <a:solidFill>
                  <a:srgbClr val="444949"/>
                </a:solidFill>
                <a:latin typeface="GillSans-Light"/>
              </a:rPr>
              <a:t>CloudFormation</a:t>
            </a:r>
            <a:r>
              <a:rPr lang="en-IN" sz="2400" dirty="0" smtClean="0">
                <a:solidFill>
                  <a:srgbClr val="444949"/>
                </a:solidFill>
                <a:latin typeface="GillSans-Light"/>
              </a:rPr>
              <a:t> changes before they get applied</a:t>
            </a:r>
          </a:p>
          <a:p>
            <a:pPr>
              <a:buNone/>
            </a:pPr>
            <a:r>
              <a:rPr lang="en-IN" sz="3200" dirty="0" smtClean="0">
                <a:solidFill>
                  <a:srgbClr val="444949"/>
                </a:solidFill>
                <a:latin typeface="ArialMT"/>
              </a:rPr>
              <a:t>• </a:t>
            </a:r>
            <a:r>
              <a:rPr lang="en-IN" sz="3200" dirty="0" err="1" smtClean="0">
                <a:solidFill>
                  <a:srgbClr val="444949"/>
                </a:solidFill>
                <a:latin typeface="GillSans-Light"/>
              </a:rPr>
              <a:t>StackSets</a:t>
            </a:r>
            <a:endParaRPr lang="en-IN" sz="32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Deploy a </a:t>
            </a:r>
            <a:r>
              <a:rPr lang="en-IN" sz="2400" dirty="0" err="1" smtClean="0">
                <a:solidFill>
                  <a:srgbClr val="444949"/>
                </a:solidFill>
                <a:latin typeface="GillSans-Light"/>
              </a:rPr>
              <a:t>CloudFormation</a:t>
            </a:r>
            <a:r>
              <a:rPr lang="en-IN" sz="2400" dirty="0" smtClean="0">
                <a:solidFill>
                  <a:srgbClr val="444949"/>
                </a:solidFill>
                <a:latin typeface="GillSans-Light"/>
              </a:rPr>
              <a:t> stack across multiple accounts and regions</a:t>
            </a:r>
          </a:p>
          <a:p>
            <a:pPr>
              <a:buNone/>
            </a:pPr>
            <a:r>
              <a:rPr lang="en-IN" sz="3200" dirty="0" smtClean="0">
                <a:solidFill>
                  <a:srgbClr val="444949"/>
                </a:solidFill>
                <a:latin typeface="ArialMT"/>
              </a:rPr>
              <a:t>• </a:t>
            </a:r>
            <a:r>
              <a:rPr lang="en-IN" sz="3200" dirty="0" smtClean="0">
                <a:solidFill>
                  <a:srgbClr val="444949"/>
                </a:solidFill>
                <a:latin typeface="GillSans-Light"/>
              </a:rPr>
              <a:t>Stack Policies</a:t>
            </a:r>
          </a:p>
          <a:p>
            <a:pPr lvl="1">
              <a:buNone/>
            </a:pPr>
            <a:r>
              <a:rPr lang="en-IN" sz="2400" dirty="0" smtClean="0">
                <a:solidFill>
                  <a:srgbClr val="444949"/>
                </a:solidFill>
                <a:latin typeface="ArialMT"/>
              </a:rPr>
              <a:t>• </a:t>
            </a:r>
            <a:r>
              <a:rPr lang="en-IN" sz="2400" dirty="0" smtClean="0">
                <a:solidFill>
                  <a:srgbClr val="444949"/>
                </a:solidFill>
                <a:latin typeface="GillSans-Light"/>
              </a:rPr>
              <a:t>Prevent accidental updates / deletes to stack resources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Cloud Formation – </a:t>
            </a:r>
            <a:br>
              <a:rPr lang="en-IN" sz="4000" dirty="0" smtClean="0">
                <a:solidFill>
                  <a:srgbClr val="444949"/>
                </a:solidFill>
                <a:latin typeface="GillSans-Light"/>
              </a:rPr>
            </a:br>
            <a:r>
              <a:rPr lang="en-IN" sz="4000" dirty="0" smtClean="0">
                <a:solidFill>
                  <a:srgbClr val="444949"/>
                </a:solidFill>
                <a:latin typeface="GillSans-Light"/>
              </a:rPr>
              <a:t>Others Concepts</a:t>
            </a:r>
            <a:endParaRPr lang="en-IN"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305800" cy="4525963"/>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Users that are new to AWS have too many options, and may create stacks that are not compliant / in line with the rest of the organization</a:t>
            </a: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Some users just want a quick self-service portal to launch a set of authorized products pre-defined by </a:t>
            </a:r>
            <a:r>
              <a:rPr lang="en-IN" sz="2400" dirty="0" err="1" smtClean="0">
                <a:solidFill>
                  <a:srgbClr val="444949"/>
                </a:solidFill>
                <a:latin typeface="GillSans-Light"/>
              </a:rPr>
              <a:t>admins</a:t>
            </a:r>
            <a:endParaRPr lang="en-IN" sz="2400" dirty="0" smtClean="0">
              <a:solidFill>
                <a:srgbClr val="444949"/>
              </a:solidFill>
              <a:latin typeface="GillSans-Light"/>
            </a:endParaRP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Includes: virtual machines, databases, storage options, etc…</a:t>
            </a: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Enter AWS Service </a:t>
            </a:r>
            <a:r>
              <a:rPr lang="en-IN" sz="2400" dirty="0" err="1" smtClean="0">
                <a:solidFill>
                  <a:srgbClr val="444949"/>
                </a:solidFill>
                <a:latin typeface="GillSans-Light"/>
              </a:rPr>
              <a:t>Catalog</a:t>
            </a:r>
            <a:r>
              <a:rPr lang="en-IN" sz="2400" dirty="0" smtClean="0">
                <a:solidFill>
                  <a:srgbClr val="444949"/>
                </a:solidFill>
                <a:latin typeface="GillSans-Light"/>
              </a:rPr>
              <a:t>!</a:t>
            </a:r>
            <a:endParaRPr lang="en-IN" dirty="0"/>
          </a:p>
        </p:txBody>
      </p:sp>
      <p:sp>
        <p:nvSpPr>
          <p:cNvPr id="3" name="Title 2"/>
          <p:cNvSpPr>
            <a:spLocks noGrp="1"/>
          </p:cNvSpPr>
          <p:nvPr>
            <p:ph type="title"/>
          </p:nvPr>
        </p:nvSpPr>
        <p:spPr/>
        <p:txBody>
          <a:bodyPr/>
          <a:lstStyle/>
          <a:p>
            <a:r>
              <a:rPr lang="en-IN" dirty="0" smtClean="0"/>
              <a:t>AWS Service </a:t>
            </a:r>
            <a:r>
              <a:rPr lang="en-IN" dirty="0" err="1" smtClean="0"/>
              <a:t>Catalog</a:t>
            </a:r>
            <a:endParaRPr lang="en-IN" dirty="0"/>
          </a:p>
        </p:txBody>
      </p:sp>
      <p:pic>
        <p:nvPicPr>
          <p:cNvPr id="13314" name="Picture 2"/>
          <p:cNvPicPr>
            <a:picLocks noChangeAspect="1" noChangeArrowheads="1"/>
          </p:cNvPicPr>
          <p:nvPr/>
        </p:nvPicPr>
        <p:blipFill>
          <a:blip r:embed="rId2" cstate="print"/>
          <a:srcRect/>
          <a:stretch>
            <a:fillRect/>
          </a:stretch>
        </p:blipFill>
        <p:spPr bwMode="auto">
          <a:xfrm>
            <a:off x="8305800" y="2286000"/>
            <a:ext cx="685800" cy="685800"/>
          </a:xfrm>
          <a:prstGeom prst="rect">
            <a:avLst/>
          </a:prstGeom>
          <a:noFill/>
          <a:ln w="9525">
            <a:noFill/>
            <a:miter lim="800000"/>
            <a:headEnd/>
            <a:tailEnd/>
          </a:ln>
          <a:effectLst/>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600" dirty="0" smtClean="0">
                <a:solidFill>
                  <a:srgbClr val="444949"/>
                </a:solidFill>
                <a:latin typeface="GillSans-Light"/>
              </a:rPr>
              <a:t>Service </a:t>
            </a:r>
            <a:r>
              <a:rPr lang="en-IN" sz="3600" dirty="0" err="1" smtClean="0">
                <a:solidFill>
                  <a:srgbClr val="444949"/>
                </a:solidFill>
                <a:latin typeface="GillSans-Light"/>
              </a:rPr>
              <a:t>Catalog</a:t>
            </a:r>
            <a:r>
              <a:rPr lang="en-IN" sz="3600" dirty="0" smtClean="0">
                <a:solidFill>
                  <a:srgbClr val="444949"/>
                </a:solidFill>
                <a:latin typeface="GillSans-Light"/>
              </a:rPr>
              <a:t> diagram</a:t>
            </a:r>
            <a:endParaRPr lang="en-IN" sz="4000" dirty="0"/>
          </a:p>
        </p:txBody>
      </p:sp>
      <p:pic>
        <p:nvPicPr>
          <p:cNvPr id="14338" name="Picture 2"/>
          <p:cNvPicPr>
            <a:picLocks noGrp="1" noChangeAspect="1" noChangeArrowheads="1"/>
          </p:cNvPicPr>
          <p:nvPr>
            <p:ph idx="1"/>
          </p:nvPr>
        </p:nvPicPr>
        <p:blipFill>
          <a:blip r:embed="rId2"/>
          <a:srcRect/>
          <a:stretch>
            <a:fillRect/>
          </a:stretch>
        </p:blipFill>
        <p:spPr bwMode="auto">
          <a:xfrm>
            <a:off x="457200" y="1447801"/>
            <a:ext cx="8229600" cy="4648200"/>
          </a:xfrm>
          <a:prstGeom prst="rect">
            <a:avLst/>
          </a:prstGeom>
          <a:noFill/>
          <a:ln w="9525">
            <a:noFill/>
            <a:miter lim="800000"/>
            <a:headEnd/>
            <a:tailEnd/>
          </a:ln>
          <a:effectLst/>
        </p:spPr>
      </p:pic>
      <p:sp>
        <p:nvSpPr>
          <p:cNvPr id="5" name="TextBox 4"/>
          <p:cNvSpPr txBox="1"/>
          <p:nvPr/>
        </p:nvSpPr>
        <p:spPr>
          <a:xfrm>
            <a:off x="6096000" y="6096000"/>
            <a:ext cx="1828800" cy="369332"/>
          </a:xfrm>
          <a:prstGeom prst="rect">
            <a:avLst/>
          </a:prstGeom>
          <a:noFill/>
        </p:spPr>
        <p:txBody>
          <a:bodyPr wrap="square" rtlCol="0">
            <a:spAutoFit/>
          </a:bodyPr>
          <a:lstStyle/>
          <a:p>
            <a:r>
              <a:rPr lang="en-IN" dirty="0" smtClean="0">
                <a:solidFill>
                  <a:srgbClr val="444949"/>
                </a:solidFill>
                <a:latin typeface="Calibri"/>
              </a:rPr>
              <a:t>Properly Tagged</a:t>
            </a:r>
            <a:endParaRPr lang="en-IN"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Create and manage </a:t>
            </a:r>
            <a:r>
              <a:rPr lang="en-IN" sz="2800" dirty="0" err="1" smtClean="0">
                <a:solidFill>
                  <a:srgbClr val="444949"/>
                </a:solidFill>
                <a:latin typeface="GillSans-Light"/>
              </a:rPr>
              <a:t>catalogs</a:t>
            </a:r>
            <a:r>
              <a:rPr lang="en-IN" sz="2800" dirty="0" smtClean="0">
                <a:solidFill>
                  <a:srgbClr val="444949"/>
                </a:solidFill>
                <a:latin typeface="GillSans-Light"/>
              </a:rPr>
              <a:t> of IT services that are approved on AWS</a:t>
            </a:r>
          </a:p>
          <a:p>
            <a:pPr>
              <a:buNone/>
            </a:pPr>
            <a:r>
              <a:rPr lang="en-IN" sz="2800" dirty="0" smtClean="0">
                <a:solidFill>
                  <a:srgbClr val="444949"/>
                </a:solidFill>
                <a:latin typeface="ArialMT"/>
              </a:rPr>
              <a:t>• </a:t>
            </a:r>
            <a:r>
              <a:rPr lang="en-IN" sz="2800" dirty="0" smtClean="0">
                <a:solidFill>
                  <a:srgbClr val="444949"/>
                </a:solidFill>
                <a:latin typeface="GillSans-Light"/>
              </a:rPr>
              <a:t>The “products” are </a:t>
            </a:r>
            <a:r>
              <a:rPr lang="en-IN" sz="2800" dirty="0" err="1" smtClean="0">
                <a:solidFill>
                  <a:srgbClr val="444949"/>
                </a:solidFill>
                <a:latin typeface="GillSans-Light"/>
              </a:rPr>
              <a:t>CloudFormation</a:t>
            </a:r>
            <a:r>
              <a:rPr lang="en-IN" sz="2800" dirty="0" smtClean="0">
                <a:solidFill>
                  <a:srgbClr val="444949"/>
                </a:solidFill>
                <a:latin typeface="GillSans-Light"/>
              </a:rPr>
              <a:t> templates</a:t>
            </a:r>
          </a:p>
          <a:p>
            <a:pPr>
              <a:buNone/>
            </a:pPr>
            <a:r>
              <a:rPr lang="en-IN" sz="2800" dirty="0" smtClean="0">
                <a:solidFill>
                  <a:srgbClr val="444949"/>
                </a:solidFill>
                <a:latin typeface="ArialMT"/>
              </a:rPr>
              <a:t>• </a:t>
            </a:r>
            <a:r>
              <a:rPr lang="en-IN" sz="2800" dirty="0" smtClean="0">
                <a:solidFill>
                  <a:srgbClr val="444949"/>
                </a:solidFill>
                <a:latin typeface="GillSans-Light"/>
              </a:rPr>
              <a:t>Ex: Virtual machine images, Servers, Software, Databases, Regions, IP address ranges</a:t>
            </a:r>
          </a:p>
          <a:p>
            <a:pPr>
              <a:buNone/>
            </a:pPr>
            <a:r>
              <a:rPr lang="en-IN" sz="2800" dirty="0" smtClean="0">
                <a:solidFill>
                  <a:srgbClr val="444949"/>
                </a:solidFill>
                <a:latin typeface="ArialMT"/>
              </a:rPr>
              <a:t>• </a:t>
            </a:r>
            <a:r>
              <a:rPr lang="en-IN" sz="2800" dirty="0" err="1" smtClean="0">
                <a:solidFill>
                  <a:srgbClr val="444949"/>
                </a:solidFill>
                <a:latin typeface="GillSans-Light"/>
              </a:rPr>
              <a:t>CloudFormation</a:t>
            </a:r>
            <a:r>
              <a:rPr lang="en-IN" sz="2800" dirty="0" smtClean="0">
                <a:solidFill>
                  <a:srgbClr val="444949"/>
                </a:solidFill>
                <a:latin typeface="GillSans-Light"/>
              </a:rPr>
              <a:t> helps ensure consistency, and standardization by </a:t>
            </a:r>
            <a:r>
              <a:rPr lang="en-IN" sz="2800" dirty="0" err="1" smtClean="0">
                <a:solidFill>
                  <a:srgbClr val="444949"/>
                </a:solidFill>
                <a:latin typeface="GillSans-Light"/>
              </a:rPr>
              <a:t>Admins</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They are assigned to Portfolios (teams)</a:t>
            </a:r>
          </a:p>
          <a:p>
            <a:pPr>
              <a:buNone/>
            </a:pPr>
            <a:r>
              <a:rPr lang="en-IN" sz="2800" dirty="0" smtClean="0">
                <a:solidFill>
                  <a:srgbClr val="444949"/>
                </a:solidFill>
                <a:latin typeface="ArialMT"/>
              </a:rPr>
              <a:t>• </a:t>
            </a:r>
            <a:r>
              <a:rPr lang="en-IN" sz="2800" dirty="0" smtClean="0">
                <a:solidFill>
                  <a:srgbClr val="444949"/>
                </a:solidFill>
                <a:latin typeface="GillSans-Light"/>
              </a:rPr>
              <a:t>Teams are presented a self-service portal where they can launch the products</a:t>
            </a:r>
          </a:p>
          <a:p>
            <a:pPr>
              <a:buNone/>
            </a:pPr>
            <a:r>
              <a:rPr lang="en-IN" sz="2800" dirty="0" smtClean="0">
                <a:solidFill>
                  <a:srgbClr val="444949"/>
                </a:solidFill>
                <a:latin typeface="ArialMT"/>
              </a:rPr>
              <a:t>• </a:t>
            </a:r>
            <a:r>
              <a:rPr lang="en-IN" sz="2800" dirty="0" smtClean="0">
                <a:solidFill>
                  <a:srgbClr val="444949"/>
                </a:solidFill>
                <a:latin typeface="GillSans-Light"/>
              </a:rPr>
              <a:t>All the deployed products are centrally managed deployed services</a:t>
            </a:r>
          </a:p>
          <a:p>
            <a:pPr>
              <a:buNone/>
            </a:pPr>
            <a:r>
              <a:rPr lang="en-IN" sz="2800" dirty="0" smtClean="0">
                <a:solidFill>
                  <a:srgbClr val="444949"/>
                </a:solidFill>
                <a:latin typeface="ArialMT"/>
              </a:rPr>
              <a:t>• </a:t>
            </a:r>
            <a:r>
              <a:rPr lang="en-IN" sz="2800" dirty="0" smtClean="0">
                <a:solidFill>
                  <a:srgbClr val="444949"/>
                </a:solidFill>
                <a:latin typeface="GillSans-Light"/>
              </a:rPr>
              <a:t>Helps with governance, compliance, and consistency</a:t>
            </a:r>
          </a:p>
          <a:p>
            <a:pPr>
              <a:buNone/>
            </a:pPr>
            <a:r>
              <a:rPr lang="en-IN" sz="2800" dirty="0" smtClean="0">
                <a:solidFill>
                  <a:srgbClr val="444949"/>
                </a:solidFill>
                <a:latin typeface="ArialMT"/>
              </a:rPr>
              <a:t>• </a:t>
            </a:r>
            <a:r>
              <a:rPr lang="en-IN" sz="2800" dirty="0" smtClean="0">
                <a:solidFill>
                  <a:srgbClr val="444949"/>
                </a:solidFill>
                <a:latin typeface="GillSans-Light"/>
              </a:rPr>
              <a:t>Can give user access to launching products without requiring deep AWS knowledge</a:t>
            </a:r>
          </a:p>
          <a:p>
            <a:pPr>
              <a:buNone/>
            </a:pPr>
            <a:r>
              <a:rPr lang="en-IN" sz="2800" dirty="0" smtClean="0">
                <a:solidFill>
                  <a:srgbClr val="444949"/>
                </a:solidFill>
                <a:latin typeface="ArialMT"/>
              </a:rPr>
              <a:t>• </a:t>
            </a:r>
            <a:r>
              <a:rPr lang="en-IN" sz="2800" dirty="0" smtClean="0">
                <a:solidFill>
                  <a:srgbClr val="444949"/>
                </a:solidFill>
                <a:latin typeface="GillSans-Light"/>
              </a:rPr>
              <a:t>Integrations with “self-service portals” such as </a:t>
            </a:r>
            <a:r>
              <a:rPr lang="en-IN" sz="2800" dirty="0" err="1" smtClean="0">
                <a:solidFill>
                  <a:srgbClr val="444949"/>
                </a:solidFill>
                <a:latin typeface="GillSans-Light"/>
              </a:rPr>
              <a:t>ServiceNo</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Service </a:t>
            </a:r>
            <a:r>
              <a:rPr lang="en-IN" sz="4000" dirty="0" err="1" smtClean="0">
                <a:solidFill>
                  <a:srgbClr val="444949"/>
                </a:solidFill>
                <a:latin typeface="GillSans-Light"/>
              </a:rPr>
              <a:t>Catalog</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038600" cy="4525963"/>
          </a:xfrm>
        </p:spPr>
        <p:txBody>
          <a:bodyPr>
            <a:normAutofit fontScale="92500" lnSpcReduction="20000"/>
          </a:bodyPr>
          <a:lstStyle/>
          <a:p>
            <a:pPr>
              <a:buNone/>
            </a:pPr>
            <a:r>
              <a:rPr lang="en-US" sz="2400" dirty="0" smtClean="0">
                <a:solidFill>
                  <a:srgbClr val="444949"/>
                </a:solidFill>
                <a:latin typeface="ArialMT"/>
              </a:rPr>
              <a:t>• </a:t>
            </a:r>
            <a:r>
              <a:rPr lang="en-US" sz="2400" dirty="0" smtClean="0">
                <a:solidFill>
                  <a:srgbClr val="444949"/>
                </a:solidFill>
                <a:latin typeface="GillSans-Light"/>
              </a:rPr>
              <a:t>AD Connector is a directory</a:t>
            </a:r>
          </a:p>
          <a:p>
            <a:pPr>
              <a:buNone/>
            </a:pPr>
            <a:r>
              <a:rPr lang="en-US" sz="2400" dirty="0" smtClean="0">
                <a:solidFill>
                  <a:srgbClr val="444949"/>
                </a:solidFill>
                <a:latin typeface="GillSans-Light"/>
              </a:rPr>
              <a:t>gateway to redirect directory</a:t>
            </a:r>
          </a:p>
          <a:p>
            <a:pPr>
              <a:buNone/>
            </a:pPr>
            <a:r>
              <a:rPr lang="en-US" sz="2400" dirty="0" smtClean="0">
                <a:solidFill>
                  <a:srgbClr val="444949"/>
                </a:solidFill>
                <a:latin typeface="GillSans-Light"/>
              </a:rPr>
              <a:t>requests to your on-premises</a:t>
            </a:r>
          </a:p>
          <a:p>
            <a:pPr>
              <a:buNone/>
            </a:pPr>
            <a:r>
              <a:rPr lang="en-US" sz="2400" dirty="0" smtClean="0">
                <a:solidFill>
                  <a:srgbClr val="444949"/>
                </a:solidFill>
                <a:latin typeface="GillSans-Light"/>
              </a:rPr>
              <a:t>Microsoft Active Directory</a:t>
            </a:r>
          </a:p>
          <a:p>
            <a:pPr>
              <a:buNone/>
            </a:pPr>
            <a:r>
              <a:rPr lang="en-US" sz="2400" dirty="0" smtClean="0">
                <a:solidFill>
                  <a:srgbClr val="444949"/>
                </a:solidFill>
                <a:latin typeface="ArialMT"/>
              </a:rPr>
              <a:t>• </a:t>
            </a:r>
            <a:r>
              <a:rPr lang="en-US" sz="2400" dirty="0" smtClean="0">
                <a:solidFill>
                  <a:srgbClr val="444949"/>
                </a:solidFill>
                <a:latin typeface="GillSans-Light"/>
              </a:rPr>
              <a:t>No caching capability</a:t>
            </a:r>
          </a:p>
          <a:p>
            <a:pPr>
              <a:buNone/>
            </a:pPr>
            <a:r>
              <a:rPr lang="en-US" sz="2400" dirty="0" smtClean="0">
                <a:solidFill>
                  <a:srgbClr val="444949"/>
                </a:solidFill>
                <a:latin typeface="ArialMT"/>
              </a:rPr>
              <a:t>• </a:t>
            </a:r>
            <a:r>
              <a:rPr lang="en-US" sz="2400" dirty="0" smtClean="0">
                <a:solidFill>
                  <a:srgbClr val="444949"/>
                </a:solidFill>
                <a:latin typeface="GillSans-Light"/>
              </a:rPr>
              <a:t>Manage users solely on-premise, no</a:t>
            </a:r>
          </a:p>
          <a:p>
            <a:pPr>
              <a:buNone/>
            </a:pPr>
            <a:r>
              <a:rPr lang="en-US" sz="2400" dirty="0" smtClean="0">
                <a:solidFill>
                  <a:srgbClr val="444949"/>
                </a:solidFill>
                <a:latin typeface="GillSans-Light"/>
              </a:rPr>
              <a:t>possibility of setting up a trust</a:t>
            </a:r>
          </a:p>
          <a:p>
            <a:pPr>
              <a:buNone/>
            </a:pPr>
            <a:r>
              <a:rPr lang="en-US" sz="2400" dirty="0" smtClean="0">
                <a:solidFill>
                  <a:srgbClr val="444949"/>
                </a:solidFill>
                <a:latin typeface="ArialMT"/>
              </a:rPr>
              <a:t>• </a:t>
            </a:r>
            <a:r>
              <a:rPr lang="en-US" sz="2400" dirty="0" smtClean="0">
                <a:solidFill>
                  <a:srgbClr val="444949"/>
                </a:solidFill>
                <a:latin typeface="GillSans-Light"/>
              </a:rPr>
              <a:t>VPN or Direct Connect</a:t>
            </a:r>
          </a:p>
          <a:p>
            <a:pPr>
              <a:buNone/>
            </a:pPr>
            <a:r>
              <a:rPr lang="en-US" sz="2400" dirty="0" smtClean="0">
                <a:solidFill>
                  <a:srgbClr val="444949"/>
                </a:solidFill>
                <a:latin typeface="ArialMT"/>
              </a:rPr>
              <a:t>• </a:t>
            </a:r>
            <a:r>
              <a:rPr lang="en-US" sz="2400" dirty="0" smtClean="0">
                <a:solidFill>
                  <a:srgbClr val="444949"/>
                </a:solidFill>
                <a:latin typeface="GillSans-Light"/>
              </a:rPr>
              <a:t>Doesn’t work with SQL Server,</a:t>
            </a:r>
          </a:p>
          <a:p>
            <a:pPr>
              <a:buNone/>
            </a:pPr>
            <a:r>
              <a:rPr lang="en-US" sz="2400" dirty="0" smtClean="0">
                <a:solidFill>
                  <a:srgbClr val="444949"/>
                </a:solidFill>
                <a:latin typeface="GillSans-Light"/>
              </a:rPr>
              <a:t>doesn’t do seamless joining, can’t</a:t>
            </a:r>
          </a:p>
          <a:p>
            <a:pPr>
              <a:buNone/>
            </a:pPr>
            <a:r>
              <a:rPr lang="en-US" sz="2400" dirty="0" smtClean="0">
                <a:solidFill>
                  <a:srgbClr val="444949"/>
                </a:solidFill>
                <a:latin typeface="GillSans-Light"/>
              </a:rPr>
              <a:t>share directory</a:t>
            </a:r>
            <a:endParaRPr lang="en-US" dirty="0"/>
          </a:p>
        </p:txBody>
      </p:sp>
      <p:sp>
        <p:nvSpPr>
          <p:cNvPr id="3" name="Title 2"/>
          <p:cNvSpPr>
            <a:spLocks noGrp="1"/>
          </p:cNvSpPr>
          <p:nvPr>
            <p:ph type="title"/>
          </p:nvPr>
        </p:nvSpPr>
        <p:spPr/>
        <p:txBody>
          <a:bodyPr>
            <a:normAutofit fontScale="90000"/>
          </a:bodyPr>
          <a:lstStyle/>
          <a:p>
            <a:r>
              <a:rPr lang="en-US" sz="4000" dirty="0" smtClean="0">
                <a:solidFill>
                  <a:srgbClr val="444949"/>
                </a:solidFill>
                <a:latin typeface="GillSans-Light"/>
              </a:rPr>
              <a:t>AWS Directory Services</a:t>
            </a:r>
            <a:br>
              <a:rPr lang="en-US" sz="4000" dirty="0" smtClean="0">
                <a:solidFill>
                  <a:srgbClr val="444949"/>
                </a:solidFill>
                <a:latin typeface="GillSans-Light"/>
              </a:rPr>
            </a:br>
            <a:r>
              <a:rPr lang="en-US" sz="4000" dirty="0" smtClean="0">
                <a:solidFill>
                  <a:srgbClr val="444949"/>
                </a:solidFill>
                <a:latin typeface="GillSans-Light"/>
              </a:rPr>
              <a:t>AD Connector</a:t>
            </a:r>
            <a:endParaRPr lang="en-US" dirty="0"/>
          </a:p>
        </p:txBody>
      </p:sp>
      <p:pic>
        <p:nvPicPr>
          <p:cNvPr id="18434" name="Picture 2"/>
          <p:cNvPicPr>
            <a:picLocks noChangeAspect="1" noChangeArrowheads="1"/>
          </p:cNvPicPr>
          <p:nvPr/>
        </p:nvPicPr>
        <p:blipFill>
          <a:blip r:embed="rId2" cstate="print"/>
          <a:srcRect/>
          <a:stretch>
            <a:fillRect/>
          </a:stretch>
        </p:blipFill>
        <p:spPr bwMode="auto">
          <a:xfrm>
            <a:off x="4876800" y="2667000"/>
            <a:ext cx="4114800" cy="3505200"/>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cstate="print"/>
          <a:srcRect/>
          <a:stretch>
            <a:fillRect/>
          </a:stretch>
        </p:blipFill>
        <p:spPr bwMode="auto">
          <a:xfrm>
            <a:off x="7620000" y="1447800"/>
            <a:ext cx="1295400" cy="804861"/>
          </a:xfrm>
          <a:prstGeom prst="rect">
            <a:avLst/>
          </a:prstGeom>
          <a:noFill/>
          <a:ln w="9525">
            <a:noFill/>
            <a:miter lim="800000"/>
            <a:headEnd/>
            <a:tailEnd/>
          </a:ln>
          <a:effectLst/>
        </p:spPr>
      </p:pic>
      <p:sp>
        <p:nvSpPr>
          <p:cNvPr id="6" name="Rectangle 5"/>
          <p:cNvSpPr/>
          <p:nvPr/>
        </p:nvSpPr>
        <p:spPr>
          <a:xfrm>
            <a:off x="4343400" y="6324600"/>
            <a:ext cx="4572000" cy="338554"/>
          </a:xfrm>
          <a:prstGeom prst="rect">
            <a:avLst/>
          </a:prstGeom>
        </p:spPr>
        <p:txBody>
          <a:bodyPr>
            <a:spAutoFit/>
          </a:bodyPr>
          <a:lstStyle/>
          <a:p>
            <a:r>
              <a:rPr lang="en-US" sz="800" dirty="0" smtClean="0">
                <a:solidFill>
                  <a:srgbClr val="0563C2"/>
                </a:solidFill>
                <a:latin typeface="Calibri"/>
              </a:rPr>
              <a:t>https://aws.amazon.com/blogs/security/how-to-connect-your-on-premises-active-directory-toaws-</a:t>
            </a:r>
          </a:p>
          <a:p>
            <a:r>
              <a:rPr lang="en-US" sz="800" dirty="0" smtClean="0">
                <a:solidFill>
                  <a:srgbClr val="0563C2"/>
                </a:solidFill>
                <a:latin typeface="Calibri"/>
              </a:rPr>
              <a:t>using-ad-connector/</a:t>
            </a:r>
            <a:endParaRPr lang="en-US" sz="800"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400" b="1" dirty="0" smtClean="0">
                <a:solidFill>
                  <a:srgbClr val="444949"/>
                </a:solidFill>
                <a:latin typeface="ArialMT"/>
              </a:rPr>
              <a:t>• </a:t>
            </a:r>
            <a:r>
              <a:rPr lang="en-IN" sz="2400" b="1" dirty="0" smtClean="0">
                <a:solidFill>
                  <a:srgbClr val="444949"/>
                </a:solidFill>
                <a:latin typeface="GillSans-Light"/>
              </a:rPr>
              <a:t>SAM = </a:t>
            </a:r>
            <a:r>
              <a:rPr lang="en-IN" sz="2400" b="1" dirty="0" err="1" smtClean="0">
                <a:solidFill>
                  <a:srgbClr val="444949"/>
                </a:solidFill>
                <a:latin typeface="GillSans-Light"/>
              </a:rPr>
              <a:t>Serverless</a:t>
            </a:r>
            <a:r>
              <a:rPr lang="en-IN" sz="2400" b="1" dirty="0" smtClean="0">
                <a:solidFill>
                  <a:srgbClr val="444949"/>
                </a:solidFill>
                <a:latin typeface="GillSans-Light"/>
              </a:rPr>
              <a:t> Application Model</a:t>
            </a:r>
          </a:p>
          <a:p>
            <a:pPr>
              <a:buNone/>
            </a:pPr>
            <a:r>
              <a:rPr lang="en-IN" sz="2400" dirty="0" smtClean="0">
                <a:solidFill>
                  <a:srgbClr val="444949"/>
                </a:solidFill>
                <a:latin typeface="ArialMT"/>
              </a:rPr>
              <a:t>• </a:t>
            </a:r>
            <a:r>
              <a:rPr lang="en-IN" sz="2400" dirty="0" smtClean="0">
                <a:solidFill>
                  <a:srgbClr val="444949"/>
                </a:solidFill>
                <a:latin typeface="GillSans-Light"/>
              </a:rPr>
              <a:t>Framework for developing and deploying </a:t>
            </a:r>
            <a:r>
              <a:rPr lang="en-IN" sz="2400" dirty="0" err="1" smtClean="0">
                <a:solidFill>
                  <a:srgbClr val="444949"/>
                </a:solidFill>
                <a:latin typeface="GillSans-Light"/>
              </a:rPr>
              <a:t>serverless</a:t>
            </a:r>
            <a:r>
              <a:rPr lang="en-IN" sz="2400" dirty="0" smtClean="0">
                <a:solidFill>
                  <a:srgbClr val="444949"/>
                </a:solidFill>
                <a:latin typeface="GillSans-Light"/>
              </a:rPr>
              <a:t> applications</a:t>
            </a:r>
          </a:p>
          <a:p>
            <a:pPr>
              <a:buNone/>
            </a:pPr>
            <a:r>
              <a:rPr lang="en-IN" sz="2400" dirty="0" smtClean="0">
                <a:solidFill>
                  <a:srgbClr val="444949"/>
                </a:solidFill>
                <a:latin typeface="ArialMT"/>
              </a:rPr>
              <a:t>• </a:t>
            </a:r>
            <a:r>
              <a:rPr lang="en-IN" sz="2400" dirty="0" smtClean="0">
                <a:solidFill>
                  <a:srgbClr val="444949"/>
                </a:solidFill>
                <a:latin typeface="GillSans-Light"/>
              </a:rPr>
              <a:t>All the configuration is YAML code</a:t>
            </a:r>
          </a:p>
          <a:p>
            <a:pPr>
              <a:buNone/>
            </a:pPr>
            <a:r>
              <a:rPr lang="en-IN" sz="2000" dirty="0" smtClean="0">
                <a:solidFill>
                  <a:srgbClr val="444949"/>
                </a:solidFill>
                <a:latin typeface="ArialMT"/>
              </a:rPr>
              <a:t>• </a:t>
            </a:r>
            <a:r>
              <a:rPr lang="en-IN" sz="2000" dirty="0" smtClean="0">
                <a:solidFill>
                  <a:srgbClr val="444949"/>
                </a:solidFill>
                <a:latin typeface="GillSans-Light"/>
              </a:rPr>
              <a:t>Lambda Functions (AWS::</a:t>
            </a:r>
            <a:r>
              <a:rPr lang="en-IN" sz="2000" dirty="0" err="1" smtClean="0">
                <a:solidFill>
                  <a:srgbClr val="444949"/>
                </a:solidFill>
                <a:latin typeface="GillSans-Light"/>
              </a:rPr>
              <a:t>Serverless</a:t>
            </a:r>
            <a:r>
              <a:rPr lang="en-IN" sz="2000" dirty="0" smtClean="0">
                <a:solidFill>
                  <a:srgbClr val="444949"/>
                </a:solidFill>
                <a:latin typeface="GillSans-Light"/>
              </a:rPr>
              <a:t>::Function)</a:t>
            </a:r>
          </a:p>
          <a:p>
            <a:pPr>
              <a:buNone/>
            </a:pPr>
            <a:r>
              <a:rPr lang="en-IN" sz="2000" dirty="0" smtClean="0">
                <a:solidFill>
                  <a:srgbClr val="444949"/>
                </a:solidFill>
                <a:latin typeface="ArialMT"/>
              </a:rPr>
              <a:t>• </a:t>
            </a:r>
            <a:r>
              <a:rPr lang="en-IN" sz="2000" dirty="0" err="1" smtClean="0">
                <a:solidFill>
                  <a:srgbClr val="444949"/>
                </a:solidFill>
                <a:latin typeface="GillSans-Light"/>
              </a:rPr>
              <a:t>DynamoDB</a:t>
            </a:r>
            <a:r>
              <a:rPr lang="en-IN" sz="2000" dirty="0" smtClean="0">
                <a:solidFill>
                  <a:srgbClr val="444949"/>
                </a:solidFill>
                <a:latin typeface="GillSans-Light"/>
              </a:rPr>
              <a:t> tables (AWS::</a:t>
            </a:r>
            <a:r>
              <a:rPr lang="en-IN" sz="2000" dirty="0" err="1" smtClean="0">
                <a:solidFill>
                  <a:srgbClr val="444949"/>
                </a:solidFill>
                <a:latin typeface="GillSans-Light"/>
              </a:rPr>
              <a:t>Serverless</a:t>
            </a:r>
            <a:r>
              <a:rPr lang="en-IN" sz="2000" dirty="0" smtClean="0">
                <a:solidFill>
                  <a:srgbClr val="444949"/>
                </a:solidFill>
                <a:latin typeface="GillSans-Light"/>
              </a:rPr>
              <a:t>::</a:t>
            </a:r>
            <a:r>
              <a:rPr lang="en-IN" sz="2000" dirty="0" err="1" smtClean="0">
                <a:solidFill>
                  <a:srgbClr val="444949"/>
                </a:solidFill>
                <a:latin typeface="GillSans-Light"/>
              </a:rPr>
              <a:t>SimpleTable</a:t>
            </a:r>
            <a:r>
              <a:rPr lang="en-IN" sz="2000" dirty="0" smtClean="0">
                <a:solidFill>
                  <a:srgbClr val="444949"/>
                </a:solidFill>
                <a:latin typeface="GillSans-Light"/>
              </a:rPr>
              <a:t>)</a:t>
            </a:r>
          </a:p>
          <a:p>
            <a:pPr>
              <a:buNone/>
            </a:pPr>
            <a:r>
              <a:rPr lang="en-IN" sz="2000" dirty="0" smtClean="0">
                <a:solidFill>
                  <a:srgbClr val="444949"/>
                </a:solidFill>
                <a:latin typeface="ArialMT"/>
              </a:rPr>
              <a:t>• </a:t>
            </a:r>
            <a:r>
              <a:rPr lang="en-IN" sz="2000" dirty="0" smtClean="0">
                <a:solidFill>
                  <a:srgbClr val="444949"/>
                </a:solidFill>
                <a:latin typeface="GillSans-Light"/>
              </a:rPr>
              <a:t>API Gateway (AWS::</a:t>
            </a:r>
            <a:r>
              <a:rPr lang="en-IN" sz="2000" dirty="0" err="1" smtClean="0">
                <a:solidFill>
                  <a:srgbClr val="444949"/>
                </a:solidFill>
                <a:latin typeface="GillSans-Light"/>
              </a:rPr>
              <a:t>Serverless</a:t>
            </a:r>
            <a:r>
              <a:rPr lang="en-IN" sz="2000" dirty="0" smtClean="0">
                <a:solidFill>
                  <a:srgbClr val="444949"/>
                </a:solidFill>
                <a:latin typeface="GillSans-Light"/>
              </a:rPr>
              <a:t>::API)</a:t>
            </a:r>
          </a:p>
          <a:p>
            <a:pPr>
              <a:buNone/>
            </a:pPr>
            <a:r>
              <a:rPr lang="en-IN" sz="2000" dirty="0" smtClean="0">
                <a:solidFill>
                  <a:srgbClr val="444949"/>
                </a:solidFill>
                <a:latin typeface="ArialMT"/>
              </a:rPr>
              <a:t>• </a:t>
            </a:r>
            <a:r>
              <a:rPr lang="en-IN" sz="2000" dirty="0" err="1" smtClean="0">
                <a:solidFill>
                  <a:srgbClr val="444949"/>
                </a:solidFill>
                <a:latin typeface="GillSans-Light"/>
              </a:rPr>
              <a:t>Cognito</a:t>
            </a:r>
            <a:r>
              <a:rPr lang="en-IN" sz="2000" dirty="0" smtClean="0">
                <a:solidFill>
                  <a:srgbClr val="444949"/>
                </a:solidFill>
                <a:latin typeface="GillSans-Light"/>
              </a:rPr>
              <a:t> User Pools</a:t>
            </a:r>
          </a:p>
          <a:p>
            <a:pPr>
              <a:buNone/>
            </a:pPr>
            <a:r>
              <a:rPr lang="en-IN" sz="2400" dirty="0" smtClean="0">
                <a:solidFill>
                  <a:srgbClr val="444949"/>
                </a:solidFill>
                <a:latin typeface="ArialMT"/>
              </a:rPr>
              <a:t>• </a:t>
            </a:r>
            <a:r>
              <a:rPr lang="en-IN" sz="2400" dirty="0" smtClean="0">
                <a:solidFill>
                  <a:srgbClr val="444949"/>
                </a:solidFill>
                <a:latin typeface="GillSans-Light"/>
              </a:rPr>
              <a:t>SAM can help you to run Lambda, API Gateway, </a:t>
            </a:r>
            <a:r>
              <a:rPr lang="en-IN" sz="2400" dirty="0" err="1" smtClean="0">
                <a:solidFill>
                  <a:srgbClr val="444949"/>
                </a:solidFill>
                <a:latin typeface="GillSans-Light"/>
              </a:rPr>
              <a:t>DynamoDB</a:t>
            </a:r>
            <a:r>
              <a:rPr lang="en-IN" sz="2400" dirty="0" smtClean="0">
                <a:solidFill>
                  <a:srgbClr val="444949"/>
                </a:solidFill>
                <a:latin typeface="GillSans-Light"/>
              </a:rPr>
              <a:t> locally</a:t>
            </a:r>
          </a:p>
          <a:p>
            <a:pPr>
              <a:buNone/>
            </a:pPr>
            <a:r>
              <a:rPr lang="en-IN" sz="2400" dirty="0" smtClean="0">
                <a:solidFill>
                  <a:srgbClr val="444949"/>
                </a:solidFill>
                <a:latin typeface="ArialMT"/>
              </a:rPr>
              <a:t>• </a:t>
            </a:r>
            <a:r>
              <a:rPr lang="en-IN" sz="2400" dirty="0" smtClean="0">
                <a:solidFill>
                  <a:srgbClr val="444949"/>
                </a:solidFill>
                <a:latin typeface="GillSans-Light"/>
              </a:rPr>
              <a:t>SAM can use </a:t>
            </a:r>
            <a:r>
              <a:rPr lang="en-IN" sz="2400" dirty="0" err="1" smtClean="0">
                <a:solidFill>
                  <a:srgbClr val="444949"/>
                </a:solidFill>
                <a:latin typeface="GillSans-Light"/>
              </a:rPr>
              <a:t>CodeDeploy</a:t>
            </a:r>
            <a:r>
              <a:rPr lang="en-IN" sz="2400" dirty="0" smtClean="0">
                <a:solidFill>
                  <a:srgbClr val="444949"/>
                </a:solidFill>
                <a:latin typeface="GillSans-Light"/>
              </a:rPr>
              <a:t> to deploy Lambda functions (traffic shifting)</a:t>
            </a:r>
          </a:p>
          <a:p>
            <a:pPr>
              <a:buNone/>
            </a:pPr>
            <a:r>
              <a:rPr lang="en-IN" sz="2400" dirty="0" smtClean="0">
                <a:solidFill>
                  <a:srgbClr val="444949"/>
                </a:solidFill>
                <a:latin typeface="ArialMT"/>
              </a:rPr>
              <a:t>• </a:t>
            </a:r>
            <a:r>
              <a:rPr lang="en-IN" sz="2400" dirty="0" smtClean="0">
                <a:solidFill>
                  <a:srgbClr val="444949"/>
                </a:solidFill>
                <a:latin typeface="GillSans-Light"/>
              </a:rPr>
              <a:t>Leverages </a:t>
            </a:r>
            <a:r>
              <a:rPr lang="en-IN" sz="2400" dirty="0" err="1" smtClean="0">
                <a:solidFill>
                  <a:srgbClr val="444949"/>
                </a:solidFill>
                <a:latin typeface="GillSans-Light"/>
              </a:rPr>
              <a:t>CloudFormation</a:t>
            </a:r>
            <a:r>
              <a:rPr lang="en-IN" sz="2400" dirty="0" smtClean="0">
                <a:solidFill>
                  <a:srgbClr val="444949"/>
                </a:solidFill>
                <a:latin typeface="GillSans-Light"/>
              </a:rPr>
              <a:t> in the backend</a:t>
            </a:r>
            <a:endParaRPr lang="en-IN" dirty="0"/>
          </a:p>
        </p:txBody>
      </p:sp>
      <p:sp>
        <p:nvSpPr>
          <p:cNvPr id="3" name="Title 2"/>
          <p:cNvSpPr>
            <a:spLocks noGrp="1"/>
          </p:cNvSpPr>
          <p:nvPr>
            <p:ph type="title"/>
          </p:nvPr>
        </p:nvSpPr>
        <p:spPr/>
        <p:txBody>
          <a:bodyPr>
            <a:normAutofit fontScale="90000"/>
          </a:bodyPr>
          <a:lstStyle/>
          <a:p>
            <a:r>
              <a:rPr lang="en-IN" dirty="0" smtClean="0"/>
              <a:t>AWS SAM – </a:t>
            </a:r>
            <a:r>
              <a:rPr lang="en-IN" dirty="0" err="1" smtClean="0"/>
              <a:t>Serverless</a:t>
            </a:r>
            <a:r>
              <a:rPr lang="en-IN" dirty="0" smtClean="0"/>
              <a:t>   </a:t>
            </a:r>
            <a:br>
              <a:rPr lang="en-IN" dirty="0" smtClean="0"/>
            </a:br>
            <a:r>
              <a:rPr lang="en-IN" dirty="0" smtClean="0"/>
              <a:t>Application Model</a:t>
            </a:r>
            <a:endParaRPr lang="en-IN" dirty="0"/>
          </a:p>
        </p:txBody>
      </p:sp>
      <p:pic>
        <p:nvPicPr>
          <p:cNvPr id="15362" name="Picture 2"/>
          <p:cNvPicPr>
            <a:picLocks noChangeAspect="1" noChangeArrowheads="1"/>
          </p:cNvPicPr>
          <p:nvPr/>
        </p:nvPicPr>
        <p:blipFill>
          <a:blip r:embed="rId2" cstate="print"/>
          <a:srcRect/>
          <a:stretch>
            <a:fillRect/>
          </a:stretch>
        </p:blipFill>
        <p:spPr bwMode="auto">
          <a:xfrm>
            <a:off x="7848600" y="1600200"/>
            <a:ext cx="1295400" cy="1407703"/>
          </a:xfrm>
          <a:prstGeom prst="rect">
            <a:avLst/>
          </a:prstGeom>
          <a:noFill/>
          <a:ln w="9525">
            <a:noFill/>
            <a:miter lim="800000"/>
            <a:headEnd/>
            <a:tailEnd/>
          </a:ln>
          <a:effectLst/>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CICD Architecture </a:t>
            </a:r>
            <a:br>
              <a:rPr lang="en-IN" sz="4000" dirty="0" smtClean="0">
                <a:solidFill>
                  <a:srgbClr val="444949"/>
                </a:solidFill>
                <a:latin typeface="GillSans-Light"/>
              </a:rPr>
            </a:br>
            <a:r>
              <a:rPr lang="en-IN" sz="4000" dirty="0" smtClean="0">
                <a:solidFill>
                  <a:srgbClr val="444949"/>
                </a:solidFill>
                <a:latin typeface="GillSans-Light"/>
              </a:rPr>
              <a:t>for SAM</a:t>
            </a:r>
            <a:endParaRPr lang="en-IN" dirty="0"/>
          </a:p>
        </p:txBody>
      </p:sp>
      <p:pic>
        <p:nvPicPr>
          <p:cNvPr id="16386" name="Picture 2"/>
          <p:cNvPicPr>
            <a:picLocks noGrp="1" noChangeAspect="1" noChangeArrowheads="1"/>
          </p:cNvPicPr>
          <p:nvPr>
            <p:ph idx="1"/>
          </p:nvPr>
        </p:nvPicPr>
        <p:blipFill>
          <a:blip r:embed="rId3"/>
          <a:srcRect/>
          <a:stretch>
            <a:fillRect/>
          </a:stretch>
        </p:blipFill>
        <p:spPr bwMode="auto">
          <a:xfrm>
            <a:off x="457200" y="1447800"/>
            <a:ext cx="8181975" cy="4572000"/>
          </a:xfrm>
          <a:prstGeom prst="rect">
            <a:avLst/>
          </a:prstGeom>
          <a:noFill/>
          <a:ln w="9525">
            <a:noFill/>
            <a:miter lim="800000"/>
            <a:headEnd/>
            <a:tailEnd/>
          </a:ln>
          <a:effectLst/>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solidFill>
                  <a:srgbClr val="444949"/>
                </a:solidFill>
                <a:latin typeface="GillSans-Light"/>
              </a:rPr>
              <a:t>Deployment Options</a:t>
            </a:r>
            <a:endParaRPr lang="en-IN" dirty="0"/>
          </a:p>
        </p:txBody>
      </p:sp>
      <p:graphicFrame>
        <p:nvGraphicFramePr>
          <p:cNvPr id="7" name="Content Placeholder 6"/>
          <p:cNvGraphicFramePr>
            <a:graphicFrameLocks noGrp="1"/>
          </p:cNvGraphicFramePr>
          <p:nvPr>
            <p:ph idx="1"/>
          </p:nvPr>
        </p:nvGraphicFramePr>
        <p:xfrm>
          <a:off x="457200" y="1524000"/>
          <a:ext cx="8229600" cy="4572000"/>
        </p:xfrm>
        <a:graphic>
          <a:graphicData uri="http://schemas.openxmlformats.org/drawingml/2006/table">
            <a:tbl>
              <a:tblPr firstRow="1" bandRow="1"/>
              <a:tblGrid>
                <a:gridCol w="4114800"/>
                <a:gridCol w="4114800"/>
              </a:tblGrid>
              <a:tr h="4310062">
                <a:tc>
                  <a:txBody>
                    <a:bodyPr/>
                    <a:lstStyle/>
                    <a:p>
                      <a:pPr algn="l"/>
                      <a:r>
                        <a:rPr lang="en-IN" sz="1800" baseline="0" dirty="0" smtClean="0">
                          <a:solidFill>
                            <a:srgbClr val="444949"/>
                          </a:solidFill>
                          <a:latin typeface="ArialMT"/>
                        </a:rPr>
                        <a:t>• </a:t>
                      </a:r>
                      <a:r>
                        <a:rPr lang="en-IN" sz="1800" baseline="0" dirty="0" smtClean="0">
                          <a:solidFill>
                            <a:srgbClr val="444949"/>
                          </a:solidFill>
                          <a:latin typeface="GillSans-Light"/>
                        </a:rPr>
                        <a:t>Vanilla EC2 with User Data (just for the first launch)</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Build an AMI for things that are slow to install (runtimes, updates, tools), and use EC2 user data for quick runtime setup</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Auto Scaling Group with launch</a:t>
                      </a:r>
                    </a:p>
                    <a:p>
                      <a:pPr algn="l"/>
                      <a:r>
                        <a:rPr lang="en-IN" sz="1800" baseline="0" dirty="0" smtClean="0">
                          <a:solidFill>
                            <a:srgbClr val="444949"/>
                          </a:solidFill>
                          <a:latin typeface="GillSans-Light"/>
                        </a:rPr>
                        <a:t>template (AMI)</a:t>
                      </a:r>
                    </a:p>
                    <a:p>
                      <a:pPr algn="l"/>
                      <a:r>
                        <a:rPr lang="en-IN" sz="1800" baseline="0" dirty="0" smtClean="0">
                          <a:solidFill>
                            <a:srgbClr val="444949"/>
                          </a:solidFill>
                          <a:latin typeface="ArialMT"/>
                        </a:rPr>
                        <a:t>• </a:t>
                      </a:r>
                      <a:r>
                        <a:rPr lang="en-IN" sz="1800" baseline="0" dirty="0" err="1" smtClean="0">
                          <a:solidFill>
                            <a:srgbClr val="444949"/>
                          </a:solidFill>
                          <a:latin typeface="GillSans-Light"/>
                        </a:rPr>
                        <a:t>CodeDeploy</a:t>
                      </a:r>
                      <a:r>
                        <a:rPr lang="en-IN" sz="1800" baseline="0" dirty="0" smtClean="0">
                          <a:solidFill>
                            <a:srgbClr val="444949"/>
                          </a:solidFill>
                          <a:latin typeface="GillSans-Light"/>
                        </a:rPr>
                        <a:t> (no new AMI – application</a:t>
                      </a:r>
                    </a:p>
                    <a:p>
                      <a:pPr algn="l"/>
                      <a:r>
                        <a:rPr lang="en-IN" sz="1800" baseline="0" dirty="0" smtClean="0">
                          <a:solidFill>
                            <a:srgbClr val="444949"/>
                          </a:solidFill>
                          <a:latin typeface="GillSans-Light"/>
                        </a:rPr>
                        <a:t>deployments)</a:t>
                      </a:r>
                    </a:p>
                    <a:p>
                      <a:pPr lvl="1" algn="l"/>
                      <a:r>
                        <a:rPr lang="en-IN" sz="1600" baseline="0" dirty="0" smtClean="0">
                          <a:solidFill>
                            <a:srgbClr val="444949"/>
                          </a:solidFill>
                          <a:latin typeface="ArialMT"/>
                        </a:rPr>
                        <a:t>• </a:t>
                      </a:r>
                      <a:r>
                        <a:rPr lang="en-IN" sz="1600" baseline="0" dirty="0" smtClean="0">
                          <a:solidFill>
                            <a:srgbClr val="444949"/>
                          </a:solidFill>
                          <a:latin typeface="GillSans-Light"/>
                        </a:rPr>
                        <a:t>In-place on EC2</a:t>
                      </a:r>
                    </a:p>
                    <a:p>
                      <a:pPr lvl="1" algn="l"/>
                      <a:r>
                        <a:rPr lang="en-IN" sz="1600" baseline="0" dirty="0" smtClean="0">
                          <a:solidFill>
                            <a:srgbClr val="444949"/>
                          </a:solidFill>
                          <a:latin typeface="ArialMT"/>
                        </a:rPr>
                        <a:t>• </a:t>
                      </a:r>
                      <a:r>
                        <a:rPr lang="en-IN" sz="1600" baseline="0" dirty="0" smtClean="0">
                          <a:solidFill>
                            <a:srgbClr val="444949"/>
                          </a:solidFill>
                          <a:latin typeface="GillSans-Light"/>
                        </a:rPr>
                        <a:t>In-place on ASG</a:t>
                      </a:r>
                    </a:p>
                    <a:p>
                      <a:pPr lvl="1" algn="l"/>
                      <a:r>
                        <a:rPr lang="en-IN" sz="1600" baseline="0" dirty="0" smtClean="0">
                          <a:solidFill>
                            <a:srgbClr val="444949"/>
                          </a:solidFill>
                          <a:latin typeface="ArialMT"/>
                        </a:rPr>
                        <a:t>• </a:t>
                      </a:r>
                      <a:r>
                        <a:rPr lang="en-IN" sz="1600" baseline="0" dirty="0" smtClean="0">
                          <a:solidFill>
                            <a:srgbClr val="444949"/>
                          </a:solidFill>
                          <a:latin typeface="GillSans-Light"/>
                        </a:rPr>
                        <a:t>New instances on ASG</a:t>
                      </a:r>
                    </a:p>
                    <a:p>
                      <a:pPr lvl="1" algn="l"/>
                      <a:r>
                        <a:rPr lang="en-IN" sz="1600" baseline="0" dirty="0" smtClean="0">
                          <a:solidFill>
                            <a:srgbClr val="444949"/>
                          </a:solidFill>
                          <a:latin typeface="ArialMT"/>
                        </a:rPr>
                        <a:t>• </a:t>
                      </a:r>
                      <a:r>
                        <a:rPr lang="en-IN" sz="1600" baseline="0" dirty="0" smtClean="0">
                          <a:solidFill>
                            <a:srgbClr val="444949"/>
                          </a:solidFill>
                          <a:latin typeface="GillSans-Light"/>
                        </a:rPr>
                        <a:t>Traffic shifting for AWS Lambda</a:t>
                      </a:r>
                    </a:p>
                    <a:p>
                      <a:pPr lvl="1" algn="l"/>
                      <a:r>
                        <a:rPr lang="en-IN" sz="1600" baseline="0" dirty="0" smtClean="0">
                          <a:solidFill>
                            <a:srgbClr val="444949"/>
                          </a:solidFill>
                          <a:latin typeface="ArialMT"/>
                        </a:rPr>
                        <a:t>• </a:t>
                      </a:r>
                      <a:r>
                        <a:rPr lang="en-IN" sz="1600" baseline="0" dirty="0" smtClean="0">
                          <a:solidFill>
                            <a:srgbClr val="444949"/>
                          </a:solidFill>
                          <a:latin typeface="GillSans-Light"/>
                        </a:rPr>
                        <a:t>New task set for ECS + traffic shifting</a:t>
                      </a:r>
                      <a:endParaRPr lang="en-IN" dirty="0"/>
                    </a:p>
                  </a:txBody>
                  <a:tcPr/>
                </a:tc>
                <a:tc>
                  <a:txBody>
                    <a:bodyPr/>
                    <a:lstStyle/>
                    <a:p>
                      <a:pPr algn="l"/>
                      <a:r>
                        <a:rPr lang="en-IN" sz="2000" baseline="0" dirty="0" smtClean="0">
                          <a:solidFill>
                            <a:srgbClr val="444949"/>
                          </a:solidFill>
                          <a:latin typeface="ArialMT"/>
                        </a:rPr>
                        <a:t>• </a:t>
                      </a:r>
                      <a:r>
                        <a:rPr lang="en-IN" sz="2000" baseline="0" dirty="0" smtClean="0">
                          <a:solidFill>
                            <a:srgbClr val="444949"/>
                          </a:solidFill>
                          <a:latin typeface="GillSans-Light"/>
                        </a:rPr>
                        <a:t>Elastic Beanstalk</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In-place all at once upgrades</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Rolling upgrades (with or without additional instances)</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Immutable upgrades (new instances)</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Blue / Green (entirely new stack)</a:t>
                      </a:r>
                    </a:p>
                    <a:p>
                      <a:pPr algn="l"/>
                      <a:r>
                        <a:rPr lang="en-IN" sz="2000" baseline="0" dirty="0" smtClean="0">
                          <a:solidFill>
                            <a:srgbClr val="444949"/>
                          </a:solidFill>
                          <a:latin typeface="ArialMT"/>
                        </a:rPr>
                        <a:t>• </a:t>
                      </a:r>
                      <a:r>
                        <a:rPr lang="en-IN" sz="2000" baseline="0" dirty="0" err="1" smtClean="0">
                          <a:solidFill>
                            <a:srgbClr val="444949"/>
                          </a:solidFill>
                          <a:latin typeface="GillSans-Light"/>
                        </a:rPr>
                        <a:t>OpsWorks</a:t>
                      </a:r>
                      <a:endParaRPr lang="en-IN" sz="2000" baseline="0" dirty="0" smtClean="0">
                        <a:solidFill>
                          <a:srgbClr val="444949"/>
                        </a:solidFill>
                        <a:latin typeface="GillSans-Light"/>
                      </a:endParaRP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For chef / puppet stacks only</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Can manage ELB and EC2 instances</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Cannot manage an ASG</a:t>
                      </a:r>
                    </a:p>
                    <a:p>
                      <a:pPr algn="l"/>
                      <a:r>
                        <a:rPr lang="en-IN" sz="2000" baseline="0" dirty="0" smtClean="0">
                          <a:solidFill>
                            <a:srgbClr val="444949"/>
                          </a:solidFill>
                          <a:latin typeface="ArialMT"/>
                        </a:rPr>
                        <a:t>• </a:t>
                      </a:r>
                      <a:r>
                        <a:rPr lang="en-IN" sz="2000" baseline="0" dirty="0" smtClean="0">
                          <a:solidFill>
                            <a:srgbClr val="444949"/>
                          </a:solidFill>
                          <a:latin typeface="GillSans-Light"/>
                        </a:rPr>
                        <a:t>SAM Framework</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Leverages </a:t>
                      </a:r>
                      <a:r>
                        <a:rPr lang="en-IN" sz="1800" baseline="0" dirty="0" err="1" smtClean="0">
                          <a:solidFill>
                            <a:srgbClr val="444949"/>
                          </a:solidFill>
                          <a:latin typeface="GillSans-Light"/>
                        </a:rPr>
                        <a:t>CloudFormation</a:t>
                      </a:r>
                      <a:r>
                        <a:rPr lang="en-IN" sz="1800" baseline="0" dirty="0" smtClean="0">
                          <a:solidFill>
                            <a:srgbClr val="444949"/>
                          </a:solidFill>
                          <a:latin typeface="GillSans-Light"/>
                        </a:rPr>
                        <a:t> &amp; </a:t>
                      </a:r>
                      <a:r>
                        <a:rPr lang="en-IN" sz="1800" baseline="0" dirty="0" err="1" smtClean="0">
                          <a:solidFill>
                            <a:srgbClr val="444949"/>
                          </a:solidFill>
                          <a:latin typeface="GillSans-Light"/>
                        </a:rPr>
                        <a:t>CodeDeploy</a:t>
                      </a:r>
                      <a:endParaRPr lang="en-IN" dirty="0"/>
                    </a:p>
                  </a:txBody>
                  <a:tcPr/>
                </a:tc>
              </a:tr>
            </a:tbl>
          </a:graphicData>
        </a:graphic>
      </p:graphicFrame>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Helps you manage your EC2 and On-Premise systems at scale</a:t>
            </a:r>
          </a:p>
          <a:p>
            <a:pPr>
              <a:buNone/>
            </a:pPr>
            <a:r>
              <a:rPr lang="en-IN" sz="2400" dirty="0" smtClean="0">
                <a:solidFill>
                  <a:srgbClr val="444949"/>
                </a:solidFill>
                <a:latin typeface="ArialMT"/>
              </a:rPr>
              <a:t>• </a:t>
            </a:r>
            <a:r>
              <a:rPr lang="en-IN" sz="2400" dirty="0" smtClean="0">
                <a:solidFill>
                  <a:srgbClr val="444949"/>
                </a:solidFill>
                <a:latin typeface="GillSans-Light"/>
              </a:rPr>
              <a:t>Get operational insights about the state of your infrastructure</a:t>
            </a:r>
          </a:p>
          <a:p>
            <a:pPr>
              <a:buNone/>
            </a:pPr>
            <a:r>
              <a:rPr lang="en-IN" sz="2400" dirty="0" smtClean="0">
                <a:solidFill>
                  <a:srgbClr val="444949"/>
                </a:solidFill>
                <a:latin typeface="ArialMT"/>
              </a:rPr>
              <a:t>• </a:t>
            </a:r>
            <a:r>
              <a:rPr lang="en-IN" sz="2400" dirty="0" smtClean="0">
                <a:solidFill>
                  <a:srgbClr val="444949"/>
                </a:solidFill>
                <a:latin typeface="GillSans-Light"/>
              </a:rPr>
              <a:t>Easily detect problems</a:t>
            </a:r>
          </a:p>
          <a:p>
            <a:pPr>
              <a:buNone/>
            </a:pPr>
            <a:r>
              <a:rPr lang="en-IN" sz="2400" dirty="0" smtClean="0">
                <a:solidFill>
                  <a:srgbClr val="444949"/>
                </a:solidFill>
                <a:latin typeface="ArialMT"/>
              </a:rPr>
              <a:t>• </a:t>
            </a:r>
            <a:r>
              <a:rPr lang="en-IN" sz="2400" dirty="0" smtClean="0">
                <a:solidFill>
                  <a:srgbClr val="444949"/>
                </a:solidFill>
                <a:latin typeface="GillSans-Light"/>
              </a:rPr>
              <a:t>Patching automation for enhanced compliance</a:t>
            </a:r>
          </a:p>
          <a:p>
            <a:pPr>
              <a:buNone/>
            </a:pPr>
            <a:r>
              <a:rPr lang="en-IN" sz="2400" dirty="0" smtClean="0">
                <a:solidFill>
                  <a:srgbClr val="444949"/>
                </a:solidFill>
                <a:latin typeface="ArialMT"/>
              </a:rPr>
              <a:t>• </a:t>
            </a:r>
            <a:r>
              <a:rPr lang="en-IN" sz="2400" dirty="0" smtClean="0">
                <a:solidFill>
                  <a:srgbClr val="444949"/>
                </a:solidFill>
                <a:latin typeface="GillSans-Light"/>
              </a:rPr>
              <a:t>Works for both Windows and Linux OS</a:t>
            </a:r>
          </a:p>
          <a:p>
            <a:pPr>
              <a:buNone/>
            </a:pPr>
            <a:r>
              <a:rPr lang="en-IN" sz="2400" dirty="0" smtClean="0">
                <a:solidFill>
                  <a:srgbClr val="444949"/>
                </a:solidFill>
                <a:latin typeface="ArialMT"/>
              </a:rPr>
              <a:t>• </a:t>
            </a:r>
            <a:r>
              <a:rPr lang="en-IN" sz="2400" dirty="0" smtClean="0">
                <a:solidFill>
                  <a:srgbClr val="444949"/>
                </a:solidFill>
                <a:latin typeface="GillSans-Light"/>
              </a:rPr>
              <a:t>Integrated with </a:t>
            </a:r>
            <a:r>
              <a:rPr lang="en-IN" sz="2400" dirty="0" err="1" smtClean="0">
                <a:solidFill>
                  <a:srgbClr val="444949"/>
                </a:solidFill>
                <a:latin typeface="GillSans-Light"/>
              </a:rPr>
              <a:t>CloudWatch</a:t>
            </a:r>
            <a:r>
              <a:rPr lang="en-IN" sz="2400" dirty="0" smtClean="0">
                <a:solidFill>
                  <a:srgbClr val="444949"/>
                </a:solidFill>
                <a:latin typeface="GillSans-Light"/>
              </a:rPr>
              <a:t> metrics / dashboards</a:t>
            </a:r>
          </a:p>
          <a:p>
            <a:pPr>
              <a:buNone/>
            </a:pPr>
            <a:r>
              <a:rPr lang="en-IN" sz="2400" dirty="0" smtClean="0">
                <a:solidFill>
                  <a:srgbClr val="444949"/>
                </a:solidFill>
                <a:latin typeface="ArialMT"/>
              </a:rPr>
              <a:t>• </a:t>
            </a:r>
            <a:r>
              <a:rPr lang="en-IN" sz="2400" dirty="0" smtClean="0">
                <a:solidFill>
                  <a:srgbClr val="444949"/>
                </a:solidFill>
                <a:latin typeface="GillSans-Light"/>
              </a:rPr>
              <a:t>Integrated with AWS </a:t>
            </a:r>
            <a:r>
              <a:rPr lang="en-IN" sz="2400" dirty="0" err="1" smtClean="0">
                <a:solidFill>
                  <a:srgbClr val="444949"/>
                </a:solidFill>
                <a:latin typeface="GillSans-Light"/>
              </a:rPr>
              <a:t>Config</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Free service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AWS Systems Manager </a:t>
            </a:r>
            <a:br>
              <a:rPr lang="en-IN" sz="4000" dirty="0" smtClean="0">
                <a:solidFill>
                  <a:srgbClr val="444949"/>
                </a:solidFill>
                <a:latin typeface="GillSans-Light"/>
              </a:rPr>
            </a:br>
            <a:r>
              <a:rPr lang="en-IN" sz="4000" dirty="0" smtClean="0">
                <a:solidFill>
                  <a:srgbClr val="444949"/>
                </a:solidFill>
                <a:latin typeface="GillSans-Light"/>
              </a:rPr>
              <a:t> Overview</a:t>
            </a:r>
            <a:endParaRPr lang="en-IN" dirty="0"/>
          </a:p>
        </p:txBody>
      </p:sp>
      <p:pic>
        <p:nvPicPr>
          <p:cNvPr id="17410" name="Picture 2"/>
          <p:cNvPicPr>
            <a:picLocks noChangeAspect="1" noChangeArrowheads="1"/>
          </p:cNvPicPr>
          <p:nvPr/>
        </p:nvPicPr>
        <p:blipFill>
          <a:blip r:embed="rId2" cstate="print"/>
          <a:srcRect/>
          <a:stretch>
            <a:fillRect/>
          </a:stretch>
        </p:blipFill>
        <p:spPr bwMode="auto">
          <a:xfrm>
            <a:off x="7696200" y="2057400"/>
            <a:ext cx="1171575" cy="1174461"/>
          </a:xfrm>
          <a:prstGeom prst="rect">
            <a:avLst/>
          </a:prstGeom>
          <a:noFill/>
          <a:ln w="9525">
            <a:noFill/>
            <a:miter lim="800000"/>
            <a:headEnd/>
            <a:tailEnd/>
          </a:ln>
          <a:effectLst/>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1905000"/>
          <a:ext cx="8229600" cy="3886200"/>
        </p:xfrm>
        <a:graphic>
          <a:graphicData uri="http://schemas.openxmlformats.org/drawingml/2006/table">
            <a:tbl>
              <a:tblPr firstRow="1" bandRow="1"/>
              <a:tblGrid>
                <a:gridCol w="3962400"/>
                <a:gridCol w="4267200"/>
              </a:tblGrid>
              <a:tr h="3886200">
                <a:tc>
                  <a:txBody>
                    <a:bodyPr/>
                    <a:lstStyle/>
                    <a:p>
                      <a:pPr algn="l"/>
                      <a:r>
                        <a:rPr lang="en-IN" sz="2000" baseline="0" dirty="0" smtClean="0">
                          <a:solidFill>
                            <a:srgbClr val="444949"/>
                          </a:solidFill>
                          <a:latin typeface="ArialMT"/>
                        </a:rPr>
                        <a:t>• </a:t>
                      </a:r>
                      <a:r>
                        <a:rPr lang="en-IN" sz="2000" baseline="0" dirty="0" smtClean="0">
                          <a:solidFill>
                            <a:srgbClr val="444949"/>
                          </a:solidFill>
                          <a:latin typeface="GillSans-Light"/>
                        </a:rPr>
                        <a:t>Resource Groups</a:t>
                      </a:r>
                    </a:p>
                    <a:p>
                      <a:pPr algn="l"/>
                      <a:r>
                        <a:rPr lang="en-IN" sz="2000" baseline="0" dirty="0" smtClean="0">
                          <a:solidFill>
                            <a:srgbClr val="444949"/>
                          </a:solidFill>
                          <a:latin typeface="ArialMT"/>
                        </a:rPr>
                        <a:t>• </a:t>
                      </a:r>
                      <a:r>
                        <a:rPr lang="en-IN" sz="2000" baseline="0" dirty="0" smtClean="0">
                          <a:solidFill>
                            <a:srgbClr val="444949"/>
                          </a:solidFill>
                          <a:latin typeface="GillSans-Light"/>
                        </a:rPr>
                        <a:t>Insights:</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Insights Dashboard</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Inventory: discover and audit</a:t>
                      </a:r>
                    </a:p>
                    <a:p>
                      <a:pPr lvl="1" algn="l"/>
                      <a:r>
                        <a:rPr lang="en-IN" sz="1800" baseline="0" dirty="0" smtClean="0">
                          <a:solidFill>
                            <a:srgbClr val="444949"/>
                          </a:solidFill>
                          <a:latin typeface="GillSans-Light"/>
                        </a:rPr>
                        <a:t>the software installed</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Compliance</a:t>
                      </a:r>
                    </a:p>
                    <a:p>
                      <a:pPr lvl="1" algn="l"/>
                      <a:r>
                        <a:rPr lang="en-IN" sz="2000" baseline="0" dirty="0" smtClean="0">
                          <a:solidFill>
                            <a:srgbClr val="444949"/>
                          </a:solidFill>
                          <a:latin typeface="ArialMT"/>
                        </a:rPr>
                        <a:t>• </a:t>
                      </a:r>
                      <a:r>
                        <a:rPr lang="en-IN" sz="2000" baseline="0" dirty="0" smtClean="0">
                          <a:solidFill>
                            <a:srgbClr val="444949"/>
                          </a:solidFill>
                          <a:latin typeface="GillSans-Light"/>
                        </a:rPr>
                        <a:t>Parameter Store</a:t>
                      </a:r>
                      <a:endParaRPr lang="en-IN" dirty="0"/>
                    </a:p>
                  </a:txBody>
                  <a:tcPr/>
                </a:tc>
                <a:tc>
                  <a:txBody>
                    <a:bodyPr/>
                    <a:lstStyle/>
                    <a:p>
                      <a:pPr algn="l"/>
                      <a:r>
                        <a:rPr lang="en-IN" sz="2000" baseline="0" dirty="0" smtClean="0">
                          <a:solidFill>
                            <a:srgbClr val="444949"/>
                          </a:solidFill>
                          <a:latin typeface="GillSans-Light"/>
                        </a:rPr>
                        <a:t>Action:</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Automation (shut down EC2, create AMIs)</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Run Command</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Session Manager</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Patch Manager</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Maintenance Windows</a:t>
                      </a:r>
                    </a:p>
                    <a:p>
                      <a:pPr lvl="1" algn="l"/>
                      <a:r>
                        <a:rPr lang="en-IN" sz="1800" baseline="0" dirty="0" smtClean="0">
                          <a:solidFill>
                            <a:srgbClr val="444949"/>
                          </a:solidFill>
                          <a:latin typeface="ArialMT"/>
                        </a:rPr>
                        <a:t>• </a:t>
                      </a:r>
                      <a:r>
                        <a:rPr lang="en-IN" sz="1800" baseline="0" dirty="0" smtClean="0">
                          <a:solidFill>
                            <a:srgbClr val="444949"/>
                          </a:solidFill>
                          <a:latin typeface="GillSans-Light"/>
                        </a:rPr>
                        <a:t>State Manager: define and maintaining</a:t>
                      </a:r>
                    </a:p>
                    <a:p>
                      <a:pPr lvl="1" algn="l"/>
                      <a:r>
                        <a:rPr lang="en-IN" sz="1800" baseline="0" dirty="0" smtClean="0">
                          <a:solidFill>
                            <a:srgbClr val="444949"/>
                          </a:solidFill>
                          <a:latin typeface="GillSans-Light"/>
                        </a:rPr>
                        <a:t>configuration of OS and applications</a:t>
                      </a:r>
                      <a:endParaRPr lang="en-IN" dirty="0"/>
                    </a:p>
                  </a:txBody>
                  <a:tcPr/>
                </a:tc>
              </a:tr>
            </a:tbl>
          </a:graphicData>
        </a:graphic>
      </p:graphicFrame>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AWS Systems Manager </a:t>
            </a:r>
            <a:br>
              <a:rPr lang="en-IN" sz="4000" dirty="0" smtClean="0">
                <a:solidFill>
                  <a:srgbClr val="444949"/>
                </a:solidFill>
                <a:latin typeface="GillSans-Light"/>
              </a:rPr>
            </a:br>
            <a:r>
              <a:rPr lang="en-IN" sz="4000" dirty="0" smtClean="0">
                <a:solidFill>
                  <a:srgbClr val="444949"/>
                </a:solidFill>
                <a:latin typeface="GillSans-Light"/>
              </a:rPr>
              <a:t> Features</a:t>
            </a:r>
            <a:endParaRPr lang="en-IN"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148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We need to install the SSM</a:t>
            </a:r>
          </a:p>
          <a:p>
            <a:pPr>
              <a:buNone/>
            </a:pPr>
            <a:r>
              <a:rPr lang="en-IN" sz="2800" dirty="0" smtClean="0">
                <a:solidFill>
                  <a:srgbClr val="444949"/>
                </a:solidFill>
                <a:latin typeface="GillSans-Light"/>
              </a:rPr>
              <a:t>agent onto the systems we</a:t>
            </a:r>
          </a:p>
          <a:p>
            <a:pPr>
              <a:buNone/>
            </a:pPr>
            <a:r>
              <a:rPr lang="en-IN" sz="2800" dirty="0" smtClean="0">
                <a:solidFill>
                  <a:srgbClr val="444949"/>
                </a:solidFill>
                <a:latin typeface="GillSans-Light"/>
              </a:rPr>
              <a:t>control</a:t>
            </a:r>
          </a:p>
          <a:p>
            <a:pPr>
              <a:buNone/>
            </a:pPr>
            <a:r>
              <a:rPr lang="en-IN" sz="2800" dirty="0" smtClean="0">
                <a:solidFill>
                  <a:srgbClr val="444949"/>
                </a:solidFill>
                <a:latin typeface="ArialMT"/>
              </a:rPr>
              <a:t>• </a:t>
            </a:r>
            <a:r>
              <a:rPr lang="en-IN" sz="2800" dirty="0" smtClean="0">
                <a:solidFill>
                  <a:srgbClr val="444949"/>
                </a:solidFill>
                <a:latin typeface="GillSans-Light"/>
              </a:rPr>
              <a:t>Installed by default on Amazon</a:t>
            </a:r>
          </a:p>
          <a:p>
            <a:pPr>
              <a:buNone/>
            </a:pPr>
            <a:r>
              <a:rPr lang="en-IN" sz="2800" dirty="0" smtClean="0">
                <a:solidFill>
                  <a:srgbClr val="444949"/>
                </a:solidFill>
                <a:latin typeface="GillSans-Light"/>
              </a:rPr>
              <a:t>Linux AMI &amp; some </a:t>
            </a:r>
            <a:r>
              <a:rPr lang="en-IN" sz="2800" dirty="0" err="1" smtClean="0">
                <a:solidFill>
                  <a:srgbClr val="444949"/>
                </a:solidFill>
                <a:latin typeface="GillSans-Light"/>
              </a:rPr>
              <a:t>Ubuntu</a:t>
            </a:r>
            <a:endParaRPr lang="en-IN" sz="2800" dirty="0" smtClean="0">
              <a:solidFill>
                <a:srgbClr val="444949"/>
              </a:solidFill>
              <a:latin typeface="GillSans-Light"/>
            </a:endParaRPr>
          </a:p>
          <a:p>
            <a:pPr>
              <a:buNone/>
            </a:pPr>
            <a:r>
              <a:rPr lang="en-IN" sz="2800" dirty="0" smtClean="0">
                <a:solidFill>
                  <a:srgbClr val="444949"/>
                </a:solidFill>
                <a:latin typeface="GillSans-Light"/>
              </a:rPr>
              <a:t>AMI</a:t>
            </a:r>
          </a:p>
          <a:p>
            <a:pPr>
              <a:buNone/>
            </a:pPr>
            <a:r>
              <a:rPr lang="en-IN" sz="2800" dirty="0" smtClean="0">
                <a:solidFill>
                  <a:srgbClr val="444949"/>
                </a:solidFill>
                <a:latin typeface="ArialMT"/>
              </a:rPr>
              <a:t>• </a:t>
            </a:r>
            <a:r>
              <a:rPr lang="en-IN" sz="2800" dirty="0" smtClean="0">
                <a:solidFill>
                  <a:srgbClr val="444949"/>
                </a:solidFill>
                <a:latin typeface="GillSans-Light"/>
              </a:rPr>
              <a:t>If an instance can’t be</a:t>
            </a:r>
          </a:p>
          <a:p>
            <a:pPr>
              <a:buNone/>
            </a:pPr>
            <a:r>
              <a:rPr lang="en-IN" sz="2800" dirty="0" smtClean="0">
                <a:solidFill>
                  <a:srgbClr val="444949"/>
                </a:solidFill>
                <a:latin typeface="GillSans-Light"/>
              </a:rPr>
              <a:t>controlled with SSM, it’s</a:t>
            </a:r>
          </a:p>
          <a:p>
            <a:pPr>
              <a:buNone/>
            </a:pPr>
            <a:r>
              <a:rPr lang="en-IN" sz="2800" dirty="0" smtClean="0">
                <a:solidFill>
                  <a:srgbClr val="444949"/>
                </a:solidFill>
                <a:latin typeface="GillSans-Light"/>
              </a:rPr>
              <a:t>probably an issue with the</a:t>
            </a:r>
          </a:p>
          <a:p>
            <a:pPr>
              <a:buNone/>
            </a:pPr>
            <a:r>
              <a:rPr lang="en-IN" sz="2800" dirty="0" smtClean="0">
                <a:solidFill>
                  <a:srgbClr val="444949"/>
                </a:solidFill>
                <a:latin typeface="GillSans-Light"/>
              </a:rPr>
              <a:t>SSM agent!</a:t>
            </a:r>
          </a:p>
          <a:p>
            <a:pPr>
              <a:buNone/>
            </a:pPr>
            <a:r>
              <a:rPr lang="en-IN" sz="2800" dirty="0" smtClean="0">
                <a:solidFill>
                  <a:srgbClr val="444949"/>
                </a:solidFill>
                <a:latin typeface="ArialMT"/>
              </a:rPr>
              <a:t>• </a:t>
            </a:r>
            <a:r>
              <a:rPr lang="en-IN" sz="2800" dirty="0" smtClean="0">
                <a:solidFill>
                  <a:srgbClr val="444949"/>
                </a:solidFill>
                <a:latin typeface="GillSans-Light"/>
              </a:rPr>
              <a:t>Make sure the EC2 instances</a:t>
            </a:r>
          </a:p>
          <a:p>
            <a:pPr>
              <a:buNone/>
            </a:pPr>
            <a:r>
              <a:rPr lang="en-IN" sz="2800" dirty="0" smtClean="0">
                <a:solidFill>
                  <a:srgbClr val="444949"/>
                </a:solidFill>
                <a:latin typeface="GillSans-Light"/>
              </a:rPr>
              <a:t>have a proper IAM role to</a:t>
            </a:r>
          </a:p>
          <a:p>
            <a:pPr>
              <a:buNone/>
            </a:pPr>
            <a:r>
              <a:rPr lang="en-IN" sz="2800" dirty="0" smtClean="0">
                <a:solidFill>
                  <a:srgbClr val="444949"/>
                </a:solidFill>
                <a:latin typeface="GillSans-Light"/>
              </a:rPr>
              <a:t>allow SSM actions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How Systems Manager </a:t>
            </a:r>
            <a:br>
              <a:rPr lang="en-IN" sz="4000" dirty="0" smtClean="0">
                <a:solidFill>
                  <a:srgbClr val="444949"/>
                </a:solidFill>
                <a:latin typeface="GillSans-Light"/>
              </a:rPr>
            </a:br>
            <a:r>
              <a:rPr lang="en-IN" sz="4000" dirty="0" smtClean="0">
                <a:solidFill>
                  <a:srgbClr val="444949"/>
                </a:solidFill>
                <a:latin typeface="GillSans-Light"/>
              </a:rPr>
              <a:t> works</a:t>
            </a:r>
            <a:endParaRPr lang="en-IN" dirty="0"/>
          </a:p>
        </p:txBody>
      </p:sp>
      <p:pic>
        <p:nvPicPr>
          <p:cNvPr id="18434" name="Picture 2"/>
          <p:cNvPicPr>
            <a:picLocks noChangeAspect="1" noChangeArrowheads="1"/>
          </p:cNvPicPr>
          <p:nvPr/>
        </p:nvPicPr>
        <p:blipFill>
          <a:blip r:embed="rId2"/>
          <a:srcRect/>
          <a:stretch>
            <a:fillRect/>
          </a:stretch>
        </p:blipFill>
        <p:spPr bwMode="auto">
          <a:xfrm>
            <a:off x="4343400" y="1524000"/>
            <a:ext cx="4648200" cy="4343400"/>
          </a:xfrm>
          <a:prstGeom prst="rect">
            <a:avLst/>
          </a:prstGeom>
          <a:noFill/>
          <a:ln w="9525">
            <a:noFill/>
            <a:miter lim="800000"/>
            <a:headEnd/>
            <a:tailEnd/>
          </a:ln>
          <a:effectLst/>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91000" cy="4525963"/>
          </a:xfrm>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Execute a document (= script) or just run a command</a:t>
            </a:r>
          </a:p>
          <a:p>
            <a:pPr>
              <a:buNone/>
            </a:pPr>
            <a:r>
              <a:rPr lang="en-IN" sz="2400" dirty="0" smtClean="0">
                <a:solidFill>
                  <a:srgbClr val="444949"/>
                </a:solidFill>
                <a:latin typeface="ArialMT"/>
              </a:rPr>
              <a:t>• </a:t>
            </a:r>
            <a:r>
              <a:rPr lang="en-IN" sz="2400" dirty="0" smtClean="0">
                <a:solidFill>
                  <a:srgbClr val="444949"/>
                </a:solidFill>
                <a:latin typeface="GillSans-Light"/>
              </a:rPr>
              <a:t>Run command across multiple instances (using resource groups)</a:t>
            </a:r>
          </a:p>
          <a:p>
            <a:pPr>
              <a:buNone/>
            </a:pPr>
            <a:r>
              <a:rPr lang="en-IN" sz="2400" dirty="0" smtClean="0">
                <a:solidFill>
                  <a:srgbClr val="444949"/>
                </a:solidFill>
                <a:latin typeface="ArialMT"/>
              </a:rPr>
              <a:t>• </a:t>
            </a:r>
            <a:r>
              <a:rPr lang="en-IN" sz="2400" dirty="0" smtClean="0">
                <a:solidFill>
                  <a:srgbClr val="444949"/>
                </a:solidFill>
                <a:latin typeface="GillSans-Light"/>
              </a:rPr>
              <a:t>Rate Control / Error Control</a:t>
            </a:r>
          </a:p>
          <a:p>
            <a:pPr>
              <a:buNone/>
            </a:pPr>
            <a:r>
              <a:rPr lang="en-IN" sz="2400" dirty="0" smtClean="0">
                <a:solidFill>
                  <a:srgbClr val="444949"/>
                </a:solidFill>
                <a:latin typeface="ArialMT"/>
              </a:rPr>
              <a:t>• </a:t>
            </a:r>
            <a:r>
              <a:rPr lang="en-IN" sz="2400" dirty="0" smtClean="0">
                <a:solidFill>
                  <a:srgbClr val="444949"/>
                </a:solidFill>
                <a:latin typeface="GillSans-Light"/>
              </a:rPr>
              <a:t>Integrated with IAM &amp; </a:t>
            </a:r>
            <a:r>
              <a:rPr lang="en-IN" sz="2400" dirty="0" err="1" smtClean="0">
                <a:solidFill>
                  <a:srgbClr val="444949"/>
                </a:solidFill>
                <a:latin typeface="GillSans-Light"/>
              </a:rPr>
              <a:t>CloudTrail</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No need for SSH</a:t>
            </a:r>
          </a:p>
          <a:p>
            <a:pPr>
              <a:buNone/>
            </a:pPr>
            <a:r>
              <a:rPr lang="en-IN" sz="2400" dirty="0" smtClean="0">
                <a:solidFill>
                  <a:srgbClr val="444949"/>
                </a:solidFill>
                <a:latin typeface="ArialMT"/>
              </a:rPr>
              <a:t>• </a:t>
            </a:r>
            <a:r>
              <a:rPr lang="en-IN" sz="2400" dirty="0" smtClean="0">
                <a:solidFill>
                  <a:srgbClr val="444949"/>
                </a:solidFill>
                <a:latin typeface="GillSans-Light"/>
              </a:rPr>
              <a:t>Results in the console</a:t>
            </a:r>
            <a:endParaRPr lang="en-IN" dirty="0"/>
          </a:p>
        </p:txBody>
      </p:sp>
      <p:sp>
        <p:nvSpPr>
          <p:cNvPr id="3" name="Title 2"/>
          <p:cNvSpPr>
            <a:spLocks noGrp="1"/>
          </p:cNvSpPr>
          <p:nvPr>
            <p:ph type="title"/>
          </p:nvPr>
        </p:nvSpPr>
        <p:spPr/>
        <p:txBody>
          <a:bodyPr>
            <a:normAutofit fontScale="90000"/>
          </a:bodyPr>
          <a:lstStyle/>
          <a:p>
            <a:r>
              <a:rPr lang="en-IN" dirty="0" smtClean="0"/>
              <a:t>AWS Systems Manager</a:t>
            </a:r>
            <a:br>
              <a:rPr lang="en-IN" dirty="0" smtClean="0"/>
            </a:br>
            <a:r>
              <a:rPr lang="en-IN" dirty="0" smtClean="0"/>
              <a:t>Run Command</a:t>
            </a:r>
            <a:endParaRPr lang="en-IN" dirty="0"/>
          </a:p>
        </p:txBody>
      </p:sp>
      <p:pic>
        <p:nvPicPr>
          <p:cNvPr id="19458" name="Picture 2"/>
          <p:cNvPicPr>
            <a:picLocks noChangeAspect="1" noChangeArrowheads="1"/>
          </p:cNvPicPr>
          <p:nvPr/>
        </p:nvPicPr>
        <p:blipFill>
          <a:blip r:embed="rId2"/>
          <a:srcRect/>
          <a:stretch>
            <a:fillRect/>
          </a:stretch>
        </p:blipFill>
        <p:spPr bwMode="auto">
          <a:xfrm>
            <a:off x="4495800" y="1219200"/>
            <a:ext cx="4210050" cy="5105400"/>
          </a:xfrm>
          <a:prstGeom prst="rect">
            <a:avLst/>
          </a:prstGeom>
          <a:noFill/>
          <a:ln w="9525">
            <a:noFill/>
            <a:miter lim="800000"/>
            <a:headEnd/>
            <a:tailEnd/>
          </a:ln>
          <a:effectLst/>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Defines which patches should or shouldn’t be installed on your instances</a:t>
            </a:r>
          </a:p>
          <a:p>
            <a:pPr>
              <a:buNone/>
            </a:pPr>
            <a:r>
              <a:rPr lang="en-IN" sz="3200" dirty="0" smtClean="0">
                <a:solidFill>
                  <a:srgbClr val="444949"/>
                </a:solidFill>
                <a:latin typeface="ArialMT"/>
              </a:rPr>
              <a:t>• </a:t>
            </a:r>
            <a:r>
              <a:rPr lang="en-IN" sz="3200" u="sng" dirty="0" smtClean="0">
                <a:solidFill>
                  <a:srgbClr val="444949"/>
                </a:solidFill>
                <a:latin typeface="GillSans-Light"/>
              </a:rPr>
              <a:t>Linux:</a:t>
            </a:r>
          </a:p>
          <a:p>
            <a:pPr lvl="1">
              <a:buNone/>
            </a:pPr>
            <a:r>
              <a:rPr lang="en-IN" sz="2400" dirty="0" smtClean="0">
                <a:solidFill>
                  <a:srgbClr val="444949"/>
                </a:solidFill>
                <a:latin typeface="ArialMT"/>
              </a:rPr>
              <a:t>• </a:t>
            </a:r>
            <a:r>
              <a:rPr lang="en-IN" sz="2400" dirty="0" smtClean="0">
                <a:solidFill>
                  <a:srgbClr val="444949"/>
                </a:solidFill>
                <a:latin typeface="GillSans-Light"/>
              </a:rPr>
              <a:t>AWS-AmazonLinux2DefaultPatchBaseline</a:t>
            </a:r>
          </a:p>
          <a:p>
            <a:pPr lvl="1">
              <a:buNone/>
            </a:pPr>
            <a:r>
              <a:rPr lang="en-IN" sz="2400" dirty="0" smtClean="0">
                <a:solidFill>
                  <a:srgbClr val="444949"/>
                </a:solidFill>
                <a:latin typeface="ArialMT"/>
              </a:rPr>
              <a:t>• </a:t>
            </a:r>
            <a:r>
              <a:rPr lang="en-IN" sz="2400" dirty="0" smtClean="0">
                <a:solidFill>
                  <a:srgbClr val="444949"/>
                </a:solidFill>
                <a:latin typeface="GillSans-Light"/>
              </a:rPr>
              <a:t>AWS-</a:t>
            </a:r>
            <a:r>
              <a:rPr lang="en-IN" sz="2400" dirty="0" err="1" smtClean="0">
                <a:solidFill>
                  <a:srgbClr val="444949"/>
                </a:solidFill>
                <a:latin typeface="GillSans-Light"/>
              </a:rPr>
              <a:t>CentOSDefaultPatchBaseline</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AWS-</a:t>
            </a:r>
            <a:r>
              <a:rPr lang="en-IN" sz="2400" dirty="0" err="1" smtClean="0">
                <a:solidFill>
                  <a:srgbClr val="444949"/>
                </a:solidFill>
                <a:latin typeface="GillSans-Light"/>
              </a:rPr>
              <a:t>RedHatDefaultPatchBaseline</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AWS-</a:t>
            </a:r>
            <a:r>
              <a:rPr lang="en-IN" sz="2400" dirty="0" err="1" smtClean="0">
                <a:solidFill>
                  <a:srgbClr val="444949"/>
                </a:solidFill>
                <a:latin typeface="GillSans-Light"/>
              </a:rPr>
              <a:t>SuseDefaultPatchBaseline</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AWS-</a:t>
            </a:r>
            <a:r>
              <a:rPr lang="en-IN" sz="2400" dirty="0" err="1" smtClean="0">
                <a:solidFill>
                  <a:srgbClr val="444949"/>
                </a:solidFill>
                <a:latin typeface="GillSans-Light"/>
              </a:rPr>
              <a:t>UbuntuDefaultPatchBaseline</a:t>
            </a:r>
            <a:endParaRPr lang="en-IN" sz="2400" dirty="0" smtClean="0">
              <a:solidFill>
                <a:srgbClr val="444949"/>
              </a:solidFill>
              <a:latin typeface="GillSans-Light"/>
            </a:endParaRPr>
          </a:p>
          <a:p>
            <a:pPr>
              <a:buNone/>
            </a:pPr>
            <a:r>
              <a:rPr lang="en-IN" sz="3200" dirty="0" smtClean="0">
                <a:solidFill>
                  <a:srgbClr val="444949"/>
                </a:solidFill>
                <a:latin typeface="ArialMT"/>
              </a:rPr>
              <a:t>• </a:t>
            </a:r>
            <a:r>
              <a:rPr lang="en-IN" sz="3200" u="sng" dirty="0" smtClean="0">
                <a:solidFill>
                  <a:srgbClr val="444949"/>
                </a:solidFill>
                <a:latin typeface="GillSans-Light"/>
              </a:rPr>
              <a:t>Windows</a:t>
            </a:r>
            <a:r>
              <a:rPr lang="en-IN" sz="3200" dirty="0" smtClean="0">
                <a:solidFill>
                  <a:srgbClr val="444949"/>
                </a:solidFill>
                <a:latin typeface="GillSans-Light"/>
              </a:rPr>
              <a:t>: (patches are auto-approved 7 days after the release)</a:t>
            </a:r>
          </a:p>
          <a:p>
            <a:pPr lvl="1">
              <a:buNone/>
            </a:pPr>
            <a:r>
              <a:rPr lang="en-IN" sz="2400" dirty="0" smtClean="0">
                <a:solidFill>
                  <a:srgbClr val="444949"/>
                </a:solidFill>
                <a:latin typeface="ArialMT"/>
              </a:rPr>
              <a:t>• </a:t>
            </a:r>
            <a:r>
              <a:rPr lang="en-IN" sz="2400" dirty="0" smtClean="0">
                <a:solidFill>
                  <a:srgbClr val="444949"/>
                </a:solidFill>
                <a:latin typeface="GillSans-Light"/>
              </a:rPr>
              <a:t>AWS-</a:t>
            </a:r>
            <a:r>
              <a:rPr lang="en-IN" sz="2400" dirty="0" err="1" smtClean="0">
                <a:solidFill>
                  <a:srgbClr val="444949"/>
                </a:solidFill>
                <a:latin typeface="GillSans-Light"/>
              </a:rPr>
              <a:t>DefaultPatchBaseline</a:t>
            </a:r>
            <a:r>
              <a:rPr lang="en-IN" sz="2400" dirty="0" smtClean="0">
                <a:solidFill>
                  <a:srgbClr val="444949"/>
                </a:solidFill>
                <a:latin typeface="GillSans-Light"/>
              </a:rPr>
              <a:t>: install OS patch </a:t>
            </a:r>
            <a:r>
              <a:rPr lang="en-IN" sz="2400" dirty="0" err="1" smtClean="0">
                <a:solidFill>
                  <a:srgbClr val="444949"/>
                </a:solidFill>
                <a:latin typeface="GillSans-Light"/>
              </a:rPr>
              <a:t>CriticalUpdates</a:t>
            </a:r>
            <a:r>
              <a:rPr lang="en-IN" sz="2400" dirty="0" smtClean="0">
                <a:solidFill>
                  <a:srgbClr val="444949"/>
                </a:solidFill>
                <a:latin typeface="GillSans-Light"/>
              </a:rPr>
              <a:t> &amp; </a:t>
            </a:r>
            <a:r>
              <a:rPr lang="en-IN" sz="2400" dirty="0" err="1" smtClean="0">
                <a:solidFill>
                  <a:srgbClr val="444949"/>
                </a:solidFill>
                <a:latin typeface="GillSans-Light"/>
              </a:rPr>
              <a:t>SecurityUpdates</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AWS-</a:t>
            </a:r>
            <a:r>
              <a:rPr lang="en-IN" sz="2400" dirty="0" err="1" smtClean="0">
                <a:solidFill>
                  <a:srgbClr val="444949"/>
                </a:solidFill>
                <a:latin typeface="GillSans-Light"/>
              </a:rPr>
              <a:t>WindowsPredefinedPatchBaseline</a:t>
            </a:r>
            <a:r>
              <a:rPr lang="en-IN" sz="2400" dirty="0" smtClean="0">
                <a:solidFill>
                  <a:srgbClr val="444949"/>
                </a:solidFill>
                <a:latin typeface="GillSans-Light"/>
              </a:rPr>
              <a:t>-OS: same as “AWS-</a:t>
            </a:r>
            <a:r>
              <a:rPr lang="en-IN" sz="2400" dirty="0" err="1" smtClean="0">
                <a:solidFill>
                  <a:srgbClr val="444949"/>
                </a:solidFill>
                <a:latin typeface="GillSans-Light"/>
              </a:rPr>
              <a:t>DefaultPatchBaseline</a:t>
            </a:r>
            <a:r>
              <a:rPr lang="en-IN" sz="24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AWS-</a:t>
            </a:r>
            <a:r>
              <a:rPr lang="en-IN" sz="2400" dirty="0" err="1" smtClean="0">
                <a:solidFill>
                  <a:srgbClr val="444949"/>
                </a:solidFill>
                <a:latin typeface="GillSans-Light"/>
              </a:rPr>
              <a:t>WindowsPredefinedPatchBaseline</a:t>
            </a:r>
            <a:r>
              <a:rPr lang="en-IN" sz="2400" dirty="0" smtClean="0">
                <a:solidFill>
                  <a:srgbClr val="444949"/>
                </a:solidFill>
                <a:latin typeface="GillSans-Light"/>
              </a:rPr>
              <a:t>-OS-Applications: also updates Microsoft applications</a:t>
            </a:r>
          </a:p>
          <a:p>
            <a:pPr>
              <a:buNone/>
            </a:pPr>
            <a:r>
              <a:rPr lang="en-IN" sz="3200" dirty="0" smtClean="0">
                <a:solidFill>
                  <a:srgbClr val="444949"/>
                </a:solidFill>
                <a:latin typeface="ArialMT"/>
              </a:rPr>
              <a:t>• </a:t>
            </a:r>
            <a:r>
              <a:rPr lang="en-IN" sz="3200" dirty="0" smtClean="0">
                <a:solidFill>
                  <a:srgbClr val="444949"/>
                </a:solidFill>
                <a:latin typeface="GillSans-Light"/>
              </a:rPr>
              <a:t>Can define your own custom patch baselines as well (OS, classification, severity…)</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SSM Patch Manager –</a:t>
            </a:r>
            <a:br>
              <a:rPr lang="en-IN" sz="3200" dirty="0" smtClean="0">
                <a:solidFill>
                  <a:srgbClr val="444949"/>
                </a:solidFill>
                <a:latin typeface="GillSans-Light"/>
              </a:rPr>
            </a:br>
            <a:r>
              <a:rPr lang="en-IN" sz="3200" dirty="0" smtClean="0">
                <a:solidFill>
                  <a:srgbClr val="444949"/>
                </a:solidFill>
                <a:latin typeface="GillSans-Light"/>
              </a:rPr>
              <a:t>Predefined Patch Baselines</a:t>
            </a:r>
            <a:endParaRPr lang="en-IN" sz="3600"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486400" cy="4525963"/>
          </a:xfrm>
        </p:spPr>
        <p:txBody>
          <a:bodyPr>
            <a:normAutofit fontScale="62500" lnSpcReduction="20000"/>
          </a:bodyPr>
          <a:lstStyle/>
          <a:p>
            <a:pPr>
              <a:buNone/>
            </a:pPr>
            <a:r>
              <a:rPr lang="en-IN" sz="2800" dirty="0" smtClean="0">
                <a:solidFill>
                  <a:srgbClr val="444949"/>
                </a:solidFill>
                <a:latin typeface="GillSans-Light"/>
              </a:rPr>
              <a:t>1. Define a patch baseline to use (or multiple if</a:t>
            </a:r>
          </a:p>
          <a:p>
            <a:pPr>
              <a:buNone/>
            </a:pPr>
            <a:r>
              <a:rPr lang="en-IN" sz="2800" dirty="0" smtClean="0">
                <a:solidFill>
                  <a:srgbClr val="444949"/>
                </a:solidFill>
                <a:latin typeface="GillSans-Light"/>
              </a:rPr>
              <a:t>you have multiple environments)</a:t>
            </a:r>
          </a:p>
          <a:p>
            <a:pPr>
              <a:buNone/>
            </a:pPr>
            <a:r>
              <a:rPr lang="en-IN" sz="2800" dirty="0" smtClean="0">
                <a:solidFill>
                  <a:srgbClr val="444949"/>
                </a:solidFill>
                <a:latin typeface="GillSans-Light"/>
              </a:rPr>
              <a:t>2. Define patch groups: define based on tags,</a:t>
            </a:r>
          </a:p>
          <a:p>
            <a:pPr>
              <a:buNone/>
            </a:pPr>
            <a:r>
              <a:rPr lang="en-IN" sz="2800" dirty="0" smtClean="0">
                <a:solidFill>
                  <a:srgbClr val="444949"/>
                </a:solidFill>
                <a:latin typeface="GillSans-Light"/>
              </a:rPr>
              <a:t>example different environments (dev, test,</a:t>
            </a:r>
          </a:p>
          <a:p>
            <a:pPr>
              <a:buNone/>
            </a:pPr>
            <a:r>
              <a:rPr lang="en-IN" sz="2800" dirty="0" smtClean="0">
                <a:solidFill>
                  <a:srgbClr val="444949"/>
                </a:solidFill>
                <a:latin typeface="GillSans-Light"/>
              </a:rPr>
              <a:t>prod) – use tag Patch Group</a:t>
            </a:r>
          </a:p>
          <a:p>
            <a:pPr>
              <a:buNone/>
            </a:pPr>
            <a:r>
              <a:rPr lang="en-IN" sz="2800" dirty="0" smtClean="0">
                <a:solidFill>
                  <a:srgbClr val="444949"/>
                </a:solidFill>
                <a:latin typeface="GillSans-Light"/>
              </a:rPr>
              <a:t>3. Define Maintenance Windows (schedule,</a:t>
            </a:r>
          </a:p>
          <a:p>
            <a:pPr>
              <a:buNone/>
            </a:pPr>
            <a:r>
              <a:rPr lang="en-IN" sz="2800" dirty="0" smtClean="0">
                <a:solidFill>
                  <a:srgbClr val="444949"/>
                </a:solidFill>
                <a:latin typeface="GillSans-Light"/>
              </a:rPr>
              <a:t>duration, registered targets/patch groups and</a:t>
            </a:r>
          </a:p>
          <a:p>
            <a:pPr>
              <a:buNone/>
            </a:pPr>
            <a:r>
              <a:rPr lang="en-IN" sz="2800" dirty="0" smtClean="0">
                <a:solidFill>
                  <a:srgbClr val="444949"/>
                </a:solidFill>
                <a:latin typeface="GillSans-Light"/>
              </a:rPr>
              <a:t>registered tasks)</a:t>
            </a:r>
          </a:p>
          <a:p>
            <a:pPr>
              <a:buNone/>
            </a:pPr>
            <a:r>
              <a:rPr lang="en-IN" sz="2800" dirty="0" smtClean="0">
                <a:solidFill>
                  <a:srgbClr val="444949"/>
                </a:solidFill>
                <a:latin typeface="GillSans-Light"/>
              </a:rPr>
              <a:t>4. Add the AWS-</a:t>
            </a:r>
            <a:r>
              <a:rPr lang="en-IN" sz="2800" dirty="0" err="1" smtClean="0">
                <a:solidFill>
                  <a:srgbClr val="444949"/>
                </a:solidFill>
                <a:latin typeface="GillSans-Light"/>
              </a:rPr>
              <a:t>RunPatchBaseline</a:t>
            </a:r>
            <a:r>
              <a:rPr lang="en-IN" sz="2800" dirty="0" smtClean="0">
                <a:solidFill>
                  <a:srgbClr val="444949"/>
                </a:solidFill>
                <a:latin typeface="GillSans-Light"/>
              </a:rPr>
              <a:t> Run</a:t>
            </a:r>
          </a:p>
          <a:p>
            <a:pPr>
              <a:buNone/>
            </a:pPr>
            <a:r>
              <a:rPr lang="en-IN" sz="2800" dirty="0" smtClean="0">
                <a:solidFill>
                  <a:srgbClr val="444949"/>
                </a:solidFill>
                <a:latin typeface="GillSans-Light"/>
              </a:rPr>
              <a:t>Command as part of the registered tasks of the</a:t>
            </a:r>
          </a:p>
          <a:p>
            <a:pPr>
              <a:buNone/>
            </a:pPr>
            <a:r>
              <a:rPr lang="en-IN" sz="2800" dirty="0" smtClean="0">
                <a:solidFill>
                  <a:srgbClr val="444949"/>
                </a:solidFill>
                <a:latin typeface="GillSans-Light"/>
              </a:rPr>
              <a:t>Maintenance Window (works cross platform</a:t>
            </a:r>
          </a:p>
          <a:p>
            <a:pPr>
              <a:buNone/>
            </a:pPr>
            <a:r>
              <a:rPr lang="en-IN" sz="2800" dirty="0" smtClean="0">
                <a:solidFill>
                  <a:srgbClr val="444949"/>
                </a:solidFill>
                <a:latin typeface="GillSans-Light"/>
              </a:rPr>
              <a:t>Linux &amp; Windows)</a:t>
            </a:r>
          </a:p>
          <a:p>
            <a:pPr>
              <a:buNone/>
            </a:pPr>
            <a:r>
              <a:rPr lang="en-IN" sz="2800" dirty="0" smtClean="0">
                <a:solidFill>
                  <a:srgbClr val="444949"/>
                </a:solidFill>
                <a:latin typeface="GillSans-Light"/>
              </a:rPr>
              <a:t>5. Define Rate Control (concurrency &amp; error</a:t>
            </a:r>
          </a:p>
          <a:p>
            <a:pPr>
              <a:buNone/>
            </a:pPr>
            <a:r>
              <a:rPr lang="en-IN" sz="2800" dirty="0" smtClean="0">
                <a:solidFill>
                  <a:srgbClr val="444949"/>
                </a:solidFill>
                <a:latin typeface="GillSans-Light"/>
              </a:rPr>
              <a:t>threshold) for the task</a:t>
            </a:r>
          </a:p>
          <a:p>
            <a:pPr>
              <a:buNone/>
            </a:pPr>
            <a:r>
              <a:rPr lang="en-IN" sz="2800" dirty="0" smtClean="0">
                <a:solidFill>
                  <a:srgbClr val="444949"/>
                </a:solidFill>
                <a:latin typeface="GillSans-Light"/>
              </a:rPr>
              <a:t>6. Monitor Patch Compliance using SSM Inventory</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SSM Patch Managers </a:t>
            </a:r>
            <a:br>
              <a:rPr lang="en-IN" sz="4000" dirty="0" smtClean="0">
                <a:solidFill>
                  <a:srgbClr val="444949"/>
                </a:solidFill>
                <a:latin typeface="GillSans-Light"/>
              </a:rPr>
            </a:br>
            <a:r>
              <a:rPr lang="en-IN" sz="4000" dirty="0" smtClean="0">
                <a:solidFill>
                  <a:srgbClr val="444949"/>
                </a:solidFill>
                <a:latin typeface="GillSans-Light"/>
              </a:rPr>
              <a:t> – Steps</a:t>
            </a:r>
            <a:endParaRPr lang="en-IN" dirty="0"/>
          </a:p>
        </p:txBody>
      </p:sp>
      <p:pic>
        <p:nvPicPr>
          <p:cNvPr id="20482" name="Picture 2"/>
          <p:cNvPicPr>
            <a:picLocks noChangeAspect="1" noChangeArrowheads="1"/>
          </p:cNvPicPr>
          <p:nvPr/>
        </p:nvPicPr>
        <p:blipFill>
          <a:blip r:embed="rId2" cstate="print"/>
          <a:srcRect/>
          <a:stretch>
            <a:fillRect/>
          </a:stretch>
        </p:blipFill>
        <p:spPr bwMode="auto">
          <a:xfrm>
            <a:off x="5867400" y="1371600"/>
            <a:ext cx="3048000" cy="4113592"/>
          </a:xfrm>
          <a:prstGeom prst="rect">
            <a:avLst/>
          </a:prstGeom>
          <a:noFill/>
          <a:ln w="9525">
            <a:noFill/>
            <a:miter lim="800000"/>
            <a:headEnd/>
            <a:tailEnd/>
          </a:ln>
          <a:effectLst/>
        </p:spPr>
      </p:pic>
      <p:sp>
        <p:nvSpPr>
          <p:cNvPr id="5" name="TextBox 4"/>
          <p:cNvSpPr txBox="1"/>
          <p:nvPr/>
        </p:nvSpPr>
        <p:spPr>
          <a:xfrm>
            <a:off x="1500817" y="5943600"/>
            <a:ext cx="7643183" cy="276999"/>
          </a:xfrm>
          <a:prstGeom prst="rect">
            <a:avLst/>
          </a:prstGeom>
          <a:noFill/>
        </p:spPr>
        <p:txBody>
          <a:bodyPr wrap="none" rtlCol="0">
            <a:spAutoFit/>
          </a:bodyPr>
          <a:lstStyle/>
          <a:p>
            <a:r>
              <a:rPr lang="en-IN" sz="1200" dirty="0" smtClean="0">
                <a:solidFill>
                  <a:srgbClr val="0563C2"/>
                </a:solidFill>
                <a:latin typeface="Calibri"/>
              </a:rPr>
              <a:t>https://aws.amazon.com/blogs/mt/patching-your-windows-ec2-instances-using-aws-systems-manager-patch-manager/</a:t>
            </a:r>
            <a:endParaRPr lang="en-IN" sz="1200"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3434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Secure storage for configuration and secrets</a:t>
            </a:r>
          </a:p>
          <a:p>
            <a:pPr>
              <a:buNone/>
            </a:pPr>
            <a:r>
              <a:rPr lang="en-IN" sz="2800" dirty="0" smtClean="0">
                <a:solidFill>
                  <a:srgbClr val="444949"/>
                </a:solidFill>
                <a:latin typeface="ArialMT"/>
              </a:rPr>
              <a:t>• </a:t>
            </a:r>
            <a:r>
              <a:rPr lang="en-IN" sz="2800" dirty="0" smtClean="0">
                <a:solidFill>
                  <a:srgbClr val="444949"/>
                </a:solidFill>
                <a:latin typeface="GillSans-Light"/>
              </a:rPr>
              <a:t>Optional Seamless Encryption using KMS</a:t>
            </a:r>
          </a:p>
          <a:p>
            <a:pPr>
              <a:buNone/>
            </a:pPr>
            <a:r>
              <a:rPr lang="en-IN" sz="2800" dirty="0" smtClean="0">
                <a:solidFill>
                  <a:srgbClr val="444949"/>
                </a:solidFill>
                <a:latin typeface="ArialMT"/>
              </a:rPr>
              <a:t>• </a:t>
            </a:r>
            <a:r>
              <a:rPr lang="en-IN" sz="2800" dirty="0" err="1" smtClean="0">
                <a:solidFill>
                  <a:srgbClr val="444949"/>
                </a:solidFill>
                <a:latin typeface="GillSans-Light"/>
              </a:rPr>
              <a:t>Serverless</a:t>
            </a:r>
            <a:r>
              <a:rPr lang="en-IN" sz="2800" dirty="0" smtClean="0">
                <a:solidFill>
                  <a:srgbClr val="444949"/>
                </a:solidFill>
                <a:latin typeface="GillSans-Light"/>
              </a:rPr>
              <a:t>, scalable, durable, easy SDK, free</a:t>
            </a:r>
          </a:p>
          <a:p>
            <a:pPr>
              <a:buNone/>
            </a:pPr>
            <a:r>
              <a:rPr lang="en-IN" sz="2800" dirty="0" smtClean="0">
                <a:solidFill>
                  <a:srgbClr val="444949"/>
                </a:solidFill>
                <a:latin typeface="ArialMT"/>
              </a:rPr>
              <a:t>• </a:t>
            </a:r>
            <a:r>
              <a:rPr lang="en-IN" sz="2800" dirty="0" smtClean="0">
                <a:solidFill>
                  <a:srgbClr val="444949"/>
                </a:solidFill>
                <a:latin typeface="GillSans-Light"/>
              </a:rPr>
              <a:t>Version tracking of configurations / secrets</a:t>
            </a:r>
          </a:p>
          <a:p>
            <a:pPr>
              <a:buNone/>
            </a:pPr>
            <a:r>
              <a:rPr lang="en-IN" sz="2800" dirty="0" smtClean="0">
                <a:solidFill>
                  <a:srgbClr val="444949"/>
                </a:solidFill>
                <a:latin typeface="ArialMT"/>
              </a:rPr>
              <a:t>• </a:t>
            </a:r>
            <a:r>
              <a:rPr lang="en-IN" sz="2800" dirty="0" smtClean="0">
                <a:solidFill>
                  <a:srgbClr val="444949"/>
                </a:solidFill>
                <a:latin typeface="GillSans-Light"/>
              </a:rPr>
              <a:t>Configuration management using path &amp; IAM</a:t>
            </a:r>
          </a:p>
          <a:p>
            <a:pPr>
              <a:buNone/>
            </a:pPr>
            <a:r>
              <a:rPr lang="en-IN" sz="2800" dirty="0" smtClean="0">
                <a:solidFill>
                  <a:srgbClr val="444949"/>
                </a:solidFill>
                <a:latin typeface="ArialMT"/>
              </a:rPr>
              <a:t>• </a:t>
            </a:r>
            <a:r>
              <a:rPr lang="en-IN" sz="2800" dirty="0" smtClean="0">
                <a:solidFill>
                  <a:srgbClr val="444949"/>
                </a:solidFill>
                <a:latin typeface="GillSans-Light"/>
              </a:rPr>
              <a:t>Notifications with </a:t>
            </a:r>
            <a:r>
              <a:rPr lang="en-IN" sz="2800" dirty="0" err="1" smtClean="0">
                <a:solidFill>
                  <a:srgbClr val="444949"/>
                </a:solidFill>
                <a:latin typeface="GillSans-Light"/>
              </a:rPr>
              <a:t>CloudWatch</a:t>
            </a:r>
            <a:r>
              <a:rPr lang="en-IN" sz="2800" dirty="0" smtClean="0">
                <a:solidFill>
                  <a:srgbClr val="444949"/>
                </a:solidFill>
                <a:latin typeface="GillSans-Light"/>
              </a:rPr>
              <a:t> Events</a:t>
            </a:r>
          </a:p>
          <a:p>
            <a:pPr>
              <a:buNone/>
            </a:pPr>
            <a:r>
              <a:rPr lang="en-IN" sz="2800" dirty="0" smtClean="0">
                <a:solidFill>
                  <a:srgbClr val="444949"/>
                </a:solidFill>
                <a:latin typeface="ArialMT"/>
              </a:rPr>
              <a:t>• </a:t>
            </a:r>
            <a:r>
              <a:rPr lang="en-IN" sz="2800" dirty="0" smtClean="0">
                <a:solidFill>
                  <a:srgbClr val="444949"/>
                </a:solidFill>
                <a:latin typeface="GillSans-Light"/>
              </a:rPr>
              <a:t>Integration with </a:t>
            </a:r>
            <a:r>
              <a:rPr lang="en-IN" sz="2800" dirty="0" err="1" smtClean="0">
                <a:solidFill>
                  <a:srgbClr val="444949"/>
                </a:solidFill>
                <a:latin typeface="GillSans-Light"/>
              </a:rPr>
              <a:t>CloudFormation</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Can retrieve secrets from Secrets Manager using the SSM Parameter Store API</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Parameter Store</a:t>
            </a:r>
            <a:endParaRPr lang="en-IN" dirty="0"/>
          </a:p>
        </p:txBody>
      </p:sp>
      <p:pic>
        <p:nvPicPr>
          <p:cNvPr id="21506" name="Picture 2"/>
          <p:cNvPicPr>
            <a:picLocks noChangeAspect="1" noChangeArrowheads="1"/>
          </p:cNvPicPr>
          <p:nvPr/>
        </p:nvPicPr>
        <p:blipFill>
          <a:blip r:embed="rId2"/>
          <a:srcRect/>
          <a:stretch>
            <a:fillRect/>
          </a:stretch>
        </p:blipFill>
        <p:spPr bwMode="auto">
          <a:xfrm>
            <a:off x="4876800" y="1295400"/>
            <a:ext cx="3867150" cy="5156105"/>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6400800" cy="4635691"/>
          </a:xfrm>
        </p:spPr>
        <p:txBody>
          <a:bodyPr>
            <a:normAutofit fontScale="92500" lnSpcReduction="10000"/>
          </a:bodyPr>
          <a:lstStyle/>
          <a:p>
            <a:pPr>
              <a:buNone/>
            </a:pPr>
            <a:r>
              <a:rPr lang="en-US" sz="2400" dirty="0" smtClean="0">
                <a:solidFill>
                  <a:srgbClr val="444949"/>
                </a:solidFill>
                <a:latin typeface="ArialMT"/>
              </a:rPr>
              <a:t>• </a:t>
            </a:r>
            <a:r>
              <a:rPr lang="en-US" sz="2400" dirty="0" smtClean="0">
                <a:solidFill>
                  <a:srgbClr val="444949"/>
                </a:solidFill>
                <a:latin typeface="GillSans-Light"/>
              </a:rPr>
              <a:t>Simple AD is an inexpensive Active Directory–compatible service with</a:t>
            </a:r>
          </a:p>
          <a:p>
            <a:pPr>
              <a:buNone/>
            </a:pPr>
            <a:r>
              <a:rPr lang="en-US" sz="2400" dirty="0" smtClean="0">
                <a:solidFill>
                  <a:srgbClr val="444949"/>
                </a:solidFill>
                <a:latin typeface="GillSans-Light"/>
              </a:rPr>
              <a:t>the common directory features.</a:t>
            </a:r>
          </a:p>
          <a:p>
            <a:pPr>
              <a:buNone/>
            </a:pPr>
            <a:r>
              <a:rPr lang="en-US" sz="2400" dirty="0" smtClean="0">
                <a:solidFill>
                  <a:srgbClr val="444949"/>
                </a:solidFill>
                <a:latin typeface="ArialMT"/>
              </a:rPr>
              <a:t>• </a:t>
            </a:r>
            <a:r>
              <a:rPr lang="en-US" sz="2400" dirty="0" smtClean="0">
                <a:solidFill>
                  <a:srgbClr val="444949"/>
                </a:solidFill>
                <a:latin typeface="GillSans-Light"/>
              </a:rPr>
              <a:t>Supports joining EC2 instances, manage users and groups</a:t>
            </a:r>
          </a:p>
          <a:p>
            <a:pPr>
              <a:buNone/>
            </a:pPr>
            <a:r>
              <a:rPr lang="en-US" sz="2400" dirty="0" smtClean="0">
                <a:solidFill>
                  <a:srgbClr val="444949"/>
                </a:solidFill>
                <a:latin typeface="ArialMT"/>
              </a:rPr>
              <a:t>• </a:t>
            </a:r>
            <a:r>
              <a:rPr lang="en-US" sz="2400" dirty="0" smtClean="0">
                <a:solidFill>
                  <a:srgbClr val="444949"/>
                </a:solidFill>
                <a:latin typeface="GillSans-Light"/>
              </a:rPr>
              <a:t>Does not support MFA, RDS SQL server, AWS SSO</a:t>
            </a:r>
          </a:p>
          <a:p>
            <a:pPr>
              <a:buNone/>
            </a:pPr>
            <a:r>
              <a:rPr lang="en-US" sz="2400" dirty="0" smtClean="0">
                <a:solidFill>
                  <a:srgbClr val="444949"/>
                </a:solidFill>
                <a:latin typeface="ArialMT"/>
              </a:rPr>
              <a:t>• </a:t>
            </a:r>
            <a:r>
              <a:rPr lang="en-US" sz="2400" dirty="0" smtClean="0">
                <a:solidFill>
                  <a:srgbClr val="444949"/>
                </a:solidFill>
                <a:latin typeface="GillSans-Light"/>
              </a:rPr>
              <a:t>Small: 500 users, large: 5000 users</a:t>
            </a:r>
          </a:p>
          <a:p>
            <a:pPr>
              <a:buNone/>
            </a:pPr>
            <a:r>
              <a:rPr lang="en-US" sz="2400" dirty="0" smtClean="0">
                <a:solidFill>
                  <a:srgbClr val="444949"/>
                </a:solidFill>
                <a:latin typeface="ArialMT"/>
              </a:rPr>
              <a:t>• </a:t>
            </a:r>
            <a:r>
              <a:rPr lang="en-US" sz="2400" dirty="0" smtClean="0">
                <a:solidFill>
                  <a:srgbClr val="444949"/>
                </a:solidFill>
                <a:latin typeface="GillSans-Light"/>
              </a:rPr>
              <a:t>Powered by Samba 4, compatible with Microsoft AD</a:t>
            </a:r>
          </a:p>
          <a:p>
            <a:pPr>
              <a:buNone/>
            </a:pPr>
            <a:r>
              <a:rPr lang="en-US" sz="2400" dirty="0" smtClean="0">
                <a:solidFill>
                  <a:srgbClr val="444949"/>
                </a:solidFill>
                <a:latin typeface="ArialMT"/>
              </a:rPr>
              <a:t>• </a:t>
            </a:r>
            <a:r>
              <a:rPr lang="en-US" sz="2400" dirty="0" smtClean="0">
                <a:solidFill>
                  <a:srgbClr val="444949"/>
                </a:solidFill>
                <a:latin typeface="GillSans-Light"/>
              </a:rPr>
              <a:t>lower cost, low scale, basic AD compatible, or LDAP compatibility</a:t>
            </a:r>
          </a:p>
          <a:p>
            <a:pPr>
              <a:buNone/>
            </a:pPr>
            <a:r>
              <a:rPr lang="en-US" sz="2400" dirty="0" smtClean="0">
                <a:solidFill>
                  <a:srgbClr val="444949"/>
                </a:solidFill>
                <a:latin typeface="ArialMT"/>
              </a:rPr>
              <a:t>• </a:t>
            </a:r>
            <a:r>
              <a:rPr lang="en-US" sz="2400" dirty="0" smtClean="0">
                <a:solidFill>
                  <a:srgbClr val="444949"/>
                </a:solidFill>
                <a:latin typeface="GillSans-Light"/>
              </a:rPr>
              <a:t>No trust relationship</a:t>
            </a:r>
            <a:endParaRPr lang="en-US" dirty="0"/>
          </a:p>
        </p:txBody>
      </p:sp>
      <p:sp>
        <p:nvSpPr>
          <p:cNvPr id="3" name="Title 2"/>
          <p:cNvSpPr>
            <a:spLocks noGrp="1"/>
          </p:cNvSpPr>
          <p:nvPr>
            <p:ph type="title"/>
          </p:nvPr>
        </p:nvSpPr>
        <p:spPr/>
        <p:txBody>
          <a:bodyPr>
            <a:normAutofit fontScale="90000"/>
          </a:bodyPr>
          <a:lstStyle/>
          <a:p>
            <a:r>
              <a:rPr lang="en-US" sz="4000" dirty="0" smtClean="0">
                <a:solidFill>
                  <a:srgbClr val="444949"/>
                </a:solidFill>
                <a:latin typeface="GillSans-Light"/>
              </a:rPr>
              <a:t>AWS Directory Services</a:t>
            </a:r>
            <a:br>
              <a:rPr lang="en-US" sz="4000" dirty="0" smtClean="0">
                <a:solidFill>
                  <a:srgbClr val="444949"/>
                </a:solidFill>
                <a:latin typeface="GillSans-Light"/>
              </a:rPr>
            </a:br>
            <a:r>
              <a:rPr lang="en-US" sz="4000" dirty="0" smtClean="0">
                <a:solidFill>
                  <a:srgbClr val="444949"/>
                </a:solidFill>
                <a:latin typeface="GillSans-Light"/>
              </a:rPr>
              <a:t>Simple AD</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7620000" y="1524000"/>
            <a:ext cx="1295400" cy="804861"/>
          </a:xfrm>
          <a:prstGeom prst="rect">
            <a:avLst/>
          </a:prstGeom>
          <a:noFill/>
          <a:ln w="9525">
            <a:noFill/>
            <a:miter lim="800000"/>
            <a:headEnd/>
            <a:tailEnd/>
          </a:ln>
          <a:effectLst/>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600" dirty="0" smtClean="0">
                <a:solidFill>
                  <a:srgbClr val="444949"/>
                </a:solidFill>
                <a:latin typeface="ArialMT"/>
              </a:rPr>
              <a:t>• </a:t>
            </a:r>
            <a:r>
              <a:rPr lang="en-IN" sz="2600" dirty="0" smtClean="0">
                <a:solidFill>
                  <a:srgbClr val="444949"/>
                </a:solidFill>
                <a:latin typeface="GillSans-Light"/>
              </a:rPr>
              <a:t>/my-department/</a:t>
            </a:r>
          </a:p>
          <a:p>
            <a:pPr lvl="1">
              <a:buNone/>
            </a:pPr>
            <a:r>
              <a:rPr lang="en-IN" sz="2800" dirty="0" smtClean="0">
                <a:solidFill>
                  <a:srgbClr val="444949"/>
                </a:solidFill>
                <a:latin typeface="ArialMT"/>
              </a:rPr>
              <a:t>• </a:t>
            </a:r>
            <a:r>
              <a:rPr lang="en-IN" sz="2800" dirty="0" smtClean="0">
                <a:solidFill>
                  <a:srgbClr val="444949"/>
                </a:solidFill>
                <a:latin typeface="GillSans-Light"/>
              </a:rPr>
              <a:t>my-app/</a:t>
            </a:r>
          </a:p>
          <a:p>
            <a:pPr lvl="2">
              <a:buNone/>
            </a:pPr>
            <a:r>
              <a:rPr lang="en-IN" sz="2000" dirty="0" smtClean="0">
                <a:solidFill>
                  <a:srgbClr val="444949"/>
                </a:solidFill>
                <a:latin typeface="ArialMT"/>
              </a:rPr>
              <a:t>• </a:t>
            </a:r>
            <a:r>
              <a:rPr lang="en-IN" sz="2000" dirty="0" smtClean="0">
                <a:solidFill>
                  <a:srgbClr val="444949"/>
                </a:solidFill>
                <a:latin typeface="GillSans-Light"/>
              </a:rPr>
              <a:t>dev/</a:t>
            </a:r>
          </a:p>
          <a:p>
            <a:pPr lvl="3">
              <a:buNone/>
            </a:pPr>
            <a:r>
              <a:rPr lang="en-IN" sz="1200" dirty="0" smtClean="0">
                <a:solidFill>
                  <a:srgbClr val="444949"/>
                </a:solidFill>
                <a:latin typeface="ArialMT"/>
              </a:rPr>
              <a:t>• </a:t>
            </a:r>
            <a:r>
              <a:rPr lang="en-IN" sz="1200" dirty="0" smtClean="0">
                <a:solidFill>
                  <a:srgbClr val="444949"/>
                </a:solidFill>
                <a:latin typeface="GillSans-Light"/>
              </a:rPr>
              <a:t>db-</a:t>
            </a:r>
            <a:r>
              <a:rPr lang="en-IN" sz="1200" dirty="0" err="1" smtClean="0">
                <a:solidFill>
                  <a:srgbClr val="444949"/>
                </a:solidFill>
                <a:latin typeface="GillSans-Light"/>
              </a:rPr>
              <a:t>url</a:t>
            </a:r>
            <a:endParaRPr lang="en-IN" sz="1200" dirty="0" smtClean="0">
              <a:solidFill>
                <a:srgbClr val="444949"/>
              </a:solidFill>
              <a:latin typeface="GillSans-Light"/>
            </a:endParaRPr>
          </a:p>
          <a:p>
            <a:pPr lvl="3">
              <a:buNone/>
            </a:pPr>
            <a:r>
              <a:rPr lang="en-IN" sz="1200" dirty="0" smtClean="0">
                <a:solidFill>
                  <a:srgbClr val="444949"/>
                </a:solidFill>
                <a:latin typeface="ArialMT"/>
              </a:rPr>
              <a:t>• </a:t>
            </a:r>
            <a:r>
              <a:rPr lang="en-IN" sz="1200" dirty="0" smtClean="0">
                <a:solidFill>
                  <a:srgbClr val="444949"/>
                </a:solidFill>
                <a:latin typeface="GillSans-Light"/>
              </a:rPr>
              <a:t>db-password</a:t>
            </a:r>
          </a:p>
          <a:p>
            <a:pPr lvl="2">
              <a:buNone/>
            </a:pPr>
            <a:r>
              <a:rPr lang="en-IN" sz="2000" dirty="0" smtClean="0">
                <a:solidFill>
                  <a:srgbClr val="444949"/>
                </a:solidFill>
                <a:latin typeface="ArialMT"/>
              </a:rPr>
              <a:t>• </a:t>
            </a:r>
            <a:r>
              <a:rPr lang="en-IN" sz="2000" dirty="0" smtClean="0">
                <a:solidFill>
                  <a:srgbClr val="444949"/>
                </a:solidFill>
                <a:latin typeface="GillSans-Light"/>
              </a:rPr>
              <a:t>prod/</a:t>
            </a:r>
          </a:p>
          <a:p>
            <a:pPr lvl="3">
              <a:buNone/>
            </a:pPr>
            <a:r>
              <a:rPr lang="en-IN" sz="1200" dirty="0" smtClean="0">
                <a:solidFill>
                  <a:srgbClr val="444949"/>
                </a:solidFill>
                <a:latin typeface="ArialMT"/>
              </a:rPr>
              <a:t>• </a:t>
            </a:r>
            <a:r>
              <a:rPr lang="en-IN" sz="1200" dirty="0" smtClean="0">
                <a:solidFill>
                  <a:srgbClr val="444949"/>
                </a:solidFill>
                <a:latin typeface="GillSans-Light"/>
              </a:rPr>
              <a:t>db-</a:t>
            </a:r>
            <a:r>
              <a:rPr lang="en-IN" sz="1200" dirty="0" err="1" smtClean="0">
                <a:solidFill>
                  <a:srgbClr val="444949"/>
                </a:solidFill>
                <a:latin typeface="GillSans-Light"/>
              </a:rPr>
              <a:t>url</a:t>
            </a:r>
            <a:endParaRPr lang="en-IN" sz="1200" dirty="0" smtClean="0">
              <a:solidFill>
                <a:srgbClr val="444949"/>
              </a:solidFill>
              <a:latin typeface="GillSans-Light"/>
            </a:endParaRPr>
          </a:p>
          <a:p>
            <a:pPr lvl="3">
              <a:buNone/>
            </a:pPr>
            <a:r>
              <a:rPr lang="en-IN" sz="1200" dirty="0" smtClean="0">
                <a:solidFill>
                  <a:srgbClr val="444949"/>
                </a:solidFill>
                <a:latin typeface="ArialMT"/>
              </a:rPr>
              <a:t>• </a:t>
            </a:r>
            <a:r>
              <a:rPr lang="en-IN" sz="1200" dirty="0" smtClean="0">
                <a:solidFill>
                  <a:srgbClr val="444949"/>
                </a:solidFill>
                <a:latin typeface="GillSans-Light"/>
              </a:rPr>
              <a:t>db-password</a:t>
            </a:r>
          </a:p>
          <a:p>
            <a:pPr lvl="2">
              <a:buNone/>
            </a:pPr>
            <a:r>
              <a:rPr lang="en-IN" sz="2400" dirty="0" smtClean="0">
                <a:solidFill>
                  <a:srgbClr val="444949"/>
                </a:solidFill>
                <a:latin typeface="ArialMT"/>
              </a:rPr>
              <a:t>• </a:t>
            </a:r>
            <a:r>
              <a:rPr lang="en-IN" sz="2400" dirty="0" smtClean="0">
                <a:solidFill>
                  <a:srgbClr val="444949"/>
                </a:solidFill>
                <a:latin typeface="GillSans-Light"/>
              </a:rPr>
              <a:t>other-app/</a:t>
            </a:r>
          </a:p>
          <a:p>
            <a:pPr>
              <a:buNone/>
            </a:pPr>
            <a:r>
              <a:rPr lang="en-IN" sz="2600" dirty="0" smtClean="0">
                <a:solidFill>
                  <a:srgbClr val="444949"/>
                </a:solidFill>
                <a:latin typeface="ArialMT"/>
              </a:rPr>
              <a:t>• </a:t>
            </a:r>
            <a:r>
              <a:rPr lang="en-IN" sz="2600" dirty="0" smtClean="0">
                <a:solidFill>
                  <a:srgbClr val="444949"/>
                </a:solidFill>
                <a:latin typeface="GillSans-Light"/>
              </a:rPr>
              <a:t>/other-department/</a:t>
            </a:r>
          </a:p>
          <a:p>
            <a:pPr>
              <a:buNone/>
            </a:pPr>
            <a:r>
              <a:rPr lang="en-IN" sz="2600" dirty="0" smtClean="0">
                <a:solidFill>
                  <a:srgbClr val="444949"/>
                </a:solidFill>
                <a:latin typeface="ArialMT"/>
              </a:rPr>
              <a:t>•</a:t>
            </a:r>
            <a:r>
              <a:rPr lang="en-IN" sz="2600" i="1" dirty="0" smtClean="0">
                <a:solidFill>
                  <a:srgbClr val="444949"/>
                </a:solidFill>
                <a:latin typeface="GillSans-LightItalic"/>
              </a:rPr>
              <a:t>/</a:t>
            </a:r>
            <a:r>
              <a:rPr lang="en-IN" sz="2600" i="1" dirty="0" err="1" smtClean="0">
                <a:solidFill>
                  <a:srgbClr val="444949"/>
                </a:solidFill>
                <a:latin typeface="GillSans-LightItalic"/>
              </a:rPr>
              <a:t>aws</a:t>
            </a:r>
            <a:r>
              <a:rPr lang="en-IN" sz="2600" i="1" dirty="0" smtClean="0">
                <a:solidFill>
                  <a:srgbClr val="444949"/>
                </a:solidFill>
                <a:latin typeface="GillSans-LightItalic"/>
              </a:rPr>
              <a:t>/reference/</a:t>
            </a:r>
            <a:r>
              <a:rPr lang="en-IN" sz="2600" i="1" dirty="0" err="1" smtClean="0">
                <a:solidFill>
                  <a:srgbClr val="444949"/>
                </a:solidFill>
                <a:latin typeface="GillSans-LightItalic"/>
              </a:rPr>
              <a:t>secretsmanager</a:t>
            </a:r>
            <a:r>
              <a:rPr lang="en-IN" sz="2600" i="1" dirty="0" smtClean="0">
                <a:solidFill>
                  <a:srgbClr val="444949"/>
                </a:solidFill>
                <a:latin typeface="GillSans-LightItalic"/>
              </a:rPr>
              <a:t>/</a:t>
            </a:r>
            <a:r>
              <a:rPr lang="en-IN" sz="2600" i="1" dirty="0" err="1" smtClean="0">
                <a:solidFill>
                  <a:srgbClr val="444949"/>
                </a:solidFill>
                <a:latin typeface="GillSans-LightItalic"/>
              </a:rPr>
              <a:t>secret_ID_in_Secrets_Manager</a:t>
            </a:r>
            <a:endParaRPr lang="en-IN" sz="2600" i="1" dirty="0" smtClean="0">
              <a:solidFill>
                <a:srgbClr val="444949"/>
              </a:solidFill>
              <a:latin typeface="GillSans-LightItalic"/>
            </a:endParaRPr>
          </a:p>
          <a:p>
            <a:pPr>
              <a:buNone/>
            </a:pPr>
            <a:r>
              <a:rPr lang="en-IN" sz="2600" dirty="0" smtClean="0">
                <a:solidFill>
                  <a:srgbClr val="444949"/>
                </a:solidFill>
                <a:latin typeface="ArialMT"/>
              </a:rPr>
              <a:t>• </a:t>
            </a:r>
            <a:r>
              <a:rPr lang="en-IN" sz="2600" i="1" dirty="0" smtClean="0">
                <a:solidFill>
                  <a:srgbClr val="444949"/>
                </a:solidFill>
                <a:latin typeface="GillSans-LightItalic"/>
              </a:rPr>
              <a:t>/</a:t>
            </a:r>
            <a:r>
              <a:rPr lang="en-IN" sz="2600" i="1" dirty="0" err="1" smtClean="0">
                <a:solidFill>
                  <a:srgbClr val="444949"/>
                </a:solidFill>
                <a:latin typeface="GillSans-LightItalic"/>
              </a:rPr>
              <a:t>aws</a:t>
            </a:r>
            <a:r>
              <a:rPr lang="en-IN" sz="2600" i="1" dirty="0" smtClean="0">
                <a:solidFill>
                  <a:srgbClr val="444949"/>
                </a:solidFill>
                <a:latin typeface="GillSans-LightItalic"/>
              </a:rPr>
              <a:t>/service/</a:t>
            </a:r>
            <a:r>
              <a:rPr lang="en-IN" sz="2600" i="1" dirty="0" err="1" smtClean="0">
                <a:solidFill>
                  <a:srgbClr val="444949"/>
                </a:solidFill>
                <a:latin typeface="GillSans-LightItalic"/>
              </a:rPr>
              <a:t>ami</a:t>
            </a:r>
            <a:r>
              <a:rPr lang="en-IN" sz="2600" i="1" dirty="0" smtClean="0">
                <a:solidFill>
                  <a:srgbClr val="444949"/>
                </a:solidFill>
                <a:latin typeface="GillSans-LightItalic"/>
              </a:rPr>
              <a:t>-</a:t>
            </a:r>
            <a:r>
              <a:rPr lang="en-IN" sz="2600" i="1" dirty="0" err="1" smtClean="0">
                <a:solidFill>
                  <a:srgbClr val="444949"/>
                </a:solidFill>
                <a:latin typeface="GillSans-LightItalic"/>
              </a:rPr>
              <a:t>amazon</a:t>
            </a:r>
            <a:r>
              <a:rPr lang="en-IN" sz="2600" i="1" dirty="0" smtClean="0">
                <a:solidFill>
                  <a:srgbClr val="444949"/>
                </a:solidFill>
                <a:latin typeface="GillSans-LightItalic"/>
              </a:rPr>
              <a:t>-</a:t>
            </a:r>
            <a:r>
              <a:rPr lang="en-IN" sz="2600" i="1" dirty="0" err="1" smtClean="0">
                <a:solidFill>
                  <a:srgbClr val="444949"/>
                </a:solidFill>
                <a:latin typeface="GillSans-LightItalic"/>
              </a:rPr>
              <a:t>linux</a:t>
            </a:r>
            <a:r>
              <a:rPr lang="en-IN" sz="2600" i="1" dirty="0" smtClean="0">
                <a:solidFill>
                  <a:srgbClr val="444949"/>
                </a:solidFill>
                <a:latin typeface="GillSans-LightItalic"/>
              </a:rPr>
              <a:t>-latest/amzn2-ami-hvm-x86_64-gp2</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AWS Parameter Store </a:t>
            </a:r>
            <a:br>
              <a:rPr lang="en-IN" sz="4000" dirty="0" smtClean="0">
                <a:solidFill>
                  <a:srgbClr val="444949"/>
                </a:solidFill>
                <a:latin typeface="GillSans-Light"/>
              </a:rPr>
            </a:br>
            <a:r>
              <a:rPr lang="en-IN" sz="4000" dirty="0" smtClean="0">
                <a:solidFill>
                  <a:srgbClr val="444949"/>
                </a:solidFill>
                <a:latin typeface="GillSans-Light"/>
              </a:rPr>
              <a:t> Hierarchy</a:t>
            </a:r>
            <a:endParaRPr lang="en-IN" dirty="0"/>
          </a:p>
        </p:txBody>
      </p:sp>
      <p:pic>
        <p:nvPicPr>
          <p:cNvPr id="22530" name="Picture 2"/>
          <p:cNvPicPr>
            <a:picLocks noChangeAspect="1" noChangeArrowheads="1"/>
          </p:cNvPicPr>
          <p:nvPr/>
        </p:nvPicPr>
        <p:blipFill>
          <a:blip r:embed="rId2"/>
          <a:srcRect/>
          <a:stretch>
            <a:fillRect/>
          </a:stretch>
        </p:blipFill>
        <p:spPr bwMode="auto">
          <a:xfrm>
            <a:off x="2895600" y="1828800"/>
            <a:ext cx="4781550" cy="2209800"/>
          </a:xfrm>
          <a:prstGeom prst="rect">
            <a:avLst/>
          </a:prstGeom>
          <a:noFill/>
          <a:ln w="9525">
            <a:noFill/>
            <a:miter lim="800000"/>
            <a:headEnd/>
            <a:tailEnd/>
          </a:ln>
          <a:effectLst/>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buNone/>
            </a:pPr>
            <a:endParaRPr lang="en-IN" sz="4800" dirty="0" smtClean="0">
              <a:solidFill>
                <a:srgbClr val="444949"/>
              </a:solidFill>
              <a:latin typeface="GillSans-Light"/>
            </a:endParaRPr>
          </a:p>
          <a:p>
            <a:pPr algn="ctr">
              <a:buNone/>
            </a:pPr>
            <a:endParaRPr lang="en-IN" sz="4800" dirty="0" smtClean="0">
              <a:solidFill>
                <a:srgbClr val="444949"/>
              </a:solidFill>
              <a:latin typeface="GillSans-Light"/>
            </a:endParaRPr>
          </a:p>
          <a:p>
            <a:pPr algn="ctr">
              <a:buNone/>
            </a:pPr>
            <a:r>
              <a:rPr lang="en-IN" sz="4800" dirty="0" smtClean="0">
                <a:solidFill>
                  <a:srgbClr val="444949"/>
                </a:solidFill>
                <a:latin typeface="GillSans-Light"/>
              </a:rPr>
              <a:t>Cost Control</a:t>
            </a:r>
            <a:endParaRPr lang="en-IN" sz="4400"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With Tags we can track resources that relate to each other</a:t>
            </a:r>
          </a:p>
          <a:p>
            <a:pPr>
              <a:buNone/>
            </a:pPr>
            <a:r>
              <a:rPr lang="en-IN" sz="2800" dirty="0" smtClean="0">
                <a:solidFill>
                  <a:srgbClr val="444949"/>
                </a:solidFill>
                <a:latin typeface="ArialMT"/>
              </a:rPr>
              <a:t>• </a:t>
            </a:r>
            <a:r>
              <a:rPr lang="en-IN" sz="2800" dirty="0" smtClean="0">
                <a:solidFill>
                  <a:srgbClr val="444949"/>
                </a:solidFill>
                <a:latin typeface="GillSans-Light"/>
              </a:rPr>
              <a:t>With Cost Allocation Tags we can enable detailed costing reports</a:t>
            </a:r>
          </a:p>
          <a:p>
            <a:pPr>
              <a:buNone/>
            </a:pPr>
            <a:r>
              <a:rPr lang="en-IN" sz="2800" dirty="0" smtClean="0">
                <a:solidFill>
                  <a:srgbClr val="444949"/>
                </a:solidFill>
                <a:latin typeface="ArialMT"/>
              </a:rPr>
              <a:t>• </a:t>
            </a:r>
            <a:r>
              <a:rPr lang="en-IN" sz="2800" dirty="0" smtClean="0">
                <a:solidFill>
                  <a:srgbClr val="444949"/>
                </a:solidFill>
                <a:latin typeface="GillSans-Light"/>
              </a:rPr>
              <a:t>Just like Tags, but they show up as columns in Reports</a:t>
            </a:r>
          </a:p>
          <a:p>
            <a:pPr>
              <a:buNone/>
            </a:pPr>
            <a:r>
              <a:rPr lang="en-IN" sz="2800" dirty="0" smtClean="0">
                <a:solidFill>
                  <a:srgbClr val="444949"/>
                </a:solidFill>
                <a:latin typeface="ArialMT"/>
              </a:rPr>
              <a:t>• </a:t>
            </a:r>
            <a:r>
              <a:rPr lang="en-IN" sz="2800" dirty="0" smtClean="0">
                <a:solidFill>
                  <a:srgbClr val="444949"/>
                </a:solidFill>
                <a:latin typeface="GillSans-Light"/>
              </a:rPr>
              <a:t>AWS Generated Cost Allocation Tags</a:t>
            </a:r>
          </a:p>
          <a:p>
            <a:pPr lvl="1">
              <a:buNone/>
            </a:pPr>
            <a:r>
              <a:rPr lang="en-IN" sz="2000" dirty="0" smtClean="0">
                <a:solidFill>
                  <a:srgbClr val="444949"/>
                </a:solidFill>
                <a:latin typeface="ArialMT"/>
              </a:rPr>
              <a:t>• </a:t>
            </a:r>
            <a:r>
              <a:rPr lang="en-IN" sz="2000" dirty="0" smtClean="0">
                <a:solidFill>
                  <a:srgbClr val="444949"/>
                </a:solidFill>
                <a:latin typeface="GillSans-Light"/>
              </a:rPr>
              <a:t>Automatically applied to the resource you create</a:t>
            </a:r>
          </a:p>
          <a:p>
            <a:pPr lvl="1">
              <a:buNone/>
            </a:pPr>
            <a:r>
              <a:rPr lang="en-IN" sz="2000" dirty="0" smtClean="0">
                <a:solidFill>
                  <a:srgbClr val="444949"/>
                </a:solidFill>
                <a:latin typeface="ArialMT"/>
              </a:rPr>
              <a:t>• </a:t>
            </a:r>
            <a:r>
              <a:rPr lang="en-IN" sz="2000" dirty="0" smtClean="0">
                <a:solidFill>
                  <a:srgbClr val="444949"/>
                </a:solidFill>
                <a:latin typeface="GillSans-Light"/>
              </a:rPr>
              <a:t>Starts with Prefix </a:t>
            </a:r>
            <a:r>
              <a:rPr lang="en-IN" sz="2000" dirty="0" err="1" smtClean="0">
                <a:solidFill>
                  <a:srgbClr val="444949"/>
                </a:solidFill>
                <a:latin typeface="GillSans-Light"/>
              </a:rPr>
              <a:t>aws</a:t>
            </a:r>
            <a:r>
              <a:rPr lang="en-IN" sz="2000" dirty="0" smtClean="0">
                <a:solidFill>
                  <a:srgbClr val="444949"/>
                </a:solidFill>
                <a:latin typeface="GillSans-Light"/>
              </a:rPr>
              <a:t>: (e.g. </a:t>
            </a:r>
            <a:r>
              <a:rPr lang="en-IN" sz="2000" dirty="0" err="1" smtClean="0">
                <a:solidFill>
                  <a:srgbClr val="444949"/>
                </a:solidFill>
                <a:latin typeface="GillSans-Light"/>
              </a:rPr>
              <a:t>aws</a:t>
            </a:r>
            <a:r>
              <a:rPr lang="en-IN" sz="2000" dirty="0" smtClean="0">
                <a:solidFill>
                  <a:srgbClr val="444949"/>
                </a:solidFill>
                <a:latin typeface="GillSans-Light"/>
              </a:rPr>
              <a:t>: </a:t>
            </a:r>
            <a:r>
              <a:rPr lang="en-IN" sz="2000" dirty="0" err="1" smtClean="0">
                <a:solidFill>
                  <a:srgbClr val="444949"/>
                </a:solidFill>
                <a:latin typeface="GillSans-Light"/>
              </a:rPr>
              <a:t>createdBy</a:t>
            </a:r>
            <a:r>
              <a:rPr lang="en-IN" sz="2000" dirty="0" smtClean="0">
                <a:solidFill>
                  <a:srgbClr val="444949"/>
                </a:solidFill>
                <a:latin typeface="GillSans-Light"/>
              </a:rPr>
              <a:t>)</a:t>
            </a:r>
          </a:p>
          <a:p>
            <a:pPr lvl="1">
              <a:buNone/>
            </a:pPr>
            <a:r>
              <a:rPr lang="en-IN" sz="2000" dirty="0" smtClean="0">
                <a:solidFill>
                  <a:srgbClr val="444949"/>
                </a:solidFill>
                <a:latin typeface="ArialMT"/>
              </a:rPr>
              <a:t>• </a:t>
            </a:r>
            <a:r>
              <a:rPr lang="en-IN" sz="2000" dirty="0" smtClean="0">
                <a:solidFill>
                  <a:srgbClr val="444949"/>
                </a:solidFill>
                <a:latin typeface="GillSans-Light"/>
              </a:rPr>
              <a:t>They’re not applied to resources created before the activation</a:t>
            </a:r>
          </a:p>
          <a:p>
            <a:pPr>
              <a:buNone/>
            </a:pPr>
            <a:r>
              <a:rPr lang="en-IN" sz="2800" dirty="0" smtClean="0">
                <a:solidFill>
                  <a:srgbClr val="444949"/>
                </a:solidFill>
                <a:latin typeface="ArialMT"/>
              </a:rPr>
              <a:t>• </a:t>
            </a:r>
            <a:r>
              <a:rPr lang="en-IN" sz="2800" dirty="0" smtClean="0">
                <a:solidFill>
                  <a:srgbClr val="444949"/>
                </a:solidFill>
                <a:latin typeface="GillSans-Light"/>
              </a:rPr>
              <a:t>User tags</a:t>
            </a:r>
          </a:p>
          <a:p>
            <a:pPr lvl="1">
              <a:buNone/>
            </a:pPr>
            <a:r>
              <a:rPr lang="en-IN" sz="2000" dirty="0" smtClean="0">
                <a:solidFill>
                  <a:srgbClr val="444949"/>
                </a:solidFill>
                <a:latin typeface="ArialMT"/>
              </a:rPr>
              <a:t>• </a:t>
            </a:r>
            <a:r>
              <a:rPr lang="en-IN" sz="2000" dirty="0" smtClean="0">
                <a:solidFill>
                  <a:srgbClr val="444949"/>
                </a:solidFill>
                <a:latin typeface="GillSans-Light"/>
              </a:rPr>
              <a:t>Defined by the user</a:t>
            </a:r>
          </a:p>
          <a:p>
            <a:pPr lvl="1">
              <a:buNone/>
            </a:pPr>
            <a:r>
              <a:rPr lang="en-IN" sz="2000" dirty="0" smtClean="0">
                <a:solidFill>
                  <a:srgbClr val="444949"/>
                </a:solidFill>
                <a:latin typeface="ArialMT"/>
              </a:rPr>
              <a:t>• </a:t>
            </a:r>
            <a:r>
              <a:rPr lang="en-IN" sz="2000" dirty="0" smtClean="0">
                <a:solidFill>
                  <a:srgbClr val="444949"/>
                </a:solidFill>
                <a:latin typeface="GillSans-Light"/>
              </a:rPr>
              <a:t>Starts with Prefix user:</a:t>
            </a:r>
          </a:p>
          <a:p>
            <a:pPr>
              <a:buNone/>
            </a:pPr>
            <a:r>
              <a:rPr lang="en-IN" sz="2800" dirty="0" smtClean="0">
                <a:solidFill>
                  <a:srgbClr val="444949"/>
                </a:solidFill>
                <a:latin typeface="ArialMT"/>
              </a:rPr>
              <a:t>• </a:t>
            </a:r>
            <a:r>
              <a:rPr lang="en-IN" sz="2800" dirty="0" smtClean="0">
                <a:solidFill>
                  <a:srgbClr val="444949"/>
                </a:solidFill>
                <a:latin typeface="GillSans-Light"/>
              </a:rPr>
              <a:t>Cost Allocation Tags just appear in the Billing Console</a:t>
            </a:r>
          </a:p>
          <a:p>
            <a:pPr>
              <a:buNone/>
            </a:pPr>
            <a:r>
              <a:rPr lang="en-IN" sz="2800" dirty="0" smtClean="0">
                <a:solidFill>
                  <a:srgbClr val="444949"/>
                </a:solidFill>
                <a:latin typeface="ArialMT"/>
              </a:rPr>
              <a:t>• </a:t>
            </a:r>
            <a:r>
              <a:rPr lang="en-IN" sz="2800" dirty="0" smtClean="0">
                <a:solidFill>
                  <a:srgbClr val="444949"/>
                </a:solidFill>
                <a:latin typeface="GillSans-Light"/>
              </a:rPr>
              <a:t>Takes up to 24 hours for the tags to show up in the report</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AWS Cost Allocation Tags</a:t>
            </a:r>
            <a:endParaRPr lang="en-IN" sz="3600"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No need to install anything – high level AWS account assessment</a:t>
            </a:r>
          </a:p>
          <a:p>
            <a:pPr>
              <a:buNone/>
            </a:pPr>
            <a:r>
              <a:rPr lang="en-IN" sz="2800" dirty="0" smtClean="0">
                <a:solidFill>
                  <a:srgbClr val="444949"/>
                </a:solidFill>
                <a:latin typeface="ArialMT"/>
              </a:rPr>
              <a:t>• </a:t>
            </a:r>
            <a:r>
              <a:rPr lang="en-IN" sz="2800" dirty="0" smtClean="0">
                <a:solidFill>
                  <a:srgbClr val="444949"/>
                </a:solidFill>
                <a:latin typeface="GillSans-Light"/>
              </a:rPr>
              <a:t>Analyze your AWS accounts and provides recommendation:</a:t>
            </a:r>
          </a:p>
          <a:p>
            <a:pPr lvl="1">
              <a:buNone/>
            </a:pPr>
            <a:r>
              <a:rPr lang="en-IN" sz="2000" dirty="0" smtClean="0">
                <a:solidFill>
                  <a:srgbClr val="444949"/>
                </a:solidFill>
                <a:latin typeface="ArialMT"/>
              </a:rPr>
              <a:t>• </a:t>
            </a:r>
            <a:r>
              <a:rPr lang="en-IN" sz="2000" dirty="0" smtClean="0">
                <a:solidFill>
                  <a:srgbClr val="444949"/>
                </a:solidFill>
                <a:latin typeface="GillSans-Light"/>
              </a:rPr>
              <a:t>Cost Optimization &amp; Recommendations</a:t>
            </a:r>
          </a:p>
          <a:p>
            <a:pPr lvl="1">
              <a:buNone/>
            </a:pPr>
            <a:r>
              <a:rPr lang="en-IN" sz="2000" dirty="0" smtClean="0">
                <a:solidFill>
                  <a:srgbClr val="444949"/>
                </a:solidFill>
                <a:latin typeface="ArialMT"/>
              </a:rPr>
              <a:t>• </a:t>
            </a:r>
            <a:r>
              <a:rPr lang="en-IN" sz="2000" dirty="0" smtClean="0">
                <a:solidFill>
                  <a:srgbClr val="444949"/>
                </a:solidFill>
                <a:latin typeface="GillSans-Light"/>
              </a:rPr>
              <a:t>Performance</a:t>
            </a:r>
          </a:p>
          <a:p>
            <a:pPr lvl="1">
              <a:buNone/>
            </a:pPr>
            <a:r>
              <a:rPr lang="en-IN" sz="2000" dirty="0" smtClean="0">
                <a:solidFill>
                  <a:srgbClr val="444949"/>
                </a:solidFill>
                <a:latin typeface="ArialMT"/>
              </a:rPr>
              <a:t>• </a:t>
            </a:r>
            <a:r>
              <a:rPr lang="en-IN" sz="2000" dirty="0" smtClean="0">
                <a:solidFill>
                  <a:srgbClr val="444949"/>
                </a:solidFill>
                <a:latin typeface="GillSans-Light"/>
              </a:rPr>
              <a:t>Security</a:t>
            </a:r>
          </a:p>
          <a:p>
            <a:pPr lvl="1">
              <a:buNone/>
            </a:pPr>
            <a:r>
              <a:rPr lang="en-IN" sz="2000" dirty="0" smtClean="0">
                <a:solidFill>
                  <a:srgbClr val="444949"/>
                </a:solidFill>
                <a:latin typeface="ArialMT"/>
              </a:rPr>
              <a:t>• </a:t>
            </a:r>
            <a:r>
              <a:rPr lang="en-IN" sz="2000" dirty="0" smtClean="0">
                <a:solidFill>
                  <a:srgbClr val="444949"/>
                </a:solidFill>
                <a:latin typeface="GillSans-Light"/>
              </a:rPr>
              <a:t>Fault Tolerance</a:t>
            </a:r>
          </a:p>
          <a:p>
            <a:pPr lvl="1">
              <a:buNone/>
            </a:pPr>
            <a:r>
              <a:rPr lang="en-IN" sz="2000" dirty="0" smtClean="0">
                <a:solidFill>
                  <a:srgbClr val="444949"/>
                </a:solidFill>
                <a:latin typeface="ArialMT"/>
              </a:rPr>
              <a:t>• </a:t>
            </a:r>
            <a:r>
              <a:rPr lang="en-IN" sz="2000" dirty="0" smtClean="0">
                <a:solidFill>
                  <a:srgbClr val="444949"/>
                </a:solidFill>
                <a:latin typeface="GillSans-Light"/>
              </a:rPr>
              <a:t>Service Limits</a:t>
            </a:r>
          </a:p>
          <a:p>
            <a:pPr>
              <a:buNone/>
            </a:pPr>
            <a:r>
              <a:rPr lang="en-IN" sz="2800" dirty="0" smtClean="0">
                <a:solidFill>
                  <a:srgbClr val="444949"/>
                </a:solidFill>
                <a:latin typeface="ArialMT"/>
              </a:rPr>
              <a:t>• </a:t>
            </a:r>
            <a:r>
              <a:rPr lang="en-IN" sz="2800" dirty="0" smtClean="0">
                <a:solidFill>
                  <a:srgbClr val="444949"/>
                </a:solidFill>
                <a:latin typeface="GillSans-Light"/>
              </a:rPr>
              <a:t>Core Checks and recommendations – all customers</a:t>
            </a:r>
          </a:p>
          <a:p>
            <a:pPr>
              <a:buNone/>
            </a:pPr>
            <a:r>
              <a:rPr lang="en-IN" sz="2800" dirty="0" smtClean="0">
                <a:solidFill>
                  <a:srgbClr val="444949"/>
                </a:solidFill>
                <a:latin typeface="ArialMT"/>
              </a:rPr>
              <a:t>• </a:t>
            </a:r>
            <a:r>
              <a:rPr lang="en-IN" sz="2800" dirty="0" smtClean="0">
                <a:solidFill>
                  <a:srgbClr val="444949"/>
                </a:solidFill>
                <a:latin typeface="GillSans-Light"/>
              </a:rPr>
              <a:t>Can enable weekly email notification from the console</a:t>
            </a:r>
          </a:p>
          <a:p>
            <a:pPr>
              <a:buNone/>
            </a:pPr>
            <a:r>
              <a:rPr lang="en-IN" sz="2800" dirty="0" smtClean="0">
                <a:solidFill>
                  <a:srgbClr val="444949"/>
                </a:solidFill>
                <a:latin typeface="ArialMT"/>
              </a:rPr>
              <a:t>• </a:t>
            </a:r>
            <a:r>
              <a:rPr lang="en-IN" sz="2800" dirty="0" smtClean="0">
                <a:solidFill>
                  <a:srgbClr val="444949"/>
                </a:solidFill>
                <a:latin typeface="GillSans-Light"/>
              </a:rPr>
              <a:t>Full Trusted Advisor – Available for Business &amp; Enterprise support plans</a:t>
            </a:r>
          </a:p>
          <a:p>
            <a:pPr lvl="1">
              <a:buNone/>
            </a:pPr>
            <a:r>
              <a:rPr lang="en-IN" sz="2000" dirty="0" smtClean="0">
                <a:solidFill>
                  <a:srgbClr val="444949"/>
                </a:solidFill>
                <a:latin typeface="ArialMT"/>
              </a:rPr>
              <a:t>• </a:t>
            </a:r>
            <a:r>
              <a:rPr lang="en-IN" sz="2000" dirty="0" smtClean="0">
                <a:solidFill>
                  <a:srgbClr val="444949"/>
                </a:solidFill>
                <a:latin typeface="GillSans-Light"/>
              </a:rPr>
              <a:t>Ability to set </a:t>
            </a:r>
            <a:r>
              <a:rPr lang="en-IN" sz="2000" dirty="0" err="1" smtClean="0">
                <a:solidFill>
                  <a:srgbClr val="444949"/>
                </a:solidFill>
                <a:latin typeface="GillSans-Light"/>
              </a:rPr>
              <a:t>CloudWatch</a:t>
            </a:r>
            <a:r>
              <a:rPr lang="en-IN" sz="2000" dirty="0" smtClean="0">
                <a:solidFill>
                  <a:srgbClr val="444949"/>
                </a:solidFill>
                <a:latin typeface="GillSans-Light"/>
              </a:rPr>
              <a:t> alarms when reaching limits</a:t>
            </a:r>
          </a:p>
          <a:p>
            <a:pPr lvl="1">
              <a:buNone/>
            </a:pPr>
            <a:r>
              <a:rPr lang="en-IN" sz="2000" dirty="0" smtClean="0">
                <a:solidFill>
                  <a:srgbClr val="444949"/>
                </a:solidFill>
                <a:latin typeface="ArialMT"/>
              </a:rPr>
              <a:t>• </a:t>
            </a:r>
            <a:r>
              <a:rPr lang="en-IN" sz="2000" dirty="0" smtClean="0">
                <a:solidFill>
                  <a:srgbClr val="444949"/>
                </a:solidFill>
                <a:latin typeface="GillSans-Light"/>
              </a:rPr>
              <a:t>Programmatic Access using AWS Support API</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Trusted Advisor</a:t>
            </a:r>
            <a:endParaRPr lang="en-IN" dirty="0"/>
          </a:p>
        </p:txBody>
      </p:sp>
      <p:pic>
        <p:nvPicPr>
          <p:cNvPr id="23554" name="Picture 2"/>
          <p:cNvPicPr>
            <a:picLocks noChangeAspect="1" noChangeArrowheads="1"/>
          </p:cNvPicPr>
          <p:nvPr/>
        </p:nvPicPr>
        <p:blipFill>
          <a:blip r:embed="rId2" cstate="print"/>
          <a:srcRect/>
          <a:stretch>
            <a:fillRect/>
          </a:stretch>
        </p:blipFill>
        <p:spPr bwMode="auto">
          <a:xfrm>
            <a:off x="7848600" y="1905000"/>
            <a:ext cx="1076325" cy="1076325"/>
          </a:xfrm>
          <a:prstGeom prst="rect">
            <a:avLst/>
          </a:prstGeom>
          <a:noFill/>
          <a:ln w="9525">
            <a:noFill/>
            <a:miter lim="800000"/>
            <a:headEnd/>
            <a:tailEnd/>
          </a:ln>
          <a:effectLst/>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AWS Support Plans</a:t>
            </a:r>
            <a:endParaRPr lang="en-IN" dirty="0"/>
          </a:p>
        </p:txBody>
      </p:sp>
      <p:pic>
        <p:nvPicPr>
          <p:cNvPr id="24578" name="Picture 2"/>
          <p:cNvPicPr>
            <a:picLocks noGrp="1" noChangeAspect="1" noChangeArrowheads="1"/>
          </p:cNvPicPr>
          <p:nvPr>
            <p:ph idx="1"/>
          </p:nvPr>
        </p:nvPicPr>
        <p:blipFill>
          <a:blip r:embed="rId2"/>
          <a:srcRect/>
          <a:stretch>
            <a:fillRect/>
          </a:stretch>
        </p:blipFill>
        <p:spPr bwMode="auto">
          <a:xfrm>
            <a:off x="304800" y="1447800"/>
            <a:ext cx="8610600" cy="4495800"/>
          </a:xfrm>
          <a:prstGeom prst="rect">
            <a:avLst/>
          </a:prstGeom>
          <a:noFill/>
          <a:ln w="9525">
            <a:noFill/>
            <a:miter lim="800000"/>
            <a:headEnd/>
            <a:tailEnd/>
          </a:ln>
          <a:effectLst/>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91000" cy="4525963"/>
          </a:xfrm>
        </p:spPr>
        <p:txBody>
          <a:bodyPr>
            <a:normAutofit fontScale="5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Can check if an S3 bucket is made</a:t>
            </a:r>
          </a:p>
          <a:p>
            <a:pPr>
              <a:buNone/>
            </a:pPr>
            <a:r>
              <a:rPr lang="en-IN" sz="3200" dirty="0" smtClean="0">
                <a:solidFill>
                  <a:srgbClr val="444949"/>
                </a:solidFill>
                <a:latin typeface="GillSans-Light"/>
              </a:rPr>
              <a:t>public</a:t>
            </a:r>
          </a:p>
          <a:p>
            <a:pPr>
              <a:buNone/>
            </a:pPr>
            <a:r>
              <a:rPr lang="en-IN" sz="2800" dirty="0" smtClean="0">
                <a:solidFill>
                  <a:srgbClr val="444949"/>
                </a:solidFill>
                <a:latin typeface="ArialMT"/>
              </a:rPr>
              <a:t>• </a:t>
            </a:r>
            <a:r>
              <a:rPr lang="en-IN" sz="2800" dirty="0" smtClean="0">
                <a:solidFill>
                  <a:srgbClr val="444949"/>
                </a:solidFill>
                <a:latin typeface="GillSans-Light"/>
              </a:rPr>
              <a:t>But cannot check for S3 objects that are</a:t>
            </a:r>
          </a:p>
          <a:p>
            <a:pPr>
              <a:buNone/>
            </a:pPr>
            <a:r>
              <a:rPr lang="en-IN" sz="2800" dirty="0" smtClean="0">
                <a:solidFill>
                  <a:srgbClr val="444949"/>
                </a:solidFill>
                <a:latin typeface="GillSans-Light"/>
              </a:rPr>
              <a:t>public inside of your bucket!</a:t>
            </a:r>
          </a:p>
          <a:p>
            <a:pPr>
              <a:buNone/>
            </a:pPr>
            <a:r>
              <a:rPr lang="en-IN" sz="2800" dirty="0" smtClean="0">
                <a:solidFill>
                  <a:srgbClr val="444949"/>
                </a:solidFill>
                <a:latin typeface="ArialMT"/>
              </a:rPr>
              <a:t>• </a:t>
            </a:r>
            <a:r>
              <a:rPr lang="en-IN" sz="2800" dirty="0" smtClean="0">
                <a:solidFill>
                  <a:srgbClr val="444949"/>
                </a:solidFill>
                <a:latin typeface="GillSans-Light"/>
              </a:rPr>
              <a:t>Use </a:t>
            </a:r>
            <a:r>
              <a:rPr lang="en-IN" sz="2800" dirty="0" err="1" smtClean="0">
                <a:solidFill>
                  <a:srgbClr val="444949"/>
                </a:solidFill>
                <a:latin typeface="GillSans-Light"/>
              </a:rPr>
              <a:t>CloudWatch</a:t>
            </a:r>
            <a:r>
              <a:rPr lang="en-IN" sz="2800" dirty="0" smtClean="0">
                <a:solidFill>
                  <a:srgbClr val="444949"/>
                </a:solidFill>
                <a:latin typeface="GillSans-Light"/>
              </a:rPr>
              <a:t> Events / S3 Events</a:t>
            </a:r>
          </a:p>
          <a:p>
            <a:pPr>
              <a:buNone/>
            </a:pPr>
            <a:r>
              <a:rPr lang="en-IN" sz="2800" dirty="0" smtClean="0">
                <a:solidFill>
                  <a:srgbClr val="444949"/>
                </a:solidFill>
                <a:latin typeface="GillSans-Light"/>
              </a:rPr>
              <a:t>instead</a:t>
            </a:r>
          </a:p>
          <a:p>
            <a:pPr>
              <a:buNone/>
            </a:pPr>
            <a:r>
              <a:rPr lang="en-IN" sz="3200" dirty="0" smtClean="0">
                <a:solidFill>
                  <a:srgbClr val="444949"/>
                </a:solidFill>
                <a:latin typeface="ArialMT"/>
              </a:rPr>
              <a:t>• </a:t>
            </a:r>
            <a:r>
              <a:rPr lang="en-IN" sz="3200" dirty="0" smtClean="0">
                <a:solidFill>
                  <a:srgbClr val="444949"/>
                </a:solidFill>
                <a:latin typeface="GillSans-Light"/>
              </a:rPr>
              <a:t>Service Limits</a:t>
            </a:r>
          </a:p>
          <a:p>
            <a:pPr>
              <a:buNone/>
            </a:pPr>
            <a:r>
              <a:rPr lang="en-IN" sz="2800" dirty="0" smtClean="0">
                <a:solidFill>
                  <a:srgbClr val="444949"/>
                </a:solidFill>
                <a:latin typeface="ArialMT"/>
              </a:rPr>
              <a:t>• </a:t>
            </a:r>
            <a:r>
              <a:rPr lang="en-IN" sz="2800" dirty="0" smtClean="0">
                <a:solidFill>
                  <a:srgbClr val="444949"/>
                </a:solidFill>
                <a:latin typeface="GillSans-Light"/>
              </a:rPr>
              <a:t>Limits can only be monitored in Trusted</a:t>
            </a:r>
          </a:p>
          <a:p>
            <a:pPr>
              <a:buNone/>
            </a:pPr>
            <a:r>
              <a:rPr lang="en-IN" sz="2800" dirty="0" smtClean="0">
                <a:solidFill>
                  <a:srgbClr val="444949"/>
                </a:solidFill>
                <a:latin typeface="GillSans-Light"/>
              </a:rPr>
              <a:t>Advisor (cannot be changed)</a:t>
            </a:r>
          </a:p>
          <a:p>
            <a:pPr>
              <a:buNone/>
            </a:pPr>
            <a:r>
              <a:rPr lang="en-IN" sz="2800" dirty="0" smtClean="0">
                <a:solidFill>
                  <a:srgbClr val="444949"/>
                </a:solidFill>
                <a:latin typeface="ArialMT"/>
              </a:rPr>
              <a:t>• </a:t>
            </a:r>
            <a:r>
              <a:rPr lang="en-IN" sz="2800" dirty="0" smtClean="0">
                <a:solidFill>
                  <a:srgbClr val="444949"/>
                </a:solidFill>
                <a:latin typeface="GillSans-Light"/>
              </a:rPr>
              <a:t>Cases have to be created manually in</a:t>
            </a:r>
          </a:p>
          <a:p>
            <a:pPr>
              <a:buNone/>
            </a:pPr>
            <a:r>
              <a:rPr lang="en-IN" sz="2800" dirty="0" smtClean="0">
                <a:solidFill>
                  <a:srgbClr val="444949"/>
                </a:solidFill>
                <a:latin typeface="GillSans-Light"/>
              </a:rPr>
              <a:t>AWS Support Centre to increase limits</a:t>
            </a:r>
          </a:p>
          <a:p>
            <a:pPr>
              <a:buNone/>
            </a:pPr>
            <a:r>
              <a:rPr lang="en-IN" sz="2800" dirty="0" smtClean="0">
                <a:solidFill>
                  <a:srgbClr val="444949"/>
                </a:solidFill>
                <a:latin typeface="ArialMT"/>
              </a:rPr>
              <a:t>• </a:t>
            </a:r>
            <a:r>
              <a:rPr lang="en-IN" sz="2800" dirty="0" smtClean="0">
                <a:solidFill>
                  <a:srgbClr val="444949"/>
                </a:solidFill>
                <a:latin typeface="GillSans-Light"/>
              </a:rPr>
              <a:t>OR use the new AWS Service Quotas</a:t>
            </a:r>
          </a:p>
          <a:p>
            <a:pPr>
              <a:buNone/>
            </a:pPr>
            <a:r>
              <a:rPr lang="en-IN" sz="2800" dirty="0" smtClean="0">
                <a:solidFill>
                  <a:srgbClr val="444949"/>
                </a:solidFill>
                <a:latin typeface="GillSans-Light"/>
              </a:rPr>
              <a:t>service (new service - has an API)</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Trusted Advisor – </a:t>
            </a:r>
            <a:br>
              <a:rPr lang="en-IN" sz="4000" dirty="0" smtClean="0">
                <a:solidFill>
                  <a:srgbClr val="444949"/>
                </a:solidFill>
                <a:latin typeface="GillSans-Light"/>
              </a:rPr>
            </a:br>
            <a:r>
              <a:rPr lang="en-IN" sz="4000" dirty="0" smtClean="0">
                <a:solidFill>
                  <a:srgbClr val="444949"/>
                </a:solidFill>
                <a:latin typeface="GillSans-Light"/>
              </a:rPr>
              <a:t>Good to know</a:t>
            </a:r>
            <a:endParaRPr lang="en-IN" dirty="0"/>
          </a:p>
        </p:txBody>
      </p:sp>
      <p:pic>
        <p:nvPicPr>
          <p:cNvPr id="25602" name="Picture 2"/>
          <p:cNvPicPr>
            <a:picLocks noChangeAspect="1" noChangeArrowheads="1"/>
          </p:cNvPicPr>
          <p:nvPr/>
        </p:nvPicPr>
        <p:blipFill>
          <a:blip r:embed="rId2"/>
          <a:srcRect/>
          <a:stretch>
            <a:fillRect/>
          </a:stretch>
        </p:blipFill>
        <p:spPr bwMode="auto">
          <a:xfrm>
            <a:off x="4495800" y="1219200"/>
            <a:ext cx="4429125" cy="4648200"/>
          </a:xfrm>
          <a:prstGeom prst="rect">
            <a:avLst/>
          </a:prstGeom>
          <a:noFill/>
          <a:ln w="9525">
            <a:noFill/>
            <a:miter lim="800000"/>
            <a:headEnd/>
            <a:tailEnd/>
          </a:ln>
          <a:effectLst/>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On Demand Instances: short workload, predictable pricing, reliable</a:t>
            </a:r>
          </a:p>
          <a:p>
            <a:pPr>
              <a:buNone/>
            </a:pPr>
            <a:r>
              <a:rPr lang="en-IN" sz="2400" dirty="0" smtClean="0">
                <a:solidFill>
                  <a:srgbClr val="444949"/>
                </a:solidFill>
                <a:latin typeface="ArialMT"/>
              </a:rPr>
              <a:t>• </a:t>
            </a:r>
            <a:r>
              <a:rPr lang="en-IN" sz="2400" dirty="0" smtClean="0">
                <a:solidFill>
                  <a:srgbClr val="444949"/>
                </a:solidFill>
                <a:latin typeface="GillSans-Light"/>
              </a:rPr>
              <a:t>Spot Instances: short workloads, for cheap, can lose instances (not reliable)</a:t>
            </a:r>
          </a:p>
          <a:p>
            <a:pPr>
              <a:buNone/>
            </a:pPr>
            <a:r>
              <a:rPr lang="en-IN" sz="2400" dirty="0" smtClean="0">
                <a:solidFill>
                  <a:srgbClr val="444949"/>
                </a:solidFill>
                <a:latin typeface="ArialMT"/>
              </a:rPr>
              <a:t>• </a:t>
            </a:r>
            <a:r>
              <a:rPr lang="en-IN" sz="2400" dirty="0" smtClean="0">
                <a:solidFill>
                  <a:srgbClr val="444949"/>
                </a:solidFill>
                <a:latin typeface="GillSans-Light"/>
              </a:rPr>
              <a:t>Reserved: (MINIMUM 1 year)</a:t>
            </a:r>
          </a:p>
          <a:p>
            <a:pPr lvl="1">
              <a:buNone/>
            </a:pPr>
            <a:r>
              <a:rPr lang="en-IN" sz="1600" dirty="0" smtClean="0">
                <a:solidFill>
                  <a:srgbClr val="444949"/>
                </a:solidFill>
                <a:latin typeface="ArialMT"/>
              </a:rPr>
              <a:t>• </a:t>
            </a:r>
            <a:r>
              <a:rPr lang="en-IN" sz="1600" dirty="0" smtClean="0">
                <a:solidFill>
                  <a:srgbClr val="444949"/>
                </a:solidFill>
                <a:latin typeface="GillSans-Light"/>
              </a:rPr>
              <a:t>Reserved Instances: long workloads</a:t>
            </a:r>
          </a:p>
          <a:p>
            <a:pPr lvl="1">
              <a:buNone/>
            </a:pPr>
            <a:r>
              <a:rPr lang="en-IN" sz="1600" dirty="0" smtClean="0">
                <a:solidFill>
                  <a:srgbClr val="444949"/>
                </a:solidFill>
                <a:latin typeface="ArialMT"/>
              </a:rPr>
              <a:t>• </a:t>
            </a:r>
            <a:r>
              <a:rPr lang="en-IN" sz="1600" dirty="0" smtClean="0">
                <a:solidFill>
                  <a:srgbClr val="444949"/>
                </a:solidFill>
                <a:latin typeface="GillSans-Light"/>
              </a:rPr>
              <a:t>Convertible Reserved Instances: long workloads with flexible instances</a:t>
            </a:r>
          </a:p>
          <a:p>
            <a:pPr lvl="1">
              <a:buNone/>
            </a:pPr>
            <a:r>
              <a:rPr lang="en-IN" sz="1600" dirty="0" smtClean="0">
                <a:solidFill>
                  <a:srgbClr val="444949"/>
                </a:solidFill>
                <a:latin typeface="ArialMT"/>
              </a:rPr>
              <a:t>• </a:t>
            </a:r>
            <a:r>
              <a:rPr lang="en-IN" sz="1600" dirty="0" smtClean="0">
                <a:solidFill>
                  <a:srgbClr val="444949"/>
                </a:solidFill>
                <a:latin typeface="GillSans-Light"/>
              </a:rPr>
              <a:t>Scheduled Reserved Instances: example – every Thursday between 3 and 6 pm</a:t>
            </a:r>
          </a:p>
          <a:p>
            <a:pPr>
              <a:buNone/>
            </a:pPr>
            <a:r>
              <a:rPr lang="en-IN" sz="2400" dirty="0" smtClean="0">
                <a:solidFill>
                  <a:srgbClr val="444949"/>
                </a:solidFill>
                <a:latin typeface="ArialMT"/>
              </a:rPr>
              <a:t>• </a:t>
            </a:r>
            <a:r>
              <a:rPr lang="en-IN" sz="2400" dirty="0" smtClean="0">
                <a:solidFill>
                  <a:srgbClr val="444949"/>
                </a:solidFill>
                <a:latin typeface="GillSans-Light"/>
              </a:rPr>
              <a:t>Dedicated Instances: no other customers will share your hardware</a:t>
            </a:r>
          </a:p>
          <a:p>
            <a:pPr>
              <a:buNone/>
            </a:pPr>
            <a:r>
              <a:rPr lang="en-IN" sz="2400" dirty="0" smtClean="0">
                <a:solidFill>
                  <a:srgbClr val="444949"/>
                </a:solidFill>
                <a:latin typeface="ArialMT"/>
              </a:rPr>
              <a:t>• </a:t>
            </a:r>
            <a:r>
              <a:rPr lang="en-IN" sz="2400" dirty="0" smtClean="0">
                <a:solidFill>
                  <a:srgbClr val="444949"/>
                </a:solidFill>
                <a:latin typeface="GillSans-Light"/>
              </a:rPr>
              <a:t>Dedicated Hosts: book an entire physical server, control instance placement</a:t>
            </a:r>
          </a:p>
          <a:p>
            <a:pPr lvl="1">
              <a:buNone/>
            </a:pPr>
            <a:r>
              <a:rPr lang="en-IN" sz="1600" dirty="0" smtClean="0">
                <a:solidFill>
                  <a:srgbClr val="444949"/>
                </a:solidFill>
                <a:latin typeface="ArialMT"/>
              </a:rPr>
              <a:t>• </a:t>
            </a:r>
            <a:r>
              <a:rPr lang="en-IN" sz="1600" dirty="0" smtClean="0">
                <a:solidFill>
                  <a:srgbClr val="444949"/>
                </a:solidFill>
                <a:latin typeface="GillSans-Light"/>
              </a:rPr>
              <a:t>Great for software licenses that operate at the core, or socket level</a:t>
            </a:r>
          </a:p>
          <a:p>
            <a:pPr lvl="1">
              <a:buNone/>
            </a:pPr>
            <a:r>
              <a:rPr lang="en-IN" sz="1600" dirty="0" smtClean="0">
                <a:solidFill>
                  <a:srgbClr val="444949"/>
                </a:solidFill>
                <a:latin typeface="ArialMT"/>
              </a:rPr>
              <a:t>• </a:t>
            </a:r>
            <a:r>
              <a:rPr lang="en-IN" sz="1600" dirty="0" smtClean="0">
                <a:solidFill>
                  <a:srgbClr val="444949"/>
                </a:solidFill>
                <a:latin typeface="GillSans-Light"/>
              </a:rPr>
              <a:t>Can define host affinity so that instance reboots are kept on the same host</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EC2 Instance Launch </a:t>
            </a:r>
            <a:br>
              <a:rPr lang="en-IN" sz="4000" dirty="0" smtClean="0">
                <a:solidFill>
                  <a:srgbClr val="444949"/>
                </a:solidFill>
                <a:latin typeface="GillSans-Light"/>
              </a:rPr>
            </a:br>
            <a:r>
              <a:rPr lang="en-IN" sz="4000" dirty="0" smtClean="0">
                <a:solidFill>
                  <a:srgbClr val="444949"/>
                </a:solidFill>
                <a:latin typeface="GillSans-Light"/>
              </a:rPr>
              <a:t>Types</a:t>
            </a:r>
            <a:endParaRPr lang="en-IN"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New pricing model to get a discount based on long-term usage</a:t>
            </a:r>
          </a:p>
          <a:p>
            <a:pPr>
              <a:buNone/>
            </a:pPr>
            <a:r>
              <a:rPr lang="en-IN" sz="3200" dirty="0" smtClean="0">
                <a:solidFill>
                  <a:srgbClr val="444949"/>
                </a:solidFill>
                <a:latin typeface="ArialMT"/>
              </a:rPr>
              <a:t>• </a:t>
            </a:r>
            <a:r>
              <a:rPr lang="en-IN" sz="3200" dirty="0" smtClean="0">
                <a:solidFill>
                  <a:srgbClr val="444949"/>
                </a:solidFill>
                <a:latin typeface="GillSans-Light"/>
              </a:rPr>
              <a:t>Commit to a certain type of usage: ex $10 per hour for 1 to 3 years</a:t>
            </a:r>
          </a:p>
          <a:p>
            <a:pPr>
              <a:buNone/>
            </a:pPr>
            <a:r>
              <a:rPr lang="en-IN" sz="3200" dirty="0" smtClean="0">
                <a:solidFill>
                  <a:srgbClr val="444949"/>
                </a:solidFill>
                <a:latin typeface="ArialMT"/>
              </a:rPr>
              <a:t>• </a:t>
            </a:r>
            <a:r>
              <a:rPr lang="en-IN" sz="3200" dirty="0" smtClean="0">
                <a:solidFill>
                  <a:srgbClr val="444949"/>
                </a:solidFill>
                <a:latin typeface="GillSans-Light"/>
              </a:rPr>
              <a:t>Any usage beyond the savings plan is billed at the on-demand price</a:t>
            </a:r>
          </a:p>
          <a:p>
            <a:pPr>
              <a:buNone/>
            </a:pPr>
            <a:r>
              <a:rPr lang="en-IN" sz="3200" dirty="0" smtClean="0">
                <a:solidFill>
                  <a:srgbClr val="444949"/>
                </a:solidFill>
                <a:latin typeface="ArialMT"/>
              </a:rPr>
              <a:t>• </a:t>
            </a:r>
            <a:r>
              <a:rPr lang="en-IN" sz="3200" dirty="0" smtClean="0">
                <a:solidFill>
                  <a:srgbClr val="444949"/>
                </a:solidFill>
                <a:latin typeface="GillSans-Light"/>
              </a:rPr>
              <a:t>EC2 Instance Savings plan (up to 72% - same discount as Standard RIs)</a:t>
            </a:r>
          </a:p>
          <a:p>
            <a:pPr lvl="1">
              <a:buNone/>
            </a:pPr>
            <a:r>
              <a:rPr lang="en-IN" sz="2400" dirty="0" smtClean="0">
                <a:solidFill>
                  <a:srgbClr val="444949"/>
                </a:solidFill>
                <a:latin typeface="ArialMT"/>
              </a:rPr>
              <a:t>• </a:t>
            </a:r>
            <a:r>
              <a:rPr lang="en-IN" sz="2400" dirty="0" smtClean="0">
                <a:solidFill>
                  <a:srgbClr val="444949"/>
                </a:solidFill>
                <a:latin typeface="GillSans-Light"/>
              </a:rPr>
              <a:t>Select instance family (e.g. M5, C5…), and locked to a specific region</a:t>
            </a:r>
          </a:p>
          <a:p>
            <a:pPr lvl="1">
              <a:buNone/>
            </a:pPr>
            <a:r>
              <a:rPr lang="en-IN" sz="2400" dirty="0" smtClean="0">
                <a:solidFill>
                  <a:srgbClr val="444949"/>
                </a:solidFill>
                <a:latin typeface="ArialMT"/>
              </a:rPr>
              <a:t>• </a:t>
            </a:r>
            <a:r>
              <a:rPr lang="en-IN" sz="2400" dirty="0" smtClean="0">
                <a:solidFill>
                  <a:srgbClr val="444949"/>
                </a:solidFill>
                <a:latin typeface="GillSans-Light"/>
              </a:rPr>
              <a:t>Flexible across size (m5.large to m5.4xlarge), OS (Windows to Linux), tenancy</a:t>
            </a:r>
          </a:p>
          <a:p>
            <a:pPr lvl="1">
              <a:buNone/>
            </a:pPr>
            <a:r>
              <a:rPr lang="en-IN" sz="2400" dirty="0" smtClean="0">
                <a:solidFill>
                  <a:srgbClr val="444949"/>
                </a:solidFill>
                <a:latin typeface="GillSans-Light"/>
              </a:rPr>
              <a:t>(dedicated or default)</a:t>
            </a:r>
          </a:p>
          <a:p>
            <a:pPr>
              <a:buNone/>
            </a:pPr>
            <a:r>
              <a:rPr lang="en-IN" sz="3200" dirty="0" smtClean="0">
                <a:solidFill>
                  <a:srgbClr val="444949"/>
                </a:solidFill>
                <a:latin typeface="ArialMT"/>
              </a:rPr>
              <a:t>• </a:t>
            </a:r>
            <a:r>
              <a:rPr lang="en-IN" sz="3200" dirty="0" smtClean="0">
                <a:solidFill>
                  <a:srgbClr val="444949"/>
                </a:solidFill>
                <a:latin typeface="GillSans-Light"/>
              </a:rPr>
              <a:t>Compute Savings plan (up to 66% - same discount as Convertible RIs)</a:t>
            </a:r>
          </a:p>
          <a:p>
            <a:pPr lvl="1">
              <a:buNone/>
            </a:pPr>
            <a:r>
              <a:rPr lang="en-IN" sz="2400" dirty="0" smtClean="0">
                <a:solidFill>
                  <a:srgbClr val="444949"/>
                </a:solidFill>
                <a:latin typeface="ArialMT"/>
              </a:rPr>
              <a:t>• </a:t>
            </a:r>
            <a:r>
              <a:rPr lang="en-IN" sz="2400" dirty="0" smtClean="0">
                <a:solidFill>
                  <a:srgbClr val="444949"/>
                </a:solidFill>
                <a:latin typeface="GillSans-Light"/>
              </a:rPr>
              <a:t>Ability to move between instance family (move from C5 to M5), region (Ireland to US), compute type (EC2, </a:t>
            </a:r>
            <a:r>
              <a:rPr lang="en-IN" sz="2400" dirty="0" err="1" smtClean="0">
                <a:solidFill>
                  <a:srgbClr val="444949"/>
                </a:solidFill>
                <a:latin typeface="GillSans-Light"/>
              </a:rPr>
              <a:t>Fargate</a:t>
            </a:r>
            <a:r>
              <a:rPr lang="en-IN" sz="2400" dirty="0" smtClean="0">
                <a:solidFill>
                  <a:srgbClr val="444949"/>
                </a:solidFill>
                <a:latin typeface="GillSans-Light"/>
              </a:rPr>
              <a:t>, Lambda), OS &amp; tenancy</a:t>
            </a:r>
            <a:endParaRPr lang="en-IN" dirty="0"/>
          </a:p>
        </p:txBody>
      </p:sp>
      <p:sp>
        <p:nvSpPr>
          <p:cNvPr id="3" name="Title 2"/>
          <p:cNvSpPr>
            <a:spLocks noGrp="1"/>
          </p:cNvSpPr>
          <p:nvPr>
            <p:ph type="title"/>
          </p:nvPr>
        </p:nvSpPr>
        <p:spPr/>
        <p:txBody>
          <a:bodyPr/>
          <a:lstStyle/>
          <a:p>
            <a:r>
              <a:rPr lang="en-IN" dirty="0" smtClean="0"/>
              <a:t>AWS Savings Plan</a:t>
            </a:r>
            <a:endParaRPr lang="en-IN" dirty="0"/>
          </a:p>
        </p:txBody>
      </p:sp>
      <p:pic>
        <p:nvPicPr>
          <p:cNvPr id="26626" name="Picture 2"/>
          <p:cNvPicPr>
            <a:picLocks noChangeAspect="1" noChangeArrowheads="1"/>
          </p:cNvPicPr>
          <p:nvPr/>
        </p:nvPicPr>
        <p:blipFill>
          <a:blip r:embed="rId2" cstate="print"/>
          <a:srcRect/>
          <a:stretch>
            <a:fillRect/>
          </a:stretch>
        </p:blipFill>
        <p:spPr bwMode="auto">
          <a:xfrm>
            <a:off x="8153400" y="1219200"/>
            <a:ext cx="828675" cy="828675"/>
          </a:xfrm>
          <a:prstGeom prst="rect">
            <a:avLst/>
          </a:prstGeom>
          <a:noFill/>
          <a:ln w="9525">
            <a:noFill/>
            <a:miter lim="800000"/>
            <a:headEnd/>
            <a:tailEnd/>
          </a:ln>
          <a:effectLst/>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Amazon S3 Standard - General Purpose</a:t>
            </a:r>
          </a:p>
          <a:p>
            <a:pPr>
              <a:buNone/>
            </a:pPr>
            <a:r>
              <a:rPr lang="en-IN" sz="2400" dirty="0" smtClean="0">
                <a:solidFill>
                  <a:srgbClr val="444949"/>
                </a:solidFill>
                <a:latin typeface="ArialMT"/>
              </a:rPr>
              <a:t>• </a:t>
            </a:r>
            <a:r>
              <a:rPr lang="en-IN" sz="2400" dirty="0" smtClean="0">
                <a:solidFill>
                  <a:srgbClr val="444949"/>
                </a:solidFill>
                <a:latin typeface="GillSans-Light"/>
              </a:rPr>
              <a:t>Amazon S3 Standard-Infrequent Access (IA)</a:t>
            </a:r>
          </a:p>
          <a:p>
            <a:pPr>
              <a:buNone/>
            </a:pPr>
            <a:r>
              <a:rPr lang="en-IN" sz="2400" dirty="0" smtClean="0">
                <a:solidFill>
                  <a:srgbClr val="444949"/>
                </a:solidFill>
                <a:latin typeface="ArialMT"/>
              </a:rPr>
              <a:t>• </a:t>
            </a:r>
            <a:r>
              <a:rPr lang="en-IN" sz="2400" dirty="0" smtClean="0">
                <a:solidFill>
                  <a:srgbClr val="444949"/>
                </a:solidFill>
                <a:latin typeface="GillSans-Light"/>
              </a:rPr>
              <a:t>Amazon S3 One Zone-Infrequent Access</a:t>
            </a:r>
          </a:p>
          <a:p>
            <a:pPr>
              <a:buNone/>
            </a:pPr>
            <a:r>
              <a:rPr lang="en-IN" sz="2400" dirty="0" smtClean="0">
                <a:solidFill>
                  <a:srgbClr val="444949"/>
                </a:solidFill>
                <a:latin typeface="ArialMT"/>
              </a:rPr>
              <a:t>• </a:t>
            </a:r>
            <a:r>
              <a:rPr lang="en-IN" sz="2400" dirty="0" smtClean="0">
                <a:solidFill>
                  <a:srgbClr val="444949"/>
                </a:solidFill>
                <a:latin typeface="GillSans-Light"/>
              </a:rPr>
              <a:t>Amazon S3 Intelligent </a:t>
            </a:r>
            <a:r>
              <a:rPr lang="en-IN" sz="2400" dirty="0" err="1" smtClean="0">
                <a:solidFill>
                  <a:srgbClr val="444949"/>
                </a:solidFill>
                <a:latin typeface="GillSans-Light"/>
              </a:rPr>
              <a:t>Tiering</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Amazon Glacier</a:t>
            </a:r>
          </a:p>
          <a:p>
            <a:pPr>
              <a:buNone/>
            </a:pPr>
            <a:r>
              <a:rPr lang="en-IN" sz="2400" dirty="0" smtClean="0">
                <a:solidFill>
                  <a:srgbClr val="444949"/>
                </a:solidFill>
                <a:latin typeface="ArialMT"/>
              </a:rPr>
              <a:t>• </a:t>
            </a:r>
            <a:r>
              <a:rPr lang="en-IN" sz="2400" dirty="0" smtClean="0">
                <a:solidFill>
                  <a:srgbClr val="444949"/>
                </a:solidFill>
                <a:latin typeface="GillSans-Light"/>
              </a:rPr>
              <a:t>Amazon Glacier Deep Archive</a:t>
            </a:r>
          </a:p>
          <a:p>
            <a:pPr>
              <a:buNone/>
            </a:pPr>
            <a:r>
              <a:rPr lang="en-IN" sz="2400" dirty="0" smtClean="0">
                <a:solidFill>
                  <a:srgbClr val="444949"/>
                </a:solidFill>
                <a:latin typeface="ArialMT"/>
              </a:rPr>
              <a:t>• </a:t>
            </a:r>
            <a:r>
              <a:rPr lang="en-IN" sz="2400" dirty="0" smtClean="0">
                <a:solidFill>
                  <a:srgbClr val="444949"/>
                </a:solidFill>
                <a:latin typeface="GillSans-Light"/>
              </a:rPr>
              <a:t>Amazon S3 Reduced Redundancy Storage (deprecated - omitted)</a:t>
            </a:r>
            <a:endParaRPr lang="en-IN" dirty="0"/>
          </a:p>
        </p:txBody>
      </p:sp>
      <p:sp>
        <p:nvSpPr>
          <p:cNvPr id="3" name="Title 2"/>
          <p:cNvSpPr>
            <a:spLocks noGrp="1"/>
          </p:cNvSpPr>
          <p:nvPr>
            <p:ph type="title"/>
          </p:nvPr>
        </p:nvSpPr>
        <p:spPr/>
        <p:txBody>
          <a:bodyPr/>
          <a:lstStyle/>
          <a:p>
            <a:r>
              <a:rPr lang="en-IN" dirty="0" smtClean="0"/>
              <a:t>S3 Storage Classes</a:t>
            </a:r>
            <a:endParaRPr lang="en-IN"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S3 Select &amp; Glacier Select: save in network and CPU cost</a:t>
            </a:r>
          </a:p>
          <a:p>
            <a:pPr>
              <a:buNone/>
            </a:pPr>
            <a:r>
              <a:rPr lang="en-IN" sz="3200" dirty="0" smtClean="0">
                <a:solidFill>
                  <a:srgbClr val="444949"/>
                </a:solidFill>
                <a:latin typeface="ArialMT"/>
              </a:rPr>
              <a:t>• </a:t>
            </a:r>
            <a:r>
              <a:rPr lang="en-IN" sz="3200" dirty="0" smtClean="0">
                <a:solidFill>
                  <a:srgbClr val="444949"/>
                </a:solidFill>
                <a:latin typeface="GillSans-Light"/>
              </a:rPr>
              <a:t>S3 Lifecycle Rules: transition objects between tiers</a:t>
            </a:r>
          </a:p>
          <a:p>
            <a:pPr>
              <a:buNone/>
            </a:pPr>
            <a:r>
              <a:rPr lang="en-IN" sz="3200" dirty="0" smtClean="0">
                <a:solidFill>
                  <a:srgbClr val="444949"/>
                </a:solidFill>
                <a:latin typeface="ArialMT"/>
              </a:rPr>
              <a:t>• </a:t>
            </a:r>
            <a:r>
              <a:rPr lang="en-IN" sz="3200" dirty="0" smtClean="0">
                <a:solidFill>
                  <a:srgbClr val="444949"/>
                </a:solidFill>
                <a:latin typeface="GillSans-Light"/>
              </a:rPr>
              <a:t>Compress objects to save space</a:t>
            </a:r>
          </a:p>
          <a:p>
            <a:pPr>
              <a:buNone/>
            </a:pPr>
            <a:r>
              <a:rPr lang="en-IN" sz="3200" dirty="0" smtClean="0">
                <a:solidFill>
                  <a:srgbClr val="444949"/>
                </a:solidFill>
                <a:latin typeface="ArialMT"/>
              </a:rPr>
              <a:t>• </a:t>
            </a:r>
            <a:r>
              <a:rPr lang="en-IN" sz="3200" dirty="0" smtClean="0">
                <a:solidFill>
                  <a:srgbClr val="444949"/>
                </a:solidFill>
                <a:latin typeface="GillSans-Light"/>
              </a:rPr>
              <a:t>S3 Requester Pays:</a:t>
            </a:r>
          </a:p>
          <a:p>
            <a:pPr lvl="1">
              <a:buNone/>
            </a:pPr>
            <a:r>
              <a:rPr lang="en-IN" sz="2400" dirty="0" smtClean="0">
                <a:solidFill>
                  <a:srgbClr val="444949"/>
                </a:solidFill>
                <a:latin typeface="ArialMT"/>
              </a:rPr>
              <a:t>• </a:t>
            </a:r>
            <a:r>
              <a:rPr lang="en-IN" sz="2400" dirty="0" smtClean="0">
                <a:solidFill>
                  <a:srgbClr val="444949"/>
                </a:solidFill>
                <a:latin typeface="GillSans-Light"/>
              </a:rPr>
              <a:t>In general, bucket owners pay for all Amazon S3 storage and data transfer costs associated with their bucket</a:t>
            </a:r>
          </a:p>
          <a:p>
            <a:pPr lvl="1">
              <a:buNone/>
            </a:pPr>
            <a:r>
              <a:rPr lang="en-IN" sz="2400" dirty="0" smtClean="0">
                <a:solidFill>
                  <a:srgbClr val="444949"/>
                </a:solidFill>
                <a:latin typeface="ArialMT"/>
              </a:rPr>
              <a:t>• </a:t>
            </a:r>
            <a:r>
              <a:rPr lang="en-IN" sz="2400" dirty="0" smtClean="0">
                <a:solidFill>
                  <a:srgbClr val="444949"/>
                </a:solidFill>
                <a:latin typeface="GillSans-Light"/>
              </a:rPr>
              <a:t>With Requester Pays buckets, the requester instead of the bucket owner pays the cost of the request and the data download from the bucket</a:t>
            </a:r>
          </a:p>
          <a:p>
            <a:pPr lvl="1">
              <a:buNone/>
            </a:pPr>
            <a:r>
              <a:rPr lang="en-IN" sz="2400" dirty="0" smtClean="0">
                <a:solidFill>
                  <a:srgbClr val="444949"/>
                </a:solidFill>
                <a:latin typeface="ArialMT"/>
              </a:rPr>
              <a:t>• </a:t>
            </a:r>
            <a:r>
              <a:rPr lang="en-IN" sz="2400" dirty="0" smtClean="0">
                <a:solidFill>
                  <a:srgbClr val="444949"/>
                </a:solidFill>
                <a:latin typeface="GillSans-Light"/>
              </a:rPr>
              <a:t>The bucket owner always pays the cost of storing data</a:t>
            </a:r>
          </a:p>
          <a:p>
            <a:pPr lvl="1">
              <a:buNone/>
            </a:pPr>
            <a:r>
              <a:rPr lang="en-IN" sz="2400" dirty="0" smtClean="0">
                <a:solidFill>
                  <a:srgbClr val="444949"/>
                </a:solidFill>
                <a:latin typeface="ArialMT"/>
              </a:rPr>
              <a:t>• </a:t>
            </a:r>
            <a:r>
              <a:rPr lang="en-IN" sz="2400" dirty="0" smtClean="0">
                <a:solidFill>
                  <a:srgbClr val="444949"/>
                </a:solidFill>
                <a:latin typeface="GillSans-Light"/>
              </a:rPr>
              <a:t>Helpful when you want to share large datasets with other accounts</a:t>
            </a:r>
          </a:p>
          <a:p>
            <a:pPr lvl="1">
              <a:buNone/>
            </a:pPr>
            <a:r>
              <a:rPr lang="en-IN" sz="2400" dirty="0" smtClean="0">
                <a:solidFill>
                  <a:srgbClr val="444949"/>
                </a:solidFill>
                <a:latin typeface="ArialMT"/>
              </a:rPr>
              <a:t>• </a:t>
            </a:r>
            <a:r>
              <a:rPr lang="en-IN" sz="2400" dirty="0" smtClean="0">
                <a:solidFill>
                  <a:srgbClr val="444949"/>
                </a:solidFill>
                <a:latin typeface="GillSans-Light"/>
              </a:rPr>
              <a:t>If an IAM role is assumed, the owner account of that role pays for the request</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S3 – Other Cost Savings</a:t>
            </a:r>
            <a:endParaRPr lang="en-IN" sz="4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sz="2400" dirty="0" smtClean="0">
                <a:solidFill>
                  <a:srgbClr val="444949"/>
                </a:solidFill>
                <a:latin typeface="ArialMT"/>
              </a:rPr>
              <a:t>• </a:t>
            </a:r>
            <a:r>
              <a:rPr lang="en-US" sz="2400" dirty="0" smtClean="0">
                <a:solidFill>
                  <a:srgbClr val="444949"/>
                </a:solidFill>
                <a:latin typeface="GillSans-Light"/>
              </a:rPr>
              <a:t>Master accounts must invite Child Accounts</a:t>
            </a:r>
          </a:p>
          <a:p>
            <a:pPr>
              <a:buNone/>
            </a:pPr>
            <a:r>
              <a:rPr lang="en-US" sz="2400" dirty="0" smtClean="0">
                <a:solidFill>
                  <a:srgbClr val="444949"/>
                </a:solidFill>
                <a:latin typeface="ArialMT"/>
              </a:rPr>
              <a:t>• </a:t>
            </a:r>
            <a:r>
              <a:rPr lang="en-US" sz="2400" dirty="0" smtClean="0">
                <a:solidFill>
                  <a:srgbClr val="444949"/>
                </a:solidFill>
                <a:latin typeface="GillSans-Light"/>
              </a:rPr>
              <a:t>Master accounts can create Child Accounts</a:t>
            </a:r>
          </a:p>
          <a:p>
            <a:pPr>
              <a:buNone/>
            </a:pPr>
            <a:r>
              <a:rPr lang="en-US" sz="2400" dirty="0" smtClean="0">
                <a:solidFill>
                  <a:srgbClr val="444949"/>
                </a:solidFill>
                <a:latin typeface="ArialMT"/>
              </a:rPr>
              <a:t>• </a:t>
            </a:r>
            <a:r>
              <a:rPr lang="en-US" sz="2400" dirty="0" smtClean="0">
                <a:solidFill>
                  <a:srgbClr val="444949"/>
                </a:solidFill>
                <a:latin typeface="GillSans-Light"/>
              </a:rPr>
              <a:t>Master can access child accounts using:</a:t>
            </a:r>
          </a:p>
          <a:p>
            <a:pPr>
              <a:buNone/>
            </a:pPr>
            <a:r>
              <a:rPr lang="en-US" sz="2000" dirty="0" smtClean="0">
                <a:solidFill>
                  <a:srgbClr val="444949"/>
                </a:solidFill>
                <a:latin typeface="ArialMT"/>
              </a:rPr>
              <a:t>• </a:t>
            </a:r>
            <a:r>
              <a:rPr lang="en-US" sz="2000" dirty="0" err="1" smtClean="0">
                <a:solidFill>
                  <a:srgbClr val="444949"/>
                </a:solidFill>
                <a:latin typeface="GillSans-Light"/>
              </a:rPr>
              <a:t>CloudFormation</a:t>
            </a:r>
            <a:r>
              <a:rPr lang="en-US" sz="2000" dirty="0" smtClean="0">
                <a:solidFill>
                  <a:srgbClr val="444949"/>
                </a:solidFill>
                <a:latin typeface="GillSans-Light"/>
              </a:rPr>
              <a:t> </a:t>
            </a:r>
            <a:r>
              <a:rPr lang="en-US" sz="2000" dirty="0" err="1" smtClean="0">
                <a:solidFill>
                  <a:srgbClr val="444949"/>
                </a:solidFill>
                <a:latin typeface="GillSans-Light"/>
              </a:rPr>
              <a:t>StackSets</a:t>
            </a:r>
            <a:r>
              <a:rPr lang="en-US" sz="2000" dirty="0" smtClean="0">
                <a:solidFill>
                  <a:srgbClr val="444949"/>
                </a:solidFill>
                <a:latin typeface="GillSans-Light"/>
              </a:rPr>
              <a:t> to create IAM roles in target accounts</a:t>
            </a:r>
          </a:p>
          <a:p>
            <a:pPr>
              <a:buNone/>
            </a:pPr>
            <a:r>
              <a:rPr lang="en-US" sz="2000" dirty="0" smtClean="0">
                <a:solidFill>
                  <a:srgbClr val="444949"/>
                </a:solidFill>
                <a:latin typeface="ArialMT"/>
              </a:rPr>
              <a:t>• </a:t>
            </a:r>
            <a:r>
              <a:rPr lang="en-US" sz="2000" dirty="0" smtClean="0">
                <a:solidFill>
                  <a:srgbClr val="444949"/>
                </a:solidFill>
                <a:latin typeface="GillSans-Light"/>
              </a:rPr>
              <a:t>Assume the roles using the STS Cross Account capability</a:t>
            </a:r>
          </a:p>
          <a:p>
            <a:pPr>
              <a:buNone/>
            </a:pPr>
            <a:r>
              <a:rPr lang="en-US" sz="2400" dirty="0" smtClean="0">
                <a:solidFill>
                  <a:srgbClr val="444949"/>
                </a:solidFill>
                <a:latin typeface="ArialMT"/>
              </a:rPr>
              <a:t>• </a:t>
            </a:r>
            <a:r>
              <a:rPr lang="en-US" sz="2400" dirty="0" smtClean="0">
                <a:solidFill>
                  <a:srgbClr val="444949"/>
                </a:solidFill>
                <a:latin typeface="GillSans-Light"/>
              </a:rPr>
              <a:t>Strategy to create a dedicated account for logging or security</a:t>
            </a:r>
          </a:p>
          <a:p>
            <a:pPr>
              <a:buNone/>
            </a:pPr>
            <a:r>
              <a:rPr lang="en-US" sz="2400" dirty="0" smtClean="0">
                <a:solidFill>
                  <a:srgbClr val="444949"/>
                </a:solidFill>
                <a:latin typeface="ArialMT"/>
              </a:rPr>
              <a:t>• </a:t>
            </a:r>
            <a:r>
              <a:rPr lang="en-US" sz="2400" dirty="0" smtClean="0">
                <a:solidFill>
                  <a:srgbClr val="444949"/>
                </a:solidFill>
                <a:latin typeface="GillSans-Light"/>
              </a:rPr>
              <a:t>API is available to automate AWS account creation</a:t>
            </a:r>
          </a:p>
          <a:p>
            <a:pPr>
              <a:buNone/>
            </a:pPr>
            <a:r>
              <a:rPr lang="en-US" sz="2400" dirty="0" smtClean="0">
                <a:solidFill>
                  <a:srgbClr val="444949"/>
                </a:solidFill>
                <a:latin typeface="ArialMT"/>
              </a:rPr>
              <a:t>• </a:t>
            </a:r>
            <a:r>
              <a:rPr lang="en-US" sz="2400" dirty="0" smtClean="0">
                <a:solidFill>
                  <a:srgbClr val="444949"/>
                </a:solidFill>
                <a:latin typeface="GillSans-Light"/>
              </a:rPr>
              <a:t>Integration with AWS Single Sign-On (SSO)</a:t>
            </a:r>
            <a:endParaRPr lang="en-US" dirty="0"/>
          </a:p>
        </p:txBody>
      </p:sp>
      <p:sp>
        <p:nvSpPr>
          <p:cNvPr id="3" name="Title 2"/>
          <p:cNvSpPr>
            <a:spLocks noGrp="1"/>
          </p:cNvSpPr>
          <p:nvPr>
            <p:ph type="title"/>
          </p:nvPr>
        </p:nvSpPr>
        <p:spPr/>
        <p:txBody>
          <a:bodyPr/>
          <a:lstStyle/>
          <a:p>
            <a:r>
              <a:rPr lang="en-US" sz="4000" dirty="0" smtClean="0">
                <a:solidFill>
                  <a:srgbClr val="444949"/>
                </a:solidFill>
                <a:latin typeface="GillSans-Light"/>
              </a:rPr>
              <a:t>AWS Organizations</a:t>
            </a:r>
            <a:endParaRPr lang="en-US" dirty="0"/>
          </a:p>
        </p:txBody>
      </p:sp>
      <p:pic>
        <p:nvPicPr>
          <p:cNvPr id="19458" name="Picture 2"/>
          <p:cNvPicPr>
            <a:picLocks noChangeAspect="1" noChangeArrowheads="1"/>
          </p:cNvPicPr>
          <p:nvPr/>
        </p:nvPicPr>
        <p:blipFill>
          <a:blip r:embed="rId2" cstate="print"/>
          <a:srcRect/>
          <a:stretch>
            <a:fillRect/>
          </a:stretch>
        </p:blipFill>
        <p:spPr bwMode="auto">
          <a:xfrm>
            <a:off x="7467600" y="1524000"/>
            <a:ext cx="1376362" cy="1147762"/>
          </a:xfrm>
          <a:prstGeom prst="rect">
            <a:avLst/>
          </a:prstGeom>
          <a:noFill/>
          <a:ln w="9525">
            <a:noFill/>
            <a:miter lim="800000"/>
            <a:headEnd/>
            <a:tailEnd/>
          </a:ln>
          <a:effectLst/>
        </p:spPr>
      </p:pic>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High durability (99.999999999%) of objects across multiple AZ</a:t>
            </a:r>
          </a:p>
          <a:p>
            <a:pPr>
              <a:buNone/>
            </a:pPr>
            <a:r>
              <a:rPr lang="en-IN" sz="2400" dirty="0" smtClean="0">
                <a:solidFill>
                  <a:srgbClr val="444949"/>
                </a:solidFill>
                <a:latin typeface="ArialMT"/>
              </a:rPr>
              <a:t>• </a:t>
            </a:r>
            <a:r>
              <a:rPr lang="en-IN" sz="2400" dirty="0" smtClean="0">
                <a:solidFill>
                  <a:srgbClr val="444949"/>
                </a:solidFill>
                <a:latin typeface="GillSans-Light"/>
              </a:rPr>
              <a:t>If you store 10,000,000 objects with Amazon S3, you can on average expect to incur a loss of a single object once every 10,000 years</a:t>
            </a:r>
          </a:p>
          <a:p>
            <a:pPr>
              <a:buNone/>
            </a:pPr>
            <a:r>
              <a:rPr lang="en-IN" sz="2400" dirty="0" smtClean="0">
                <a:solidFill>
                  <a:srgbClr val="444949"/>
                </a:solidFill>
                <a:latin typeface="ArialMT"/>
              </a:rPr>
              <a:t>• </a:t>
            </a:r>
            <a:r>
              <a:rPr lang="en-IN" sz="2400" dirty="0" smtClean="0">
                <a:solidFill>
                  <a:srgbClr val="444949"/>
                </a:solidFill>
                <a:latin typeface="GillSans-Light"/>
              </a:rPr>
              <a:t>99.99% Availability over a given year</a:t>
            </a:r>
          </a:p>
          <a:p>
            <a:pPr>
              <a:buNone/>
            </a:pPr>
            <a:r>
              <a:rPr lang="en-IN" sz="2400" dirty="0" smtClean="0">
                <a:solidFill>
                  <a:srgbClr val="444949"/>
                </a:solidFill>
                <a:latin typeface="ArialMT"/>
              </a:rPr>
              <a:t>• </a:t>
            </a:r>
            <a:r>
              <a:rPr lang="en-IN" sz="2400" dirty="0" smtClean="0">
                <a:solidFill>
                  <a:srgbClr val="444949"/>
                </a:solidFill>
                <a:latin typeface="GillSans-Light"/>
              </a:rPr>
              <a:t>Sustain 2 concurrent facility failures</a:t>
            </a:r>
          </a:p>
          <a:p>
            <a:pPr>
              <a:buNone/>
            </a:pPr>
            <a:r>
              <a:rPr lang="en-IN" sz="2400" dirty="0" smtClean="0">
                <a:solidFill>
                  <a:srgbClr val="444949"/>
                </a:solidFill>
                <a:latin typeface="ArialMT"/>
              </a:rPr>
              <a:t>• </a:t>
            </a:r>
            <a:r>
              <a:rPr lang="en-IN" sz="2400" dirty="0" smtClean="0">
                <a:solidFill>
                  <a:srgbClr val="444949"/>
                </a:solidFill>
                <a:latin typeface="GillSans-Light"/>
              </a:rPr>
              <a:t>Use Cases: Big Data analytics, mobile &amp; gaming applications, content distribution…</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S3 Standard – </a:t>
            </a:r>
            <a:br>
              <a:rPr lang="en-IN" sz="4000" dirty="0" smtClean="0">
                <a:solidFill>
                  <a:srgbClr val="444949"/>
                </a:solidFill>
                <a:latin typeface="GillSans-Light"/>
              </a:rPr>
            </a:br>
            <a:r>
              <a:rPr lang="en-IN" sz="4000" dirty="0" smtClean="0">
                <a:solidFill>
                  <a:srgbClr val="444949"/>
                </a:solidFill>
                <a:latin typeface="GillSans-Light"/>
              </a:rPr>
              <a:t>General Purpose</a:t>
            </a:r>
            <a:endParaRPr lang="en-IN"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Suitable for data that is less frequently accessed, but requires rapid access when needed</a:t>
            </a:r>
          </a:p>
          <a:p>
            <a:pPr>
              <a:buNone/>
            </a:pPr>
            <a:r>
              <a:rPr lang="en-IN" sz="2400" dirty="0" smtClean="0">
                <a:solidFill>
                  <a:srgbClr val="444949"/>
                </a:solidFill>
                <a:latin typeface="ArialMT"/>
              </a:rPr>
              <a:t>• </a:t>
            </a:r>
            <a:r>
              <a:rPr lang="en-IN" sz="2400" dirty="0" smtClean="0">
                <a:solidFill>
                  <a:srgbClr val="444949"/>
                </a:solidFill>
                <a:latin typeface="GillSans-Light"/>
              </a:rPr>
              <a:t>High durability (99.999999999%) of objects across multiple AZs</a:t>
            </a:r>
          </a:p>
          <a:p>
            <a:pPr>
              <a:buNone/>
            </a:pPr>
            <a:r>
              <a:rPr lang="en-IN" sz="2400" dirty="0" smtClean="0">
                <a:solidFill>
                  <a:srgbClr val="444949"/>
                </a:solidFill>
                <a:latin typeface="ArialMT"/>
              </a:rPr>
              <a:t>• </a:t>
            </a:r>
            <a:r>
              <a:rPr lang="en-IN" sz="2400" dirty="0" smtClean="0">
                <a:solidFill>
                  <a:srgbClr val="444949"/>
                </a:solidFill>
                <a:latin typeface="GillSans-Light"/>
              </a:rPr>
              <a:t>99.9% Availability</a:t>
            </a:r>
          </a:p>
          <a:p>
            <a:pPr>
              <a:buNone/>
            </a:pPr>
            <a:r>
              <a:rPr lang="en-IN" sz="2400" dirty="0" smtClean="0">
                <a:solidFill>
                  <a:srgbClr val="444949"/>
                </a:solidFill>
                <a:latin typeface="ArialMT"/>
              </a:rPr>
              <a:t>• </a:t>
            </a:r>
            <a:r>
              <a:rPr lang="en-IN" sz="2400" dirty="0" smtClean="0">
                <a:solidFill>
                  <a:srgbClr val="444949"/>
                </a:solidFill>
                <a:latin typeface="GillSans-Light"/>
              </a:rPr>
              <a:t>Low cost compared to Amazon S3 Standard</a:t>
            </a:r>
          </a:p>
          <a:p>
            <a:pPr>
              <a:buNone/>
            </a:pPr>
            <a:r>
              <a:rPr lang="en-IN" sz="2400" dirty="0" smtClean="0">
                <a:solidFill>
                  <a:srgbClr val="444949"/>
                </a:solidFill>
                <a:latin typeface="ArialMT"/>
              </a:rPr>
              <a:t>• </a:t>
            </a:r>
            <a:r>
              <a:rPr lang="en-IN" sz="2400" dirty="0" smtClean="0">
                <a:solidFill>
                  <a:srgbClr val="444949"/>
                </a:solidFill>
                <a:latin typeface="GillSans-Light"/>
              </a:rPr>
              <a:t>Sustain 2 concurrent facility failures</a:t>
            </a:r>
          </a:p>
          <a:p>
            <a:pPr>
              <a:buNone/>
            </a:pPr>
            <a:r>
              <a:rPr lang="en-IN" sz="2400" dirty="0" smtClean="0">
                <a:solidFill>
                  <a:srgbClr val="444949"/>
                </a:solidFill>
                <a:latin typeface="ArialMT"/>
              </a:rPr>
              <a:t>• </a:t>
            </a:r>
            <a:r>
              <a:rPr lang="en-IN" sz="2400" dirty="0" smtClean="0">
                <a:solidFill>
                  <a:srgbClr val="444949"/>
                </a:solidFill>
                <a:latin typeface="GillSans-Light"/>
              </a:rPr>
              <a:t>Use Cases: As a data store for disaster recovery, backups…</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S3 Standard – Infrequent </a:t>
            </a:r>
            <a:br>
              <a:rPr lang="en-IN" sz="3200" dirty="0" smtClean="0">
                <a:solidFill>
                  <a:srgbClr val="444949"/>
                </a:solidFill>
                <a:latin typeface="GillSans-Light"/>
              </a:rPr>
            </a:br>
            <a:r>
              <a:rPr lang="en-IN" sz="3200" dirty="0" smtClean="0">
                <a:solidFill>
                  <a:srgbClr val="444949"/>
                </a:solidFill>
                <a:latin typeface="GillSans-Light"/>
              </a:rPr>
              <a:t> Access (IA)</a:t>
            </a:r>
            <a:endParaRPr lang="en-IN" sz="3600"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Same as IA but data is stored in a single AZ</a:t>
            </a:r>
          </a:p>
          <a:p>
            <a:pPr>
              <a:buNone/>
            </a:pPr>
            <a:r>
              <a:rPr lang="en-IN" sz="2800" dirty="0" smtClean="0">
                <a:solidFill>
                  <a:srgbClr val="444949"/>
                </a:solidFill>
                <a:latin typeface="ArialMT"/>
              </a:rPr>
              <a:t>• </a:t>
            </a:r>
            <a:r>
              <a:rPr lang="en-IN" sz="2800" dirty="0" smtClean="0">
                <a:solidFill>
                  <a:srgbClr val="444949"/>
                </a:solidFill>
                <a:latin typeface="GillSans-Light"/>
              </a:rPr>
              <a:t>High durability (99.999999999%) of objects in a single AZ; data lost when AZ is destroyed</a:t>
            </a:r>
          </a:p>
          <a:p>
            <a:pPr>
              <a:buNone/>
            </a:pPr>
            <a:r>
              <a:rPr lang="en-IN" sz="2800" dirty="0" smtClean="0">
                <a:solidFill>
                  <a:srgbClr val="444949"/>
                </a:solidFill>
                <a:latin typeface="ArialMT"/>
              </a:rPr>
              <a:t>• </a:t>
            </a:r>
            <a:r>
              <a:rPr lang="en-IN" sz="2800" dirty="0" smtClean="0">
                <a:solidFill>
                  <a:srgbClr val="444949"/>
                </a:solidFill>
                <a:latin typeface="GillSans-Light"/>
              </a:rPr>
              <a:t>99.5% Availability</a:t>
            </a:r>
          </a:p>
          <a:p>
            <a:pPr>
              <a:buNone/>
            </a:pPr>
            <a:r>
              <a:rPr lang="en-IN" sz="2800" dirty="0" smtClean="0">
                <a:solidFill>
                  <a:srgbClr val="444949"/>
                </a:solidFill>
                <a:latin typeface="ArialMT"/>
              </a:rPr>
              <a:t>• </a:t>
            </a:r>
            <a:r>
              <a:rPr lang="en-IN" sz="2800" dirty="0" smtClean="0">
                <a:solidFill>
                  <a:srgbClr val="444949"/>
                </a:solidFill>
                <a:latin typeface="GillSans-Light"/>
              </a:rPr>
              <a:t>Low latency and high throughput performance</a:t>
            </a:r>
          </a:p>
          <a:p>
            <a:pPr>
              <a:buNone/>
            </a:pPr>
            <a:r>
              <a:rPr lang="en-IN" sz="2800" dirty="0" smtClean="0">
                <a:solidFill>
                  <a:srgbClr val="444949"/>
                </a:solidFill>
                <a:latin typeface="ArialMT"/>
              </a:rPr>
              <a:t>• </a:t>
            </a:r>
            <a:r>
              <a:rPr lang="en-IN" sz="2800" dirty="0" smtClean="0">
                <a:solidFill>
                  <a:srgbClr val="444949"/>
                </a:solidFill>
                <a:latin typeface="GillSans-Light"/>
              </a:rPr>
              <a:t>Supports SSL for data at transit and encryption at rest</a:t>
            </a:r>
          </a:p>
          <a:p>
            <a:pPr>
              <a:buNone/>
            </a:pPr>
            <a:r>
              <a:rPr lang="en-IN" sz="2800" dirty="0" smtClean="0">
                <a:solidFill>
                  <a:srgbClr val="444949"/>
                </a:solidFill>
                <a:latin typeface="ArialMT"/>
              </a:rPr>
              <a:t>• </a:t>
            </a:r>
            <a:r>
              <a:rPr lang="en-IN" sz="2800" dirty="0" smtClean="0">
                <a:solidFill>
                  <a:srgbClr val="444949"/>
                </a:solidFill>
                <a:latin typeface="GillSans-Light"/>
              </a:rPr>
              <a:t>Low cost compared to IA (by 20%)</a:t>
            </a:r>
          </a:p>
          <a:p>
            <a:pPr>
              <a:buNone/>
            </a:pPr>
            <a:r>
              <a:rPr lang="en-IN" sz="2800" dirty="0" smtClean="0">
                <a:solidFill>
                  <a:srgbClr val="444949"/>
                </a:solidFill>
                <a:latin typeface="ArialMT"/>
              </a:rPr>
              <a:t>• </a:t>
            </a:r>
            <a:r>
              <a:rPr lang="en-IN" sz="2800" dirty="0" smtClean="0">
                <a:solidFill>
                  <a:srgbClr val="444949"/>
                </a:solidFill>
                <a:latin typeface="GillSans-Light"/>
              </a:rPr>
              <a:t>Use Cases: Storing secondary backup copies of on-premise data, or storing data you can recreate</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S3 One Zone – Infrequent </a:t>
            </a:r>
            <a:br>
              <a:rPr lang="en-IN" sz="3200" dirty="0" smtClean="0">
                <a:solidFill>
                  <a:srgbClr val="444949"/>
                </a:solidFill>
                <a:latin typeface="GillSans-Light"/>
              </a:rPr>
            </a:br>
            <a:r>
              <a:rPr lang="en-IN" sz="3200" dirty="0" smtClean="0">
                <a:solidFill>
                  <a:srgbClr val="444949"/>
                </a:solidFill>
                <a:latin typeface="GillSans-Light"/>
              </a:rPr>
              <a:t> Access (IA)</a:t>
            </a:r>
            <a:endParaRPr lang="en-IN" sz="3600"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Same low latency and high throughput performance of S3 Standard</a:t>
            </a:r>
          </a:p>
          <a:p>
            <a:pPr>
              <a:buNone/>
            </a:pPr>
            <a:r>
              <a:rPr lang="en-IN" sz="2400" dirty="0" smtClean="0">
                <a:solidFill>
                  <a:srgbClr val="444949"/>
                </a:solidFill>
                <a:latin typeface="ArialMT"/>
              </a:rPr>
              <a:t>• </a:t>
            </a:r>
            <a:r>
              <a:rPr lang="en-IN" sz="2400" dirty="0" smtClean="0">
                <a:solidFill>
                  <a:srgbClr val="444949"/>
                </a:solidFill>
                <a:latin typeface="GillSans-Light"/>
              </a:rPr>
              <a:t>Small monthly monitoring and auto-</a:t>
            </a:r>
            <a:r>
              <a:rPr lang="en-IN" sz="2400" dirty="0" err="1" smtClean="0">
                <a:solidFill>
                  <a:srgbClr val="444949"/>
                </a:solidFill>
                <a:latin typeface="GillSans-Light"/>
              </a:rPr>
              <a:t>tiering</a:t>
            </a:r>
            <a:r>
              <a:rPr lang="en-IN" sz="2400" dirty="0" smtClean="0">
                <a:solidFill>
                  <a:srgbClr val="444949"/>
                </a:solidFill>
                <a:latin typeface="GillSans-Light"/>
              </a:rPr>
              <a:t> fee</a:t>
            </a:r>
          </a:p>
          <a:p>
            <a:pPr>
              <a:buNone/>
            </a:pPr>
            <a:r>
              <a:rPr lang="en-IN" sz="2400" dirty="0" smtClean="0">
                <a:solidFill>
                  <a:srgbClr val="444949"/>
                </a:solidFill>
                <a:latin typeface="ArialMT"/>
              </a:rPr>
              <a:t>• </a:t>
            </a:r>
            <a:r>
              <a:rPr lang="en-IN" sz="2400" dirty="0" smtClean="0">
                <a:solidFill>
                  <a:srgbClr val="444949"/>
                </a:solidFill>
                <a:latin typeface="GillSans-Light"/>
              </a:rPr>
              <a:t>Automatically moves objects between two access tiers based on changing access patterns</a:t>
            </a:r>
          </a:p>
          <a:p>
            <a:pPr>
              <a:buNone/>
            </a:pPr>
            <a:r>
              <a:rPr lang="en-IN" sz="2400" dirty="0" smtClean="0">
                <a:solidFill>
                  <a:srgbClr val="444949"/>
                </a:solidFill>
                <a:latin typeface="ArialMT"/>
              </a:rPr>
              <a:t>• </a:t>
            </a:r>
            <a:r>
              <a:rPr lang="en-IN" sz="2400" dirty="0" smtClean="0">
                <a:solidFill>
                  <a:srgbClr val="444949"/>
                </a:solidFill>
                <a:latin typeface="GillSans-Light"/>
              </a:rPr>
              <a:t>Designed for durability of 99.999999999% of objects across multiple Availability Zones</a:t>
            </a:r>
          </a:p>
          <a:p>
            <a:pPr>
              <a:buNone/>
            </a:pPr>
            <a:r>
              <a:rPr lang="en-IN" sz="2400" dirty="0" smtClean="0">
                <a:solidFill>
                  <a:srgbClr val="444949"/>
                </a:solidFill>
                <a:latin typeface="ArialMT"/>
              </a:rPr>
              <a:t>• </a:t>
            </a:r>
            <a:r>
              <a:rPr lang="en-IN" sz="2400" dirty="0" smtClean="0">
                <a:solidFill>
                  <a:srgbClr val="444949"/>
                </a:solidFill>
                <a:latin typeface="GillSans-Light"/>
              </a:rPr>
              <a:t>Resilient against events that impact an entire Availability Zone</a:t>
            </a:r>
          </a:p>
          <a:p>
            <a:pPr>
              <a:buNone/>
            </a:pPr>
            <a:r>
              <a:rPr lang="en-IN" sz="2400" dirty="0" smtClean="0">
                <a:solidFill>
                  <a:srgbClr val="444949"/>
                </a:solidFill>
                <a:latin typeface="ArialMT"/>
              </a:rPr>
              <a:t>• </a:t>
            </a:r>
            <a:r>
              <a:rPr lang="en-IN" sz="2400" dirty="0" smtClean="0">
                <a:solidFill>
                  <a:srgbClr val="444949"/>
                </a:solidFill>
                <a:latin typeface="GillSans-Light"/>
              </a:rPr>
              <a:t>Designed for 99.9% availability over a given year</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S3 Intelligent </a:t>
            </a:r>
            <a:r>
              <a:rPr lang="en-IN" sz="4000" dirty="0" err="1" smtClean="0">
                <a:solidFill>
                  <a:srgbClr val="444949"/>
                </a:solidFill>
                <a:latin typeface="GillSans-Light"/>
              </a:rPr>
              <a:t>Tiering</a:t>
            </a:r>
            <a:endParaRPr lang="en-IN"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Low cost object storage meant for archiving / backup</a:t>
            </a:r>
          </a:p>
          <a:p>
            <a:pPr>
              <a:buNone/>
            </a:pPr>
            <a:r>
              <a:rPr lang="en-IN" sz="2400" dirty="0" smtClean="0">
                <a:solidFill>
                  <a:srgbClr val="444949"/>
                </a:solidFill>
                <a:latin typeface="ArialMT"/>
              </a:rPr>
              <a:t>• </a:t>
            </a:r>
            <a:r>
              <a:rPr lang="en-IN" sz="2400" dirty="0" smtClean="0">
                <a:solidFill>
                  <a:srgbClr val="444949"/>
                </a:solidFill>
                <a:latin typeface="GillSans-Light"/>
              </a:rPr>
              <a:t>Data is retained for the longer term (10s of years)</a:t>
            </a:r>
          </a:p>
          <a:p>
            <a:pPr>
              <a:buNone/>
            </a:pPr>
            <a:r>
              <a:rPr lang="en-IN" sz="2400" dirty="0" smtClean="0">
                <a:solidFill>
                  <a:srgbClr val="444949"/>
                </a:solidFill>
                <a:latin typeface="ArialMT"/>
              </a:rPr>
              <a:t>• </a:t>
            </a:r>
            <a:r>
              <a:rPr lang="en-IN" sz="2400" dirty="0" smtClean="0">
                <a:solidFill>
                  <a:srgbClr val="444949"/>
                </a:solidFill>
                <a:latin typeface="GillSans-Light"/>
              </a:rPr>
              <a:t>Alternative to on-premise magnetic tape storage</a:t>
            </a:r>
          </a:p>
          <a:p>
            <a:pPr>
              <a:buNone/>
            </a:pPr>
            <a:r>
              <a:rPr lang="en-IN" sz="2400" dirty="0" smtClean="0">
                <a:solidFill>
                  <a:srgbClr val="444949"/>
                </a:solidFill>
                <a:latin typeface="ArialMT"/>
              </a:rPr>
              <a:t>• </a:t>
            </a:r>
            <a:r>
              <a:rPr lang="en-IN" sz="2400" dirty="0" smtClean="0">
                <a:solidFill>
                  <a:srgbClr val="444949"/>
                </a:solidFill>
                <a:latin typeface="GillSans-Light"/>
              </a:rPr>
              <a:t>Average annual durability is 99.999999999%</a:t>
            </a:r>
          </a:p>
          <a:p>
            <a:pPr>
              <a:buNone/>
            </a:pPr>
            <a:r>
              <a:rPr lang="en-IN" sz="2400" dirty="0" smtClean="0">
                <a:solidFill>
                  <a:srgbClr val="444949"/>
                </a:solidFill>
                <a:latin typeface="ArialMT"/>
              </a:rPr>
              <a:t>• </a:t>
            </a:r>
            <a:r>
              <a:rPr lang="en-IN" sz="2400" dirty="0" smtClean="0">
                <a:solidFill>
                  <a:srgbClr val="444949"/>
                </a:solidFill>
                <a:latin typeface="GillSans-Light"/>
              </a:rPr>
              <a:t>Cost per storage per month ($0.004 / GB) + retrieval cost</a:t>
            </a:r>
          </a:p>
          <a:p>
            <a:pPr>
              <a:buNone/>
            </a:pPr>
            <a:r>
              <a:rPr lang="en-IN" sz="2400" dirty="0" smtClean="0">
                <a:solidFill>
                  <a:srgbClr val="444949"/>
                </a:solidFill>
                <a:latin typeface="ArialMT"/>
              </a:rPr>
              <a:t>• </a:t>
            </a:r>
            <a:r>
              <a:rPr lang="en-IN" sz="2400" dirty="0" smtClean="0">
                <a:solidFill>
                  <a:srgbClr val="444949"/>
                </a:solidFill>
                <a:latin typeface="GillSans-Light"/>
              </a:rPr>
              <a:t>Each item in Glacier is called “Archive” (up to 40TB)</a:t>
            </a:r>
          </a:p>
          <a:p>
            <a:pPr>
              <a:buNone/>
            </a:pPr>
            <a:r>
              <a:rPr lang="en-IN" sz="2400" dirty="0" smtClean="0">
                <a:solidFill>
                  <a:srgbClr val="444949"/>
                </a:solidFill>
                <a:latin typeface="ArialMT"/>
              </a:rPr>
              <a:t>• </a:t>
            </a:r>
            <a:r>
              <a:rPr lang="en-IN" sz="2400" dirty="0" smtClean="0">
                <a:solidFill>
                  <a:srgbClr val="444949"/>
                </a:solidFill>
                <a:latin typeface="GillSans-Light"/>
              </a:rPr>
              <a:t>Archives are stored in ”Vaults”</a:t>
            </a:r>
            <a:endParaRPr lang="en-IN" dirty="0"/>
          </a:p>
        </p:txBody>
      </p:sp>
      <p:sp>
        <p:nvSpPr>
          <p:cNvPr id="3" name="Title 2"/>
          <p:cNvSpPr>
            <a:spLocks noGrp="1"/>
          </p:cNvSpPr>
          <p:nvPr>
            <p:ph type="title"/>
          </p:nvPr>
        </p:nvSpPr>
        <p:spPr/>
        <p:txBody>
          <a:bodyPr/>
          <a:lstStyle/>
          <a:p>
            <a:r>
              <a:rPr lang="en-IN" dirty="0" smtClean="0"/>
              <a:t>Amazon Glacier</a:t>
            </a:r>
            <a:endParaRPr lang="en-IN"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3200" dirty="0" smtClean="0">
                <a:solidFill>
                  <a:srgbClr val="444949"/>
                </a:solidFill>
                <a:latin typeface="ArialMT"/>
              </a:rPr>
              <a:t>• </a:t>
            </a:r>
            <a:r>
              <a:rPr lang="en-IN" sz="3200" dirty="0" smtClean="0">
                <a:solidFill>
                  <a:srgbClr val="444949"/>
                </a:solidFill>
                <a:latin typeface="GillSans-Light"/>
              </a:rPr>
              <a:t>Amazon Glacier – 3 retrieval options:</a:t>
            </a:r>
          </a:p>
          <a:p>
            <a:pPr lvl="1">
              <a:buNone/>
            </a:pPr>
            <a:r>
              <a:rPr lang="en-IN" sz="2400" dirty="0" smtClean="0">
                <a:solidFill>
                  <a:srgbClr val="444949"/>
                </a:solidFill>
                <a:latin typeface="ArialMT"/>
              </a:rPr>
              <a:t>• </a:t>
            </a:r>
            <a:r>
              <a:rPr lang="en-IN" sz="2400" dirty="0" smtClean="0">
                <a:solidFill>
                  <a:srgbClr val="444949"/>
                </a:solidFill>
                <a:latin typeface="GillSans-Light"/>
              </a:rPr>
              <a:t>Expedited (1 to 5 minutes)</a:t>
            </a:r>
          </a:p>
          <a:p>
            <a:pPr lvl="1">
              <a:buNone/>
            </a:pPr>
            <a:r>
              <a:rPr lang="en-IN" sz="2400" dirty="0" smtClean="0">
                <a:solidFill>
                  <a:srgbClr val="444949"/>
                </a:solidFill>
                <a:latin typeface="ArialMT"/>
              </a:rPr>
              <a:t>• </a:t>
            </a:r>
            <a:r>
              <a:rPr lang="en-IN" sz="2400" dirty="0" smtClean="0">
                <a:solidFill>
                  <a:srgbClr val="444949"/>
                </a:solidFill>
                <a:latin typeface="GillSans-Light"/>
              </a:rPr>
              <a:t>Standard (3 to 5 hours)</a:t>
            </a:r>
          </a:p>
          <a:p>
            <a:pPr lvl="1">
              <a:buNone/>
            </a:pPr>
            <a:r>
              <a:rPr lang="en-IN" sz="2400" dirty="0" smtClean="0">
                <a:solidFill>
                  <a:srgbClr val="444949"/>
                </a:solidFill>
                <a:latin typeface="ArialMT"/>
              </a:rPr>
              <a:t>• </a:t>
            </a:r>
            <a:r>
              <a:rPr lang="en-IN" sz="2400" dirty="0" smtClean="0">
                <a:solidFill>
                  <a:srgbClr val="444949"/>
                </a:solidFill>
                <a:latin typeface="GillSans-Light"/>
              </a:rPr>
              <a:t>Bulk (5 to 12 hours)</a:t>
            </a:r>
          </a:p>
          <a:p>
            <a:pPr lvl="1">
              <a:buNone/>
            </a:pPr>
            <a:r>
              <a:rPr lang="en-IN" sz="2400" dirty="0" smtClean="0">
                <a:solidFill>
                  <a:srgbClr val="444949"/>
                </a:solidFill>
                <a:latin typeface="ArialMT"/>
              </a:rPr>
              <a:t>• </a:t>
            </a:r>
            <a:r>
              <a:rPr lang="en-IN" sz="2400" dirty="0" smtClean="0">
                <a:solidFill>
                  <a:srgbClr val="444949"/>
                </a:solidFill>
                <a:latin typeface="GillSans-Light"/>
              </a:rPr>
              <a:t>Minimum storage duration of 90 days</a:t>
            </a:r>
          </a:p>
          <a:p>
            <a:pPr>
              <a:buNone/>
            </a:pPr>
            <a:r>
              <a:rPr lang="en-IN" sz="3200" dirty="0" smtClean="0">
                <a:solidFill>
                  <a:srgbClr val="444949"/>
                </a:solidFill>
                <a:latin typeface="ArialMT"/>
              </a:rPr>
              <a:t>• </a:t>
            </a:r>
            <a:r>
              <a:rPr lang="en-IN" sz="3200" dirty="0" smtClean="0">
                <a:solidFill>
                  <a:srgbClr val="444949"/>
                </a:solidFill>
                <a:latin typeface="GillSans-Light"/>
              </a:rPr>
              <a:t>Amazon Glacier Deep Archive – for long term storage – cheaper:</a:t>
            </a:r>
          </a:p>
          <a:p>
            <a:pPr lvl="1">
              <a:buNone/>
            </a:pPr>
            <a:r>
              <a:rPr lang="en-IN" sz="2400" dirty="0" smtClean="0">
                <a:solidFill>
                  <a:srgbClr val="444949"/>
                </a:solidFill>
                <a:latin typeface="ArialMT"/>
              </a:rPr>
              <a:t>• </a:t>
            </a:r>
            <a:r>
              <a:rPr lang="en-IN" sz="2400" dirty="0" smtClean="0">
                <a:solidFill>
                  <a:srgbClr val="444949"/>
                </a:solidFill>
                <a:latin typeface="GillSans-Light"/>
              </a:rPr>
              <a:t>Standard (12 hours)</a:t>
            </a:r>
          </a:p>
          <a:p>
            <a:pPr lvl="1">
              <a:buNone/>
            </a:pPr>
            <a:r>
              <a:rPr lang="en-IN" sz="2400" dirty="0" smtClean="0">
                <a:solidFill>
                  <a:srgbClr val="444949"/>
                </a:solidFill>
                <a:latin typeface="ArialMT"/>
              </a:rPr>
              <a:t>• </a:t>
            </a:r>
            <a:r>
              <a:rPr lang="en-IN" sz="2400" dirty="0" smtClean="0">
                <a:solidFill>
                  <a:srgbClr val="444949"/>
                </a:solidFill>
                <a:latin typeface="GillSans-Light"/>
              </a:rPr>
              <a:t>Bulk (48 hours)</a:t>
            </a:r>
          </a:p>
          <a:p>
            <a:pPr lvl="1">
              <a:buNone/>
            </a:pPr>
            <a:r>
              <a:rPr lang="en-IN" sz="2400" dirty="0" smtClean="0">
                <a:solidFill>
                  <a:srgbClr val="444949"/>
                </a:solidFill>
                <a:latin typeface="ArialMT"/>
              </a:rPr>
              <a:t>• </a:t>
            </a:r>
            <a:r>
              <a:rPr lang="en-IN" sz="2400" dirty="0" smtClean="0">
                <a:solidFill>
                  <a:srgbClr val="444949"/>
                </a:solidFill>
                <a:latin typeface="GillSans-Light"/>
              </a:rPr>
              <a:t>Minimum storage duration of 180 days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Amazon Glacier &amp; </a:t>
            </a:r>
            <a:br>
              <a:rPr lang="en-IN" sz="4000" dirty="0" smtClean="0">
                <a:solidFill>
                  <a:srgbClr val="444949"/>
                </a:solidFill>
                <a:latin typeface="GillSans-Light"/>
              </a:rPr>
            </a:br>
            <a:r>
              <a:rPr lang="en-IN" sz="4000" dirty="0" smtClean="0">
                <a:solidFill>
                  <a:srgbClr val="444949"/>
                </a:solidFill>
                <a:latin typeface="GillSans-Light"/>
              </a:rPr>
              <a:t>Glacier  Deep Archive</a:t>
            </a:r>
            <a:endParaRPr lang="en-IN"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S3 Storage Classes </a:t>
            </a:r>
            <a:br>
              <a:rPr lang="en-IN" dirty="0" smtClean="0"/>
            </a:br>
            <a:r>
              <a:rPr lang="en-IN" dirty="0" smtClean="0"/>
              <a:t>Comparison</a:t>
            </a:r>
            <a:endParaRPr lang="en-IN" dirty="0"/>
          </a:p>
        </p:txBody>
      </p:sp>
      <p:pic>
        <p:nvPicPr>
          <p:cNvPr id="27650" name="Picture 2"/>
          <p:cNvPicPr>
            <a:picLocks noGrp="1" noChangeAspect="1" noChangeArrowheads="1"/>
          </p:cNvPicPr>
          <p:nvPr>
            <p:ph idx="1"/>
          </p:nvPr>
        </p:nvPicPr>
        <p:blipFill>
          <a:blip r:embed="rId2"/>
          <a:srcRect/>
          <a:stretch>
            <a:fillRect/>
          </a:stretch>
        </p:blipFill>
        <p:spPr bwMode="auto">
          <a:xfrm>
            <a:off x="381000" y="1524000"/>
            <a:ext cx="8458200" cy="3706019"/>
          </a:xfrm>
          <a:prstGeom prst="rect">
            <a:avLst/>
          </a:prstGeom>
          <a:noFill/>
          <a:ln w="9525">
            <a:noFill/>
            <a:miter lim="800000"/>
            <a:headEnd/>
            <a:tailEnd/>
          </a:ln>
          <a:effectLst/>
        </p:spPr>
      </p:pic>
      <p:sp>
        <p:nvSpPr>
          <p:cNvPr id="5" name="TextBox 4"/>
          <p:cNvSpPr txBox="1"/>
          <p:nvPr/>
        </p:nvSpPr>
        <p:spPr>
          <a:xfrm>
            <a:off x="304800" y="5334000"/>
            <a:ext cx="8284319" cy="369332"/>
          </a:xfrm>
          <a:prstGeom prst="rect">
            <a:avLst/>
          </a:prstGeom>
          <a:noFill/>
        </p:spPr>
        <p:txBody>
          <a:bodyPr wrap="none" rtlCol="0">
            <a:spAutoFit/>
          </a:bodyPr>
          <a:lstStyle/>
          <a:p>
            <a:r>
              <a:rPr lang="en-IN" dirty="0" smtClean="0">
                <a:solidFill>
                  <a:srgbClr val="444949"/>
                </a:solidFill>
                <a:latin typeface="ArialMT"/>
              </a:rPr>
              <a:t>• </a:t>
            </a:r>
            <a:r>
              <a:rPr lang="en-IN" dirty="0" smtClean="0">
                <a:solidFill>
                  <a:srgbClr val="444949"/>
                </a:solidFill>
                <a:latin typeface="GillSans-Light"/>
              </a:rPr>
              <a:t>You can transition objects between tiers (or delete) using S3 Lifecycle Policies</a:t>
            </a:r>
            <a:endParaRPr lang="en-IN" dirty="0"/>
          </a:p>
        </p:txBody>
      </p:sp>
      <p:sp>
        <p:nvSpPr>
          <p:cNvPr id="6" name="TextBox 5"/>
          <p:cNvSpPr txBox="1"/>
          <p:nvPr/>
        </p:nvSpPr>
        <p:spPr>
          <a:xfrm>
            <a:off x="4191000" y="6019800"/>
            <a:ext cx="4394152" cy="369332"/>
          </a:xfrm>
          <a:prstGeom prst="rect">
            <a:avLst/>
          </a:prstGeom>
          <a:noFill/>
        </p:spPr>
        <p:txBody>
          <a:bodyPr wrap="none" rtlCol="0">
            <a:spAutoFit/>
          </a:bodyPr>
          <a:lstStyle/>
          <a:p>
            <a:r>
              <a:rPr lang="en-IN" dirty="0" smtClean="0">
                <a:solidFill>
                  <a:srgbClr val="0563C2"/>
                </a:solidFill>
                <a:latin typeface="Calibri"/>
              </a:rPr>
              <a:t>https://aws.amazon.com/s3/storage-classes/</a:t>
            </a:r>
            <a:endParaRPr lang="en-IN"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dirty="0" smtClean="0">
                <a:solidFill>
                  <a:srgbClr val="444949"/>
                </a:solidFill>
                <a:latin typeface="GillSans-Light"/>
              </a:rPr>
              <a:t>S3 Storage Classes – Price </a:t>
            </a:r>
            <a:br>
              <a:rPr lang="en-IN" sz="2800" dirty="0" smtClean="0">
                <a:solidFill>
                  <a:srgbClr val="444949"/>
                </a:solidFill>
                <a:latin typeface="GillSans-Light"/>
              </a:rPr>
            </a:br>
            <a:r>
              <a:rPr lang="en-IN" sz="2800" dirty="0" smtClean="0">
                <a:solidFill>
                  <a:srgbClr val="444949"/>
                </a:solidFill>
                <a:latin typeface="GillSans-Light"/>
              </a:rPr>
              <a:t> Comparison Example us-east-2</a:t>
            </a:r>
            <a:endParaRPr lang="en-IN" sz="3200" dirty="0"/>
          </a:p>
        </p:txBody>
      </p:sp>
      <p:pic>
        <p:nvPicPr>
          <p:cNvPr id="28674" name="Picture 2"/>
          <p:cNvPicPr>
            <a:picLocks noGrp="1" noChangeAspect="1" noChangeArrowheads="1"/>
          </p:cNvPicPr>
          <p:nvPr>
            <p:ph idx="1"/>
          </p:nvPr>
        </p:nvPicPr>
        <p:blipFill>
          <a:blip r:embed="rId2"/>
          <a:srcRect/>
          <a:stretch>
            <a:fillRect/>
          </a:stretch>
        </p:blipFill>
        <p:spPr bwMode="auto">
          <a:xfrm>
            <a:off x="304800" y="1447800"/>
            <a:ext cx="8534400" cy="4419600"/>
          </a:xfrm>
          <a:prstGeom prst="rect">
            <a:avLst/>
          </a:prstGeom>
          <a:noFill/>
          <a:ln w="9525">
            <a:noFill/>
            <a:miter lim="800000"/>
            <a:headEnd/>
            <a:tailEnd/>
          </a:ln>
          <a:effectLst/>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buNone/>
            </a:pPr>
            <a:endParaRPr lang="en-IN" sz="4400" b="1" dirty="0" smtClean="0">
              <a:solidFill>
                <a:srgbClr val="444949"/>
              </a:solidFill>
              <a:latin typeface="GillSans-Light"/>
            </a:endParaRPr>
          </a:p>
          <a:p>
            <a:pPr algn="ctr">
              <a:buNone/>
            </a:pPr>
            <a:endParaRPr lang="en-IN" sz="4400" b="1" dirty="0" smtClean="0">
              <a:solidFill>
                <a:srgbClr val="444949"/>
              </a:solidFill>
              <a:latin typeface="GillSans-Light"/>
            </a:endParaRPr>
          </a:p>
          <a:p>
            <a:pPr algn="ctr">
              <a:buNone/>
            </a:pPr>
            <a:r>
              <a:rPr lang="en-IN" sz="4400" b="1" dirty="0" smtClean="0">
                <a:solidFill>
                  <a:srgbClr val="444949"/>
                </a:solidFill>
                <a:latin typeface="GillSans-Light"/>
              </a:rPr>
              <a:t>VPC</a:t>
            </a:r>
            <a:endParaRPr lang="en-IN" sz="4000" b="1"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CIDR: Block of IP address</a:t>
            </a:r>
          </a:p>
          <a:p>
            <a:pPr lvl="1">
              <a:buNone/>
            </a:pPr>
            <a:r>
              <a:rPr lang="en-IN" sz="2400" dirty="0" smtClean="0">
                <a:solidFill>
                  <a:srgbClr val="444949"/>
                </a:solidFill>
                <a:latin typeface="ArialMT"/>
              </a:rPr>
              <a:t>• </a:t>
            </a:r>
            <a:r>
              <a:rPr lang="en-IN" sz="2400" dirty="0" smtClean="0">
                <a:solidFill>
                  <a:srgbClr val="444949"/>
                </a:solidFill>
                <a:latin typeface="GillSans-Light"/>
              </a:rPr>
              <a:t>Example: 192.168.0.0/26: 192.168.0.0 – 192.168.0.63 (64 IP)</a:t>
            </a:r>
          </a:p>
          <a:p>
            <a:pPr lvl="1">
              <a:buNone/>
            </a:pPr>
            <a:r>
              <a:rPr lang="en-IN" sz="2400" dirty="0" smtClean="0">
                <a:solidFill>
                  <a:srgbClr val="444949"/>
                </a:solidFill>
                <a:latin typeface="ArialMT"/>
              </a:rPr>
              <a:t>• </a:t>
            </a:r>
            <a:r>
              <a:rPr lang="en-IN" sz="2400" dirty="0" smtClean="0">
                <a:solidFill>
                  <a:srgbClr val="444949"/>
                </a:solidFill>
                <a:latin typeface="GillSans-Light"/>
              </a:rPr>
              <a:t>Used for security groups, route tables, VPC, subnets, etc…</a:t>
            </a:r>
          </a:p>
          <a:p>
            <a:pPr>
              <a:buNone/>
            </a:pPr>
            <a:r>
              <a:rPr lang="en-IN" sz="3200" dirty="0" smtClean="0">
                <a:solidFill>
                  <a:srgbClr val="444949"/>
                </a:solidFill>
                <a:latin typeface="ArialMT"/>
              </a:rPr>
              <a:t>• </a:t>
            </a:r>
            <a:r>
              <a:rPr lang="en-IN" sz="3200" dirty="0" smtClean="0">
                <a:solidFill>
                  <a:srgbClr val="444949"/>
                </a:solidFill>
                <a:latin typeface="GillSans-Light"/>
              </a:rPr>
              <a:t>Private IP</a:t>
            </a:r>
          </a:p>
          <a:p>
            <a:pPr lvl="1">
              <a:buNone/>
            </a:pPr>
            <a:r>
              <a:rPr lang="en-IN" sz="2400" dirty="0" smtClean="0">
                <a:solidFill>
                  <a:srgbClr val="444949"/>
                </a:solidFill>
                <a:latin typeface="ArialMT"/>
              </a:rPr>
              <a:t>• </a:t>
            </a:r>
            <a:r>
              <a:rPr lang="en-IN" sz="2400" dirty="0" smtClean="0">
                <a:solidFill>
                  <a:srgbClr val="444949"/>
                </a:solidFill>
                <a:latin typeface="GillSans-Light"/>
              </a:rPr>
              <a:t>10.0.0.0 – 10.255.255.255 (10.0.0.0/8) &lt;= in big networks</a:t>
            </a:r>
          </a:p>
          <a:p>
            <a:pPr lvl="1">
              <a:buNone/>
            </a:pPr>
            <a:r>
              <a:rPr lang="en-IN" sz="2400" dirty="0" smtClean="0">
                <a:solidFill>
                  <a:srgbClr val="444949"/>
                </a:solidFill>
                <a:latin typeface="ArialMT"/>
              </a:rPr>
              <a:t>• </a:t>
            </a:r>
            <a:r>
              <a:rPr lang="en-IN" sz="2400" dirty="0" smtClean="0">
                <a:solidFill>
                  <a:srgbClr val="444949"/>
                </a:solidFill>
                <a:latin typeface="GillSans-Light"/>
              </a:rPr>
              <a:t>172.16.0.0 – 172.31.255.255 (172.16.0.0/12) </a:t>
            </a:r>
            <a:r>
              <a:rPr lang="en-IN" sz="2400" dirty="0" smtClean="0">
                <a:solidFill>
                  <a:srgbClr val="5092D1"/>
                </a:solidFill>
                <a:latin typeface="GillSans-Light"/>
              </a:rPr>
              <a:t>&lt;= default AWS one</a:t>
            </a:r>
          </a:p>
          <a:p>
            <a:pPr lvl="1">
              <a:buNone/>
            </a:pPr>
            <a:r>
              <a:rPr lang="en-IN" sz="2400" dirty="0" smtClean="0">
                <a:solidFill>
                  <a:srgbClr val="444949"/>
                </a:solidFill>
                <a:latin typeface="ArialMT"/>
              </a:rPr>
              <a:t>• </a:t>
            </a:r>
            <a:r>
              <a:rPr lang="en-IN" sz="2400" dirty="0" smtClean="0">
                <a:solidFill>
                  <a:srgbClr val="444949"/>
                </a:solidFill>
                <a:latin typeface="GillSans-Light"/>
              </a:rPr>
              <a:t>192.168.0.0 – 192.168.255.255 (192.168.0.0/16) &lt;= example: home networks</a:t>
            </a:r>
          </a:p>
          <a:p>
            <a:pPr>
              <a:buNone/>
            </a:pPr>
            <a:r>
              <a:rPr lang="en-IN" sz="3200" dirty="0" smtClean="0">
                <a:solidFill>
                  <a:srgbClr val="444949"/>
                </a:solidFill>
                <a:latin typeface="ArialMT"/>
              </a:rPr>
              <a:t>• </a:t>
            </a:r>
            <a:r>
              <a:rPr lang="en-IN" sz="3200" dirty="0" smtClean="0">
                <a:solidFill>
                  <a:srgbClr val="444949"/>
                </a:solidFill>
                <a:latin typeface="GillSans-Light"/>
              </a:rPr>
              <a:t>Public IP</a:t>
            </a:r>
          </a:p>
          <a:p>
            <a:pPr lvl="1">
              <a:buNone/>
            </a:pPr>
            <a:r>
              <a:rPr lang="en-IN" sz="2400" dirty="0" smtClean="0">
                <a:solidFill>
                  <a:srgbClr val="444949"/>
                </a:solidFill>
                <a:latin typeface="ArialMT"/>
              </a:rPr>
              <a:t>• </a:t>
            </a:r>
            <a:r>
              <a:rPr lang="en-IN" sz="2400" dirty="0" smtClean="0">
                <a:solidFill>
                  <a:srgbClr val="444949"/>
                </a:solidFill>
                <a:latin typeface="GillSans-Light"/>
              </a:rPr>
              <a:t>All the rest</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VPC Basics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US" dirty="0" smtClean="0"/>
              <a:t>• Is HARD</a:t>
            </a:r>
          </a:p>
          <a:p>
            <a:pPr>
              <a:buNone/>
            </a:pPr>
            <a:r>
              <a:rPr lang="en-US" dirty="0" smtClean="0"/>
              <a:t>• Tests real AWS experience</a:t>
            </a:r>
          </a:p>
          <a:p>
            <a:pPr>
              <a:buNone/>
            </a:pPr>
            <a:r>
              <a:rPr lang="en-US" dirty="0" smtClean="0"/>
              <a:t>• Will test you on some very subtle service features</a:t>
            </a:r>
          </a:p>
          <a:p>
            <a:pPr>
              <a:buNone/>
            </a:pPr>
            <a:endParaRPr lang="en-US" dirty="0" smtClean="0"/>
          </a:p>
          <a:p>
            <a:pPr>
              <a:buNone/>
            </a:pPr>
            <a:r>
              <a:rPr lang="en-US" dirty="0" smtClean="0"/>
              <a:t>• I have included quizzes for every single section BUT…</a:t>
            </a:r>
          </a:p>
          <a:p>
            <a:pPr>
              <a:buNone/>
            </a:pPr>
            <a:r>
              <a:rPr lang="en-US" dirty="0" smtClean="0"/>
              <a:t>• The quizzes are not “scenario based” / ”exam-like”</a:t>
            </a:r>
          </a:p>
          <a:p>
            <a:pPr>
              <a:buNone/>
            </a:pPr>
            <a:r>
              <a:rPr lang="en-US" dirty="0" smtClean="0"/>
              <a:t>• They only help you extract some important notions out of what you’re learning</a:t>
            </a:r>
          </a:p>
          <a:p>
            <a:pPr>
              <a:buNone/>
            </a:pPr>
            <a:r>
              <a:rPr lang="en-US" dirty="0" smtClean="0"/>
              <a:t>• This is my optimal way of teaching you about specific topics</a:t>
            </a:r>
          </a:p>
          <a:p>
            <a:pPr>
              <a:buNone/>
            </a:pPr>
            <a:r>
              <a:rPr lang="en-US" dirty="0" smtClean="0"/>
              <a:t>• Please trust my teaching process</a:t>
            </a:r>
            <a:endParaRPr lang="en-US" dirty="0"/>
          </a:p>
        </p:txBody>
      </p:sp>
      <p:sp>
        <p:nvSpPr>
          <p:cNvPr id="3" name="Title 2"/>
          <p:cNvSpPr>
            <a:spLocks noGrp="1"/>
          </p:cNvSpPr>
          <p:nvPr>
            <p:ph type="title"/>
          </p:nvPr>
        </p:nvSpPr>
        <p:spPr/>
        <p:txBody>
          <a:bodyPr>
            <a:noAutofit/>
          </a:bodyPr>
          <a:lstStyle/>
          <a:p>
            <a:r>
              <a:rPr lang="en-US" sz="2400" spc="-150" dirty="0" smtClean="0"/>
              <a:t>The AWS Certified Solutions Architect</a:t>
            </a:r>
            <a:br>
              <a:rPr lang="en-US" sz="2400" spc="-150" dirty="0" smtClean="0"/>
            </a:br>
            <a:r>
              <a:rPr lang="en-US" sz="2400" spc="-150" dirty="0" smtClean="0"/>
              <a:t>Professional Exam</a:t>
            </a:r>
            <a:endParaRPr lang="en-US" sz="2400" spc="-1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05000"/>
            <a:ext cx="8229600" cy="4525963"/>
          </a:xfrm>
        </p:spPr>
        <p:txBody>
          <a:bodyPr>
            <a:normAutofit fontScale="92500" lnSpcReduction="10000"/>
          </a:bodyPr>
          <a:lstStyle/>
          <a:p>
            <a:pPr>
              <a:buFont typeface="Wingdings" pitchFamily="2" charset="2"/>
              <a:buChar char="v"/>
            </a:pPr>
            <a:r>
              <a:rPr lang="en-US" sz="3200" dirty="0" smtClean="0">
                <a:solidFill>
                  <a:srgbClr val="444949"/>
                </a:solidFill>
                <a:latin typeface="ArialMT"/>
              </a:rPr>
              <a:t> </a:t>
            </a:r>
            <a:r>
              <a:rPr lang="en-US" sz="3200" dirty="0" smtClean="0">
                <a:solidFill>
                  <a:srgbClr val="444949"/>
                </a:solidFill>
                <a:latin typeface="GillSans-Light"/>
              </a:rPr>
              <a:t>Consolidated billing features:</a:t>
            </a:r>
          </a:p>
          <a:p>
            <a:pPr lvl="1">
              <a:buNone/>
            </a:pPr>
            <a:r>
              <a:rPr lang="en-US" sz="2400" dirty="0" smtClean="0">
                <a:solidFill>
                  <a:srgbClr val="444949"/>
                </a:solidFill>
                <a:latin typeface="ArialMT"/>
              </a:rPr>
              <a:t>• </a:t>
            </a:r>
            <a:r>
              <a:rPr lang="en-US" sz="2400" dirty="0" smtClean="0">
                <a:solidFill>
                  <a:srgbClr val="444949"/>
                </a:solidFill>
                <a:latin typeface="GillSans-Light"/>
              </a:rPr>
              <a:t>Consolidated Billing across all accounts - single payment method</a:t>
            </a:r>
          </a:p>
          <a:p>
            <a:pPr lvl="1">
              <a:buNone/>
            </a:pPr>
            <a:r>
              <a:rPr lang="en-US" sz="2400" dirty="0" smtClean="0">
                <a:solidFill>
                  <a:srgbClr val="444949"/>
                </a:solidFill>
                <a:latin typeface="ArialMT"/>
              </a:rPr>
              <a:t>• </a:t>
            </a:r>
            <a:r>
              <a:rPr lang="en-US" sz="2400" dirty="0" smtClean="0">
                <a:solidFill>
                  <a:srgbClr val="444949"/>
                </a:solidFill>
                <a:latin typeface="GillSans-Light"/>
              </a:rPr>
              <a:t>Pricing benefits from aggregated usage (volume discount for EC2, S3…)</a:t>
            </a:r>
          </a:p>
          <a:p>
            <a:pPr>
              <a:buFont typeface="Wingdings" pitchFamily="2" charset="2"/>
              <a:buChar char="v"/>
            </a:pPr>
            <a:r>
              <a:rPr lang="en-US" sz="3200" dirty="0" smtClean="0">
                <a:solidFill>
                  <a:srgbClr val="444949"/>
                </a:solidFill>
                <a:latin typeface="ArialMT"/>
              </a:rPr>
              <a:t> </a:t>
            </a:r>
            <a:r>
              <a:rPr lang="en-US" sz="3200" dirty="0" smtClean="0">
                <a:solidFill>
                  <a:srgbClr val="444949"/>
                </a:solidFill>
                <a:latin typeface="GillSans-Light"/>
              </a:rPr>
              <a:t>All Features (Default):</a:t>
            </a:r>
          </a:p>
          <a:p>
            <a:pPr lvl="1">
              <a:buNone/>
            </a:pPr>
            <a:r>
              <a:rPr lang="en-US" sz="2400" dirty="0" smtClean="0">
                <a:solidFill>
                  <a:srgbClr val="444949"/>
                </a:solidFill>
                <a:latin typeface="ArialMT"/>
              </a:rPr>
              <a:t>• </a:t>
            </a:r>
            <a:r>
              <a:rPr lang="en-US" sz="2400" dirty="0" smtClean="0">
                <a:solidFill>
                  <a:srgbClr val="444949"/>
                </a:solidFill>
                <a:latin typeface="GillSans-Light"/>
              </a:rPr>
              <a:t>Includes consolidated billing features</a:t>
            </a:r>
          </a:p>
          <a:p>
            <a:pPr lvl="1">
              <a:buNone/>
            </a:pPr>
            <a:r>
              <a:rPr lang="en-US" sz="2400" dirty="0" smtClean="0">
                <a:solidFill>
                  <a:srgbClr val="444949"/>
                </a:solidFill>
                <a:latin typeface="ArialMT"/>
              </a:rPr>
              <a:t>• </a:t>
            </a:r>
            <a:r>
              <a:rPr lang="en-US" sz="2400" dirty="0" smtClean="0">
                <a:solidFill>
                  <a:srgbClr val="444949"/>
                </a:solidFill>
                <a:latin typeface="GillSans-Light"/>
              </a:rPr>
              <a:t>You can use SCP</a:t>
            </a:r>
          </a:p>
          <a:p>
            <a:pPr lvl="1">
              <a:buNone/>
            </a:pPr>
            <a:r>
              <a:rPr lang="en-US" sz="2400" dirty="0" smtClean="0">
                <a:solidFill>
                  <a:srgbClr val="444949"/>
                </a:solidFill>
                <a:latin typeface="ArialMT"/>
              </a:rPr>
              <a:t>• </a:t>
            </a:r>
            <a:r>
              <a:rPr lang="en-US" sz="2400" dirty="0" smtClean="0">
                <a:solidFill>
                  <a:srgbClr val="444949"/>
                </a:solidFill>
                <a:latin typeface="GillSans-Light"/>
              </a:rPr>
              <a:t>Invited accounts must approve enabling all features</a:t>
            </a:r>
          </a:p>
          <a:p>
            <a:pPr lvl="1">
              <a:buNone/>
            </a:pPr>
            <a:r>
              <a:rPr lang="en-US" sz="2400" dirty="0" smtClean="0">
                <a:solidFill>
                  <a:srgbClr val="444949"/>
                </a:solidFill>
                <a:latin typeface="ArialMT"/>
              </a:rPr>
              <a:t>• </a:t>
            </a:r>
            <a:r>
              <a:rPr lang="en-US" sz="2400" dirty="0" smtClean="0">
                <a:solidFill>
                  <a:srgbClr val="444949"/>
                </a:solidFill>
                <a:latin typeface="GillSans-Light"/>
              </a:rPr>
              <a:t>Ability to apply an SCP to prevent member accounts from leaving the org</a:t>
            </a:r>
          </a:p>
          <a:p>
            <a:pPr lvl="1">
              <a:buNone/>
            </a:pPr>
            <a:r>
              <a:rPr lang="en-US" sz="2400" dirty="0" smtClean="0">
                <a:solidFill>
                  <a:srgbClr val="444949"/>
                </a:solidFill>
                <a:latin typeface="ArialMT"/>
              </a:rPr>
              <a:t>• </a:t>
            </a:r>
            <a:r>
              <a:rPr lang="en-US" sz="2400" dirty="0" smtClean="0">
                <a:solidFill>
                  <a:srgbClr val="444949"/>
                </a:solidFill>
                <a:latin typeface="GillSans-Light"/>
              </a:rPr>
              <a:t>Can’t switch back to Consolidated Billing Features only</a:t>
            </a:r>
            <a:endParaRPr lang="en-US" dirty="0"/>
          </a:p>
        </p:txBody>
      </p:sp>
      <p:sp>
        <p:nvSpPr>
          <p:cNvPr id="3" name="Title 2"/>
          <p:cNvSpPr>
            <a:spLocks noGrp="1"/>
          </p:cNvSpPr>
          <p:nvPr>
            <p:ph type="title"/>
          </p:nvPr>
        </p:nvSpPr>
        <p:spPr>
          <a:xfrm>
            <a:off x="304800" y="762000"/>
            <a:ext cx="8229600" cy="1143000"/>
          </a:xfrm>
        </p:spPr>
        <p:txBody>
          <a:bodyPr/>
          <a:lstStyle/>
          <a:p>
            <a:r>
              <a:rPr lang="en-US" dirty="0" smtClean="0"/>
              <a:t>AWS Organizations - Features</a:t>
            </a:r>
            <a:endParaRPr lang="en-US"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VPC</a:t>
            </a:r>
          </a:p>
          <a:p>
            <a:pPr lvl="1">
              <a:buNone/>
            </a:pPr>
            <a:r>
              <a:rPr lang="en-IN" sz="2400" dirty="0" smtClean="0">
                <a:solidFill>
                  <a:srgbClr val="444949"/>
                </a:solidFill>
                <a:latin typeface="ArialMT"/>
              </a:rPr>
              <a:t>• </a:t>
            </a:r>
            <a:r>
              <a:rPr lang="en-IN" sz="2400" dirty="0" smtClean="0">
                <a:solidFill>
                  <a:srgbClr val="444949"/>
                </a:solidFill>
                <a:latin typeface="GillSans-Light"/>
              </a:rPr>
              <a:t>A VPC must have a defined list of CIDR blocks, that cannot be changed</a:t>
            </a:r>
          </a:p>
          <a:p>
            <a:pPr lvl="1">
              <a:buNone/>
            </a:pPr>
            <a:r>
              <a:rPr lang="en-IN" sz="2400" dirty="0" smtClean="0">
                <a:solidFill>
                  <a:srgbClr val="444949"/>
                </a:solidFill>
                <a:latin typeface="ArialMT"/>
              </a:rPr>
              <a:t>• </a:t>
            </a:r>
            <a:r>
              <a:rPr lang="en-IN" sz="2400" dirty="0" smtClean="0">
                <a:solidFill>
                  <a:srgbClr val="444949"/>
                </a:solidFill>
                <a:latin typeface="GillSans-Light"/>
              </a:rPr>
              <a:t>Each CIDR within VPC: min size is /28, max size is /16 (65536 IP addresses)</a:t>
            </a:r>
          </a:p>
          <a:p>
            <a:pPr lvl="1">
              <a:buNone/>
            </a:pPr>
            <a:r>
              <a:rPr lang="en-IN" sz="2400" dirty="0" smtClean="0">
                <a:solidFill>
                  <a:srgbClr val="444949"/>
                </a:solidFill>
                <a:latin typeface="ArialMT"/>
              </a:rPr>
              <a:t>• </a:t>
            </a:r>
            <a:r>
              <a:rPr lang="en-IN" sz="2400" dirty="0" smtClean="0">
                <a:solidFill>
                  <a:srgbClr val="444949"/>
                </a:solidFill>
                <a:latin typeface="GillSans-Light"/>
              </a:rPr>
              <a:t>VPC is private, so only Private IP CIDR ranges are allowed</a:t>
            </a:r>
          </a:p>
          <a:p>
            <a:pPr>
              <a:buNone/>
            </a:pPr>
            <a:r>
              <a:rPr lang="en-IN" sz="3200" dirty="0" smtClean="0">
                <a:solidFill>
                  <a:srgbClr val="444949"/>
                </a:solidFill>
                <a:latin typeface="ArialMT"/>
              </a:rPr>
              <a:t>• </a:t>
            </a:r>
            <a:r>
              <a:rPr lang="en-IN" sz="3200" dirty="0" smtClean="0">
                <a:solidFill>
                  <a:srgbClr val="444949"/>
                </a:solidFill>
                <a:latin typeface="GillSans-Light"/>
              </a:rPr>
              <a:t>Subnets</a:t>
            </a:r>
          </a:p>
          <a:p>
            <a:pPr lvl="1">
              <a:buNone/>
            </a:pPr>
            <a:r>
              <a:rPr lang="en-IN" sz="2400" dirty="0" smtClean="0">
                <a:solidFill>
                  <a:srgbClr val="444949"/>
                </a:solidFill>
                <a:latin typeface="ArialMT"/>
              </a:rPr>
              <a:t>• </a:t>
            </a:r>
            <a:r>
              <a:rPr lang="en-IN" sz="2400" dirty="0" smtClean="0">
                <a:solidFill>
                  <a:srgbClr val="444949"/>
                </a:solidFill>
                <a:latin typeface="GillSans-Light"/>
              </a:rPr>
              <a:t>Within a VPC, defined as a CIDR that is a subset of the VPC CIDR</a:t>
            </a:r>
          </a:p>
          <a:p>
            <a:pPr lvl="1">
              <a:buNone/>
            </a:pPr>
            <a:r>
              <a:rPr lang="en-IN" sz="2400" dirty="0" smtClean="0">
                <a:solidFill>
                  <a:srgbClr val="444949"/>
                </a:solidFill>
                <a:latin typeface="ArialMT"/>
              </a:rPr>
              <a:t>• </a:t>
            </a:r>
            <a:r>
              <a:rPr lang="en-IN" sz="2400" dirty="0" smtClean="0">
                <a:solidFill>
                  <a:srgbClr val="444949"/>
                </a:solidFill>
                <a:latin typeface="GillSans-Light"/>
              </a:rPr>
              <a:t>All instances within subnets get a private IP</a:t>
            </a:r>
          </a:p>
          <a:p>
            <a:pPr lvl="1">
              <a:buNone/>
            </a:pPr>
            <a:r>
              <a:rPr lang="en-IN" sz="2400" dirty="0" smtClean="0">
                <a:solidFill>
                  <a:srgbClr val="444949"/>
                </a:solidFill>
                <a:latin typeface="ArialMT"/>
              </a:rPr>
              <a:t>• </a:t>
            </a:r>
            <a:r>
              <a:rPr lang="en-IN" sz="2400" dirty="0" smtClean="0">
                <a:solidFill>
                  <a:srgbClr val="444949"/>
                </a:solidFill>
                <a:latin typeface="GillSans-Light"/>
              </a:rPr>
              <a:t>First 4 IP and last one in every subnet is reserved by AWS</a:t>
            </a:r>
          </a:p>
          <a:p>
            <a:pPr>
              <a:buNone/>
            </a:pPr>
            <a:r>
              <a:rPr lang="en-IN" sz="3200" dirty="0" smtClean="0">
                <a:solidFill>
                  <a:srgbClr val="444949"/>
                </a:solidFill>
                <a:latin typeface="ArialMT"/>
              </a:rPr>
              <a:t>• </a:t>
            </a:r>
            <a:r>
              <a:rPr lang="en-IN" sz="3200" dirty="0" smtClean="0">
                <a:solidFill>
                  <a:srgbClr val="444949"/>
                </a:solidFill>
                <a:latin typeface="GillSans-Light"/>
              </a:rPr>
              <a:t>Route Tables</a:t>
            </a:r>
          </a:p>
          <a:p>
            <a:pPr lvl="1">
              <a:buNone/>
            </a:pPr>
            <a:r>
              <a:rPr lang="en-IN" sz="2400" dirty="0" smtClean="0">
                <a:solidFill>
                  <a:srgbClr val="444949"/>
                </a:solidFill>
                <a:latin typeface="ArialMT"/>
              </a:rPr>
              <a:t>• </a:t>
            </a:r>
            <a:r>
              <a:rPr lang="en-IN" sz="2400" dirty="0" smtClean="0">
                <a:solidFill>
                  <a:srgbClr val="444949"/>
                </a:solidFill>
                <a:latin typeface="GillSans-Light"/>
              </a:rPr>
              <a:t>Used to control where the network traffic is directed to</a:t>
            </a:r>
          </a:p>
          <a:p>
            <a:pPr lvl="1">
              <a:buNone/>
            </a:pPr>
            <a:r>
              <a:rPr lang="en-IN" sz="2400" dirty="0" smtClean="0">
                <a:solidFill>
                  <a:srgbClr val="444949"/>
                </a:solidFill>
                <a:latin typeface="ArialMT"/>
              </a:rPr>
              <a:t>• </a:t>
            </a:r>
            <a:r>
              <a:rPr lang="en-IN" sz="2400" dirty="0" smtClean="0">
                <a:solidFill>
                  <a:srgbClr val="444949"/>
                </a:solidFill>
                <a:latin typeface="GillSans-Light"/>
              </a:rPr>
              <a:t>Can be associated with specific subnets</a:t>
            </a:r>
          </a:p>
          <a:p>
            <a:pPr lvl="1">
              <a:buNone/>
            </a:pPr>
            <a:r>
              <a:rPr lang="en-IN" sz="2400" dirty="0" smtClean="0">
                <a:solidFill>
                  <a:srgbClr val="444949"/>
                </a:solidFill>
                <a:latin typeface="ArialMT"/>
              </a:rPr>
              <a:t>• </a:t>
            </a:r>
            <a:r>
              <a:rPr lang="en-IN" sz="2400" dirty="0" smtClean="0">
                <a:solidFill>
                  <a:srgbClr val="444949"/>
                </a:solidFill>
                <a:latin typeface="GillSans-Light"/>
              </a:rPr>
              <a:t>The “most specific” routing rule is always followed (192.168.0.1/24 beats 0.0.0.0/0)</a:t>
            </a:r>
            <a:endParaRPr lang="en-IN" dirty="0"/>
          </a:p>
        </p:txBody>
      </p:sp>
      <p:sp>
        <p:nvSpPr>
          <p:cNvPr id="3" name="Title 2"/>
          <p:cNvSpPr>
            <a:spLocks noGrp="1"/>
          </p:cNvSpPr>
          <p:nvPr>
            <p:ph type="title"/>
          </p:nvPr>
        </p:nvSpPr>
        <p:spPr/>
        <p:txBody>
          <a:bodyPr/>
          <a:lstStyle/>
          <a:p>
            <a:r>
              <a:rPr lang="en-IN" dirty="0" smtClean="0"/>
              <a:t>VPC Basics</a:t>
            </a:r>
            <a:endParaRPr lang="en-IN"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Internet Gateway (IGW)</a:t>
            </a:r>
          </a:p>
          <a:p>
            <a:pPr lvl="1">
              <a:buNone/>
            </a:pPr>
            <a:r>
              <a:rPr lang="en-IN" sz="2400" dirty="0" smtClean="0">
                <a:solidFill>
                  <a:srgbClr val="444949"/>
                </a:solidFill>
                <a:latin typeface="ArialMT"/>
              </a:rPr>
              <a:t>• </a:t>
            </a:r>
            <a:r>
              <a:rPr lang="en-IN" sz="2400" dirty="0" smtClean="0">
                <a:solidFill>
                  <a:srgbClr val="444949"/>
                </a:solidFill>
                <a:latin typeface="GillSans-Light"/>
              </a:rPr>
              <a:t>Helps our VPC connect to the internet, HA, scales horizontally</a:t>
            </a:r>
          </a:p>
          <a:p>
            <a:pPr lvl="1">
              <a:buNone/>
            </a:pPr>
            <a:r>
              <a:rPr lang="en-IN" sz="2400" dirty="0" smtClean="0">
                <a:solidFill>
                  <a:srgbClr val="444949"/>
                </a:solidFill>
                <a:latin typeface="ArialMT"/>
              </a:rPr>
              <a:t>• </a:t>
            </a:r>
            <a:r>
              <a:rPr lang="en-IN" sz="2400" dirty="0" smtClean="0">
                <a:solidFill>
                  <a:srgbClr val="444949"/>
                </a:solidFill>
                <a:latin typeface="GillSans-Light"/>
              </a:rPr>
              <a:t>Acts as a NAT for instances that have a public IPv4 or public IPv6</a:t>
            </a:r>
          </a:p>
          <a:p>
            <a:pPr>
              <a:buNone/>
            </a:pPr>
            <a:r>
              <a:rPr lang="en-IN" sz="3200" dirty="0" smtClean="0">
                <a:solidFill>
                  <a:srgbClr val="444949"/>
                </a:solidFill>
                <a:latin typeface="ArialMT"/>
              </a:rPr>
              <a:t>• </a:t>
            </a:r>
            <a:r>
              <a:rPr lang="en-IN" sz="3200" dirty="0" smtClean="0">
                <a:solidFill>
                  <a:srgbClr val="444949"/>
                </a:solidFill>
                <a:latin typeface="GillSans-Light"/>
              </a:rPr>
              <a:t>Public Subnets</a:t>
            </a:r>
          </a:p>
          <a:p>
            <a:pPr lvl="1">
              <a:buNone/>
            </a:pPr>
            <a:r>
              <a:rPr lang="en-IN" sz="2400" dirty="0" smtClean="0">
                <a:solidFill>
                  <a:srgbClr val="444949"/>
                </a:solidFill>
                <a:latin typeface="ArialMT"/>
              </a:rPr>
              <a:t>• </a:t>
            </a:r>
            <a:r>
              <a:rPr lang="en-IN" sz="2400" dirty="0" smtClean="0">
                <a:solidFill>
                  <a:srgbClr val="444949"/>
                </a:solidFill>
                <a:latin typeface="GillSans-Light"/>
              </a:rPr>
              <a:t>Has a route table that sends 0.0.0.0/0 to an IGW</a:t>
            </a:r>
          </a:p>
          <a:p>
            <a:pPr lvl="1">
              <a:buNone/>
            </a:pPr>
            <a:r>
              <a:rPr lang="en-IN" sz="2400" dirty="0" smtClean="0">
                <a:solidFill>
                  <a:srgbClr val="444949"/>
                </a:solidFill>
                <a:latin typeface="ArialMT"/>
              </a:rPr>
              <a:t>• </a:t>
            </a:r>
            <a:r>
              <a:rPr lang="en-IN" sz="2400" dirty="0" smtClean="0">
                <a:solidFill>
                  <a:srgbClr val="444949"/>
                </a:solidFill>
                <a:latin typeface="GillSans-Light"/>
              </a:rPr>
              <a:t>Instances must have a public IPv4 to talk to the internet</a:t>
            </a:r>
          </a:p>
          <a:p>
            <a:pPr>
              <a:buNone/>
            </a:pPr>
            <a:r>
              <a:rPr lang="en-IN" sz="3200" dirty="0" smtClean="0">
                <a:solidFill>
                  <a:srgbClr val="444949"/>
                </a:solidFill>
                <a:latin typeface="ArialMT"/>
              </a:rPr>
              <a:t>• </a:t>
            </a:r>
            <a:r>
              <a:rPr lang="en-IN" sz="3200" dirty="0" smtClean="0">
                <a:solidFill>
                  <a:srgbClr val="444949"/>
                </a:solidFill>
                <a:latin typeface="GillSans-Light"/>
              </a:rPr>
              <a:t>Private Subnets</a:t>
            </a:r>
          </a:p>
          <a:p>
            <a:pPr lvl="1">
              <a:buNone/>
            </a:pPr>
            <a:r>
              <a:rPr lang="en-IN" sz="2400" dirty="0" smtClean="0">
                <a:solidFill>
                  <a:srgbClr val="444949"/>
                </a:solidFill>
                <a:latin typeface="ArialMT"/>
              </a:rPr>
              <a:t>• </a:t>
            </a:r>
            <a:r>
              <a:rPr lang="en-IN" sz="2400" dirty="0" smtClean="0">
                <a:solidFill>
                  <a:srgbClr val="444949"/>
                </a:solidFill>
                <a:latin typeface="GillSans-Light"/>
              </a:rPr>
              <a:t>Access internet with a NAT Instance or NAT Gateway setup in a public subnet</a:t>
            </a:r>
          </a:p>
          <a:p>
            <a:pPr lvl="1">
              <a:buNone/>
            </a:pPr>
            <a:r>
              <a:rPr lang="en-IN" sz="2400" dirty="0" smtClean="0">
                <a:solidFill>
                  <a:srgbClr val="444949"/>
                </a:solidFill>
                <a:latin typeface="ArialMT"/>
              </a:rPr>
              <a:t>• </a:t>
            </a:r>
            <a:r>
              <a:rPr lang="en-IN" sz="2400" dirty="0" smtClean="0">
                <a:solidFill>
                  <a:srgbClr val="444949"/>
                </a:solidFill>
                <a:latin typeface="GillSans-Light"/>
              </a:rPr>
              <a:t>Must edit routes so that 0.0.0.0/0 routes traffic to the NAT</a:t>
            </a:r>
            <a:endParaRPr lang="en-IN" dirty="0"/>
          </a:p>
        </p:txBody>
      </p:sp>
      <p:sp>
        <p:nvSpPr>
          <p:cNvPr id="3" name="Title 2"/>
          <p:cNvSpPr>
            <a:spLocks noGrp="1"/>
          </p:cNvSpPr>
          <p:nvPr>
            <p:ph type="title"/>
          </p:nvPr>
        </p:nvSpPr>
        <p:spPr/>
        <p:txBody>
          <a:bodyPr/>
          <a:lstStyle/>
          <a:p>
            <a:r>
              <a:rPr lang="en-IN" dirty="0" smtClean="0"/>
              <a:t>VPC Basics</a:t>
            </a:r>
            <a:endParaRPr lang="en-IN"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648200" cy="4525963"/>
          </a:xfrm>
        </p:spPr>
        <p:txBody>
          <a:bodyPr>
            <a:normAutofit fontScale="6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NAT Instance</a:t>
            </a:r>
          </a:p>
          <a:p>
            <a:pPr lvl="1">
              <a:buNone/>
            </a:pPr>
            <a:r>
              <a:rPr lang="en-IN" sz="2400" dirty="0" smtClean="0">
                <a:solidFill>
                  <a:srgbClr val="444949"/>
                </a:solidFill>
                <a:latin typeface="ArialMT"/>
              </a:rPr>
              <a:t>• </a:t>
            </a:r>
            <a:r>
              <a:rPr lang="en-IN" sz="2400" dirty="0" smtClean="0">
                <a:solidFill>
                  <a:srgbClr val="444949"/>
                </a:solidFill>
                <a:latin typeface="GillSans-Light"/>
              </a:rPr>
              <a:t>EC2 instance you deploy in a public subnet</a:t>
            </a:r>
          </a:p>
          <a:p>
            <a:pPr lvl="1">
              <a:buNone/>
            </a:pPr>
            <a:r>
              <a:rPr lang="en-IN" sz="2400" dirty="0" smtClean="0">
                <a:solidFill>
                  <a:srgbClr val="444949"/>
                </a:solidFill>
                <a:latin typeface="ArialMT"/>
              </a:rPr>
              <a:t>• </a:t>
            </a:r>
            <a:r>
              <a:rPr lang="en-IN" sz="2400" dirty="0" smtClean="0">
                <a:solidFill>
                  <a:srgbClr val="444949"/>
                </a:solidFill>
                <a:latin typeface="GillSans-Light"/>
              </a:rPr>
              <a:t>Edit the route in your private subnet to route</a:t>
            </a:r>
          </a:p>
          <a:p>
            <a:pPr lvl="1">
              <a:buNone/>
            </a:pPr>
            <a:r>
              <a:rPr lang="en-IN" sz="2400" dirty="0" smtClean="0">
                <a:solidFill>
                  <a:srgbClr val="444949"/>
                </a:solidFill>
                <a:latin typeface="GillSans-Light"/>
              </a:rPr>
              <a:t>0.0.0.0/0 to your NAT instance</a:t>
            </a:r>
          </a:p>
          <a:p>
            <a:pPr lvl="1">
              <a:buNone/>
            </a:pPr>
            <a:r>
              <a:rPr lang="en-IN" sz="2400" dirty="0" smtClean="0">
                <a:solidFill>
                  <a:srgbClr val="444949"/>
                </a:solidFill>
                <a:latin typeface="ArialMT"/>
              </a:rPr>
              <a:t>• </a:t>
            </a:r>
            <a:r>
              <a:rPr lang="en-IN" sz="2400" dirty="0" smtClean="0">
                <a:solidFill>
                  <a:srgbClr val="444949"/>
                </a:solidFill>
                <a:latin typeface="GillSans-Light"/>
              </a:rPr>
              <a:t>Not resilient to failure, limited bandwidth based</a:t>
            </a:r>
          </a:p>
          <a:p>
            <a:pPr lvl="1">
              <a:buNone/>
            </a:pPr>
            <a:r>
              <a:rPr lang="en-IN" sz="2400" dirty="0" smtClean="0">
                <a:solidFill>
                  <a:srgbClr val="444949"/>
                </a:solidFill>
                <a:latin typeface="GillSans-Light"/>
              </a:rPr>
              <a:t>on instance type, cheap</a:t>
            </a:r>
          </a:p>
          <a:p>
            <a:pPr lvl="1">
              <a:buNone/>
            </a:pPr>
            <a:r>
              <a:rPr lang="en-IN" sz="2400" dirty="0" smtClean="0">
                <a:solidFill>
                  <a:srgbClr val="444949"/>
                </a:solidFill>
                <a:latin typeface="ArialMT"/>
              </a:rPr>
              <a:t>• </a:t>
            </a:r>
            <a:r>
              <a:rPr lang="en-IN" sz="2400" dirty="0" smtClean="0">
                <a:solidFill>
                  <a:srgbClr val="444949"/>
                </a:solidFill>
                <a:latin typeface="GillSans-Light"/>
              </a:rPr>
              <a:t>Must manage failover yourself</a:t>
            </a:r>
          </a:p>
          <a:p>
            <a:pPr>
              <a:buNone/>
            </a:pPr>
            <a:r>
              <a:rPr lang="en-IN" sz="3200" dirty="0" smtClean="0">
                <a:solidFill>
                  <a:srgbClr val="444949"/>
                </a:solidFill>
                <a:latin typeface="ArialMT"/>
              </a:rPr>
              <a:t>• </a:t>
            </a:r>
            <a:r>
              <a:rPr lang="en-IN" sz="3200" dirty="0" smtClean="0">
                <a:solidFill>
                  <a:srgbClr val="444949"/>
                </a:solidFill>
                <a:latin typeface="GillSans-Light"/>
              </a:rPr>
              <a:t>NAT Gateway</a:t>
            </a:r>
          </a:p>
          <a:p>
            <a:pPr lvl="1">
              <a:buNone/>
            </a:pPr>
            <a:r>
              <a:rPr lang="en-IN" sz="2400" dirty="0" smtClean="0">
                <a:solidFill>
                  <a:srgbClr val="444949"/>
                </a:solidFill>
                <a:latin typeface="ArialMT"/>
              </a:rPr>
              <a:t>• </a:t>
            </a:r>
            <a:r>
              <a:rPr lang="en-IN" sz="2400" dirty="0" smtClean="0">
                <a:solidFill>
                  <a:srgbClr val="444949"/>
                </a:solidFill>
                <a:latin typeface="GillSans-Light"/>
              </a:rPr>
              <a:t>Managed NAT solution, bandwidth scales</a:t>
            </a:r>
          </a:p>
          <a:p>
            <a:pPr lvl="1">
              <a:buNone/>
            </a:pPr>
            <a:r>
              <a:rPr lang="en-IN" sz="2400" dirty="0" smtClean="0">
                <a:solidFill>
                  <a:srgbClr val="444949"/>
                </a:solidFill>
                <a:latin typeface="GillSans-Light"/>
              </a:rPr>
              <a:t>automatically</a:t>
            </a:r>
          </a:p>
          <a:p>
            <a:pPr lvl="1">
              <a:buNone/>
            </a:pPr>
            <a:r>
              <a:rPr lang="en-IN" sz="2400" dirty="0" smtClean="0">
                <a:solidFill>
                  <a:srgbClr val="444949"/>
                </a:solidFill>
                <a:latin typeface="ArialMT"/>
              </a:rPr>
              <a:t>• </a:t>
            </a:r>
            <a:r>
              <a:rPr lang="en-IN" sz="2400" dirty="0" smtClean="0">
                <a:solidFill>
                  <a:srgbClr val="444949"/>
                </a:solidFill>
                <a:latin typeface="GillSans-Light"/>
              </a:rPr>
              <a:t>Resilient to failure within a single AZ</a:t>
            </a:r>
          </a:p>
          <a:p>
            <a:pPr lvl="1">
              <a:buNone/>
            </a:pPr>
            <a:r>
              <a:rPr lang="en-IN" sz="2400" dirty="0" smtClean="0">
                <a:solidFill>
                  <a:srgbClr val="444949"/>
                </a:solidFill>
                <a:latin typeface="ArialMT"/>
              </a:rPr>
              <a:t>• </a:t>
            </a:r>
            <a:r>
              <a:rPr lang="en-IN" sz="2400" dirty="0" smtClean="0">
                <a:solidFill>
                  <a:srgbClr val="444949"/>
                </a:solidFill>
                <a:latin typeface="GillSans-Light"/>
              </a:rPr>
              <a:t>Must deploy multiple NAT Gateways in multiple</a:t>
            </a:r>
          </a:p>
          <a:p>
            <a:pPr lvl="1">
              <a:buNone/>
            </a:pPr>
            <a:r>
              <a:rPr lang="en-IN" sz="2400" dirty="0" smtClean="0">
                <a:solidFill>
                  <a:srgbClr val="444949"/>
                </a:solidFill>
                <a:latin typeface="GillSans-Light"/>
              </a:rPr>
              <a:t>AZ for HA</a:t>
            </a:r>
          </a:p>
          <a:p>
            <a:pPr lvl="1">
              <a:buNone/>
            </a:pPr>
            <a:r>
              <a:rPr lang="en-IN" sz="2400" dirty="0" smtClean="0">
                <a:solidFill>
                  <a:srgbClr val="444949"/>
                </a:solidFill>
                <a:latin typeface="ArialMT"/>
              </a:rPr>
              <a:t>• </a:t>
            </a:r>
            <a:r>
              <a:rPr lang="en-IN" sz="2400" dirty="0" smtClean="0">
                <a:solidFill>
                  <a:srgbClr val="444949"/>
                </a:solidFill>
                <a:latin typeface="GillSans-Light"/>
              </a:rPr>
              <a:t>Has an Elastic IP, external services see the IP of the</a:t>
            </a:r>
          </a:p>
          <a:p>
            <a:pPr lvl="1">
              <a:buNone/>
            </a:pPr>
            <a:r>
              <a:rPr lang="en-IN" sz="2400" dirty="0" smtClean="0">
                <a:solidFill>
                  <a:srgbClr val="444949"/>
                </a:solidFill>
                <a:latin typeface="GillSans-Light"/>
              </a:rPr>
              <a:t>NAT Gateway as the source</a:t>
            </a:r>
            <a:endParaRPr lang="en-IN" dirty="0"/>
          </a:p>
        </p:txBody>
      </p:sp>
      <p:sp>
        <p:nvSpPr>
          <p:cNvPr id="3" name="Title 2"/>
          <p:cNvSpPr>
            <a:spLocks noGrp="1"/>
          </p:cNvSpPr>
          <p:nvPr>
            <p:ph type="title"/>
          </p:nvPr>
        </p:nvSpPr>
        <p:spPr/>
        <p:txBody>
          <a:bodyPr/>
          <a:lstStyle/>
          <a:p>
            <a:r>
              <a:rPr lang="en-IN" dirty="0" smtClean="0"/>
              <a:t>VPC Basics</a:t>
            </a:r>
            <a:endParaRPr lang="en-IN" dirty="0"/>
          </a:p>
        </p:txBody>
      </p:sp>
      <p:pic>
        <p:nvPicPr>
          <p:cNvPr id="1026" name="Picture 2"/>
          <p:cNvPicPr>
            <a:picLocks noChangeAspect="1" noChangeArrowheads="1"/>
          </p:cNvPicPr>
          <p:nvPr/>
        </p:nvPicPr>
        <p:blipFill>
          <a:blip r:embed="rId2"/>
          <a:srcRect/>
          <a:stretch>
            <a:fillRect/>
          </a:stretch>
        </p:blipFill>
        <p:spPr bwMode="auto">
          <a:xfrm>
            <a:off x="5181600" y="1219200"/>
            <a:ext cx="3714750" cy="4410075"/>
          </a:xfrm>
          <a:prstGeom prst="rect">
            <a:avLst/>
          </a:prstGeom>
          <a:noFill/>
          <a:ln w="9525">
            <a:noFill/>
            <a:miter lim="800000"/>
            <a:headEnd/>
            <a:tailEnd/>
          </a:ln>
          <a:effectLst/>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Network ACL (NACL)</a:t>
            </a:r>
          </a:p>
          <a:p>
            <a:pPr lvl="1">
              <a:buNone/>
            </a:pPr>
            <a:r>
              <a:rPr lang="en-IN" sz="2400" dirty="0" smtClean="0">
                <a:solidFill>
                  <a:srgbClr val="444949"/>
                </a:solidFill>
                <a:latin typeface="ArialMT"/>
              </a:rPr>
              <a:t>• </a:t>
            </a:r>
            <a:r>
              <a:rPr lang="en-IN" sz="2400" dirty="0" smtClean="0">
                <a:solidFill>
                  <a:srgbClr val="444949"/>
                </a:solidFill>
                <a:latin typeface="GillSans-Light"/>
              </a:rPr>
              <a:t>Stateless firewall defined at the subnet level, applies to all instances within</a:t>
            </a:r>
          </a:p>
          <a:p>
            <a:pPr lvl="1">
              <a:buNone/>
            </a:pPr>
            <a:r>
              <a:rPr lang="en-IN" sz="2400" dirty="0" smtClean="0">
                <a:solidFill>
                  <a:srgbClr val="444949"/>
                </a:solidFill>
                <a:latin typeface="ArialMT"/>
              </a:rPr>
              <a:t>• </a:t>
            </a:r>
            <a:r>
              <a:rPr lang="en-IN" sz="2400" dirty="0" smtClean="0">
                <a:solidFill>
                  <a:srgbClr val="444949"/>
                </a:solidFill>
                <a:latin typeface="GillSans-Light"/>
              </a:rPr>
              <a:t>Support for allow and deny rules</a:t>
            </a:r>
          </a:p>
          <a:p>
            <a:pPr lvl="1">
              <a:buNone/>
            </a:pPr>
            <a:r>
              <a:rPr lang="en-IN" sz="2400" dirty="0" smtClean="0">
                <a:solidFill>
                  <a:srgbClr val="444949"/>
                </a:solidFill>
                <a:latin typeface="ArialMT"/>
              </a:rPr>
              <a:t>• </a:t>
            </a:r>
            <a:r>
              <a:rPr lang="en-IN" sz="2400" dirty="0" smtClean="0">
                <a:solidFill>
                  <a:srgbClr val="444949"/>
                </a:solidFill>
                <a:latin typeface="GillSans-Light"/>
              </a:rPr>
              <a:t>Stateless = return traffic must be explicitly allowed by rules</a:t>
            </a:r>
          </a:p>
          <a:p>
            <a:pPr lvl="1">
              <a:buNone/>
            </a:pPr>
            <a:r>
              <a:rPr lang="en-IN" sz="2400" dirty="0" smtClean="0">
                <a:solidFill>
                  <a:srgbClr val="444949"/>
                </a:solidFill>
                <a:latin typeface="ArialMT"/>
              </a:rPr>
              <a:t>• </a:t>
            </a:r>
            <a:r>
              <a:rPr lang="en-IN" sz="2400" dirty="0" smtClean="0">
                <a:solidFill>
                  <a:srgbClr val="444949"/>
                </a:solidFill>
                <a:latin typeface="GillSans-Light"/>
              </a:rPr>
              <a:t>Helpful to quickly and cheaply block specific IP addresses</a:t>
            </a:r>
          </a:p>
          <a:p>
            <a:pPr>
              <a:buNone/>
            </a:pPr>
            <a:r>
              <a:rPr lang="en-IN" sz="3200" dirty="0" smtClean="0">
                <a:solidFill>
                  <a:srgbClr val="444949"/>
                </a:solidFill>
                <a:latin typeface="ArialMT"/>
              </a:rPr>
              <a:t>• </a:t>
            </a:r>
            <a:r>
              <a:rPr lang="en-IN" sz="3200" dirty="0" smtClean="0">
                <a:solidFill>
                  <a:srgbClr val="444949"/>
                </a:solidFill>
                <a:latin typeface="GillSans-Light"/>
              </a:rPr>
              <a:t>Security Groups</a:t>
            </a:r>
          </a:p>
          <a:p>
            <a:pPr lvl="1">
              <a:buNone/>
            </a:pPr>
            <a:r>
              <a:rPr lang="en-IN" sz="2400" dirty="0" smtClean="0">
                <a:solidFill>
                  <a:srgbClr val="444949"/>
                </a:solidFill>
                <a:latin typeface="ArialMT"/>
              </a:rPr>
              <a:t>• </a:t>
            </a:r>
            <a:r>
              <a:rPr lang="en-IN" sz="2400" dirty="0" smtClean="0">
                <a:solidFill>
                  <a:srgbClr val="444949"/>
                </a:solidFill>
                <a:latin typeface="GillSans-Light"/>
              </a:rPr>
              <a:t>Applied at the instance level, only support for allow rules, no deny rules</a:t>
            </a:r>
          </a:p>
          <a:p>
            <a:pPr lvl="1">
              <a:buNone/>
            </a:pPr>
            <a:r>
              <a:rPr lang="en-IN" sz="2400" dirty="0" smtClean="0">
                <a:solidFill>
                  <a:srgbClr val="444949"/>
                </a:solidFill>
                <a:latin typeface="ArialMT"/>
              </a:rPr>
              <a:t>• </a:t>
            </a:r>
            <a:r>
              <a:rPr lang="en-IN" sz="2400" dirty="0" err="1" smtClean="0">
                <a:solidFill>
                  <a:srgbClr val="444949"/>
                </a:solidFill>
                <a:latin typeface="GillSans-Light"/>
              </a:rPr>
              <a:t>Stateful</a:t>
            </a:r>
            <a:r>
              <a:rPr lang="en-IN" sz="2400" dirty="0" smtClean="0">
                <a:solidFill>
                  <a:srgbClr val="444949"/>
                </a:solidFill>
                <a:latin typeface="GillSans-Light"/>
              </a:rPr>
              <a:t> = return traffic is automatically allowed, regardless of rules</a:t>
            </a:r>
          </a:p>
          <a:p>
            <a:pPr lvl="1">
              <a:buNone/>
            </a:pPr>
            <a:r>
              <a:rPr lang="en-IN" sz="2400" dirty="0" smtClean="0">
                <a:solidFill>
                  <a:srgbClr val="444949"/>
                </a:solidFill>
                <a:latin typeface="ArialMT"/>
              </a:rPr>
              <a:t>• </a:t>
            </a:r>
            <a:r>
              <a:rPr lang="en-IN" sz="2400" dirty="0" smtClean="0">
                <a:solidFill>
                  <a:srgbClr val="444949"/>
                </a:solidFill>
                <a:latin typeface="GillSans-Light"/>
              </a:rPr>
              <a:t>Can reference other security groups in the same region (peered VPC, cross-account)</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VPC Basics</a:t>
            </a:r>
            <a:endParaRPr lang="en-IN"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VPC Flows Logs</a:t>
            </a:r>
          </a:p>
          <a:p>
            <a:pPr lvl="1">
              <a:buNone/>
            </a:pPr>
            <a:r>
              <a:rPr lang="en-IN" sz="2400" dirty="0" smtClean="0">
                <a:solidFill>
                  <a:srgbClr val="444949"/>
                </a:solidFill>
                <a:latin typeface="ArialMT"/>
              </a:rPr>
              <a:t>• </a:t>
            </a:r>
            <a:r>
              <a:rPr lang="en-IN" sz="2400" dirty="0" smtClean="0">
                <a:solidFill>
                  <a:srgbClr val="444949"/>
                </a:solidFill>
                <a:latin typeface="GillSans-Light"/>
              </a:rPr>
              <a:t>Log internet traffic going through your VPC</a:t>
            </a:r>
          </a:p>
          <a:p>
            <a:pPr lvl="1">
              <a:buNone/>
            </a:pPr>
            <a:r>
              <a:rPr lang="en-IN" sz="2400" dirty="0" smtClean="0">
                <a:solidFill>
                  <a:srgbClr val="444949"/>
                </a:solidFill>
                <a:latin typeface="ArialMT"/>
              </a:rPr>
              <a:t>• </a:t>
            </a:r>
            <a:r>
              <a:rPr lang="en-IN" sz="2400" dirty="0" smtClean="0">
                <a:solidFill>
                  <a:srgbClr val="444949"/>
                </a:solidFill>
                <a:latin typeface="GillSans-Light"/>
              </a:rPr>
              <a:t>Can be defined at the VPC level, Subnet level, or ENI-level</a:t>
            </a:r>
          </a:p>
          <a:p>
            <a:pPr lvl="1">
              <a:buNone/>
            </a:pPr>
            <a:r>
              <a:rPr lang="en-IN" sz="2400" dirty="0" smtClean="0">
                <a:solidFill>
                  <a:srgbClr val="444949"/>
                </a:solidFill>
                <a:latin typeface="ArialMT"/>
              </a:rPr>
              <a:t>• </a:t>
            </a:r>
            <a:r>
              <a:rPr lang="en-IN" sz="2400" dirty="0" smtClean="0">
                <a:solidFill>
                  <a:srgbClr val="444949"/>
                </a:solidFill>
                <a:latin typeface="GillSans-Light"/>
              </a:rPr>
              <a:t>Helpful to capture “denied internet traffic”</a:t>
            </a:r>
          </a:p>
          <a:p>
            <a:pPr lvl="1">
              <a:buNone/>
            </a:pPr>
            <a:r>
              <a:rPr lang="en-IN" sz="2400" dirty="0" smtClean="0">
                <a:solidFill>
                  <a:srgbClr val="444949"/>
                </a:solidFill>
                <a:latin typeface="ArialMT"/>
              </a:rPr>
              <a:t>• </a:t>
            </a:r>
            <a:r>
              <a:rPr lang="en-IN" sz="2400" dirty="0" smtClean="0">
                <a:solidFill>
                  <a:srgbClr val="444949"/>
                </a:solidFill>
                <a:latin typeface="GillSans-Light"/>
              </a:rPr>
              <a:t>Can be sent to </a:t>
            </a:r>
            <a:r>
              <a:rPr lang="en-IN" sz="2400" dirty="0" err="1" smtClean="0">
                <a:solidFill>
                  <a:srgbClr val="444949"/>
                </a:solidFill>
                <a:latin typeface="GillSans-Light"/>
              </a:rPr>
              <a:t>CloudWatch</a:t>
            </a:r>
            <a:r>
              <a:rPr lang="en-IN" sz="2400" dirty="0" smtClean="0">
                <a:solidFill>
                  <a:srgbClr val="444949"/>
                </a:solidFill>
                <a:latin typeface="GillSans-Light"/>
              </a:rPr>
              <a:t> Logs and Amazon S3</a:t>
            </a:r>
          </a:p>
          <a:p>
            <a:pPr>
              <a:buNone/>
            </a:pPr>
            <a:r>
              <a:rPr lang="en-IN" sz="3200" dirty="0" smtClean="0">
                <a:solidFill>
                  <a:srgbClr val="444949"/>
                </a:solidFill>
                <a:latin typeface="ArialMT"/>
              </a:rPr>
              <a:t>• </a:t>
            </a:r>
            <a:r>
              <a:rPr lang="en-IN" sz="3200" dirty="0" smtClean="0">
                <a:solidFill>
                  <a:srgbClr val="444949"/>
                </a:solidFill>
                <a:latin typeface="GillSans-Light"/>
              </a:rPr>
              <a:t>Bastion Hosts</a:t>
            </a:r>
          </a:p>
          <a:p>
            <a:pPr lvl="1">
              <a:buNone/>
            </a:pPr>
            <a:r>
              <a:rPr lang="en-IN" sz="2400" dirty="0" smtClean="0">
                <a:solidFill>
                  <a:srgbClr val="444949"/>
                </a:solidFill>
                <a:latin typeface="ArialMT"/>
              </a:rPr>
              <a:t>• </a:t>
            </a:r>
            <a:r>
              <a:rPr lang="en-IN" sz="2400" dirty="0" smtClean="0">
                <a:solidFill>
                  <a:srgbClr val="444949"/>
                </a:solidFill>
                <a:latin typeface="GillSans-Light"/>
              </a:rPr>
              <a:t>SSH into private EC2 instances through a public EC2 instance (bastion host)</a:t>
            </a:r>
          </a:p>
          <a:p>
            <a:pPr lvl="1">
              <a:buNone/>
            </a:pPr>
            <a:r>
              <a:rPr lang="en-IN" sz="2400" dirty="0" smtClean="0">
                <a:solidFill>
                  <a:srgbClr val="444949"/>
                </a:solidFill>
                <a:latin typeface="ArialMT"/>
              </a:rPr>
              <a:t>• </a:t>
            </a:r>
            <a:r>
              <a:rPr lang="en-IN" sz="2400" dirty="0" smtClean="0">
                <a:solidFill>
                  <a:srgbClr val="444949"/>
                </a:solidFill>
                <a:latin typeface="GillSans-Light"/>
              </a:rPr>
              <a:t>You must manage these instances yourself (failover, recovery)</a:t>
            </a:r>
          </a:p>
          <a:p>
            <a:pPr lvl="1">
              <a:buNone/>
            </a:pPr>
            <a:r>
              <a:rPr lang="en-IN" sz="2400" dirty="0" smtClean="0">
                <a:solidFill>
                  <a:srgbClr val="444949"/>
                </a:solidFill>
                <a:latin typeface="ArialMT"/>
              </a:rPr>
              <a:t>• </a:t>
            </a:r>
            <a:r>
              <a:rPr lang="en-IN" sz="2400" dirty="0" smtClean="0">
                <a:solidFill>
                  <a:srgbClr val="444949"/>
                </a:solidFill>
                <a:latin typeface="GillSans-Light"/>
              </a:rPr>
              <a:t>SSM Session Manager is a more secure way to remote control without SSH</a:t>
            </a:r>
            <a:endParaRPr lang="en-IN" dirty="0"/>
          </a:p>
        </p:txBody>
      </p:sp>
      <p:sp>
        <p:nvSpPr>
          <p:cNvPr id="3" name="Title 2"/>
          <p:cNvSpPr>
            <a:spLocks noGrp="1"/>
          </p:cNvSpPr>
          <p:nvPr>
            <p:ph type="title"/>
          </p:nvPr>
        </p:nvSpPr>
        <p:spPr/>
        <p:txBody>
          <a:bodyPr/>
          <a:lstStyle/>
          <a:p>
            <a:r>
              <a:rPr lang="en-IN" dirty="0" smtClean="0"/>
              <a:t>VPC Basics</a:t>
            </a:r>
            <a:endParaRPr lang="en-IN"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IPv6 in short</a:t>
            </a:r>
          </a:p>
          <a:p>
            <a:pPr lvl="1">
              <a:buNone/>
            </a:pPr>
            <a:r>
              <a:rPr lang="en-IN" sz="2400" dirty="0" smtClean="0">
                <a:solidFill>
                  <a:srgbClr val="444949"/>
                </a:solidFill>
                <a:latin typeface="ArialMT"/>
              </a:rPr>
              <a:t>• </a:t>
            </a:r>
            <a:r>
              <a:rPr lang="en-IN" sz="2400" dirty="0" smtClean="0">
                <a:solidFill>
                  <a:srgbClr val="444949"/>
                </a:solidFill>
                <a:latin typeface="GillSans-Light"/>
              </a:rPr>
              <a:t>All IPv6 addresses are public, total 3.4×10</a:t>
            </a:r>
            <a:r>
              <a:rPr lang="en-IN" sz="1400" dirty="0" smtClean="0">
                <a:solidFill>
                  <a:srgbClr val="444949"/>
                </a:solidFill>
                <a:latin typeface="GillSans-Light"/>
              </a:rPr>
              <a:t>38 </a:t>
            </a:r>
            <a:r>
              <a:rPr lang="en-IN" sz="2400" dirty="0" smtClean="0">
                <a:solidFill>
                  <a:srgbClr val="444949"/>
                </a:solidFill>
                <a:latin typeface="GillSans-Light"/>
              </a:rPr>
              <a:t>addresses (</a:t>
            </a:r>
            <a:r>
              <a:rPr lang="en-IN" sz="2400" dirty="0" err="1" smtClean="0">
                <a:solidFill>
                  <a:srgbClr val="444949"/>
                </a:solidFill>
                <a:latin typeface="GillSans-Light"/>
              </a:rPr>
              <a:t>vs</a:t>
            </a:r>
            <a:r>
              <a:rPr lang="en-IN" sz="2400" dirty="0" smtClean="0">
                <a:solidFill>
                  <a:srgbClr val="444949"/>
                </a:solidFill>
                <a:latin typeface="GillSans-Light"/>
              </a:rPr>
              <a:t> 4.3 billion IPv4)</a:t>
            </a:r>
          </a:p>
          <a:p>
            <a:pPr lvl="1">
              <a:buNone/>
            </a:pPr>
            <a:r>
              <a:rPr lang="en-IN" sz="2400" dirty="0" smtClean="0">
                <a:solidFill>
                  <a:srgbClr val="444949"/>
                </a:solidFill>
                <a:latin typeface="ArialMT"/>
              </a:rPr>
              <a:t>• </a:t>
            </a:r>
            <a:r>
              <a:rPr lang="en-IN" sz="2400" dirty="0" smtClean="0">
                <a:solidFill>
                  <a:srgbClr val="444949"/>
                </a:solidFill>
                <a:latin typeface="GillSans-Light"/>
              </a:rPr>
              <a:t>Example CIDR: 2600:1f18:80c:a900::/56</a:t>
            </a:r>
          </a:p>
          <a:p>
            <a:pPr lvl="1">
              <a:buNone/>
            </a:pPr>
            <a:r>
              <a:rPr lang="en-IN" sz="2400" dirty="0" smtClean="0">
                <a:solidFill>
                  <a:srgbClr val="444949"/>
                </a:solidFill>
                <a:latin typeface="ArialMT"/>
              </a:rPr>
              <a:t>• </a:t>
            </a:r>
            <a:r>
              <a:rPr lang="en-IN" sz="2400" dirty="0" smtClean="0">
                <a:solidFill>
                  <a:srgbClr val="444949"/>
                </a:solidFill>
                <a:latin typeface="GillSans-Light"/>
              </a:rPr>
              <a:t>Addresses are “random” and can’t be scanned online (because too many)</a:t>
            </a:r>
          </a:p>
          <a:p>
            <a:pPr>
              <a:buNone/>
            </a:pPr>
            <a:r>
              <a:rPr lang="en-IN" sz="3200" dirty="0" smtClean="0">
                <a:solidFill>
                  <a:srgbClr val="444949"/>
                </a:solidFill>
                <a:latin typeface="ArialMT"/>
              </a:rPr>
              <a:t>• </a:t>
            </a:r>
            <a:r>
              <a:rPr lang="en-IN" sz="3200" dirty="0" smtClean="0">
                <a:solidFill>
                  <a:srgbClr val="444949"/>
                </a:solidFill>
                <a:latin typeface="GillSans-Light"/>
              </a:rPr>
              <a:t>VPC support for IPv6</a:t>
            </a:r>
          </a:p>
          <a:p>
            <a:pPr lvl="1">
              <a:buNone/>
            </a:pPr>
            <a:r>
              <a:rPr lang="en-IN" sz="2400" dirty="0" smtClean="0">
                <a:solidFill>
                  <a:srgbClr val="444949"/>
                </a:solidFill>
                <a:latin typeface="ArialMT"/>
              </a:rPr>
              <a:t>• </a:t>
            </a:r>
            <a:r>
              <a:rPr lang="en-IN" sz="2400" dirty="0" smtClean="0">
                <a:solidFill>
                  <a:srgbClr val="444949"/>
                </a:solidFill>
                <a:latin typeface="GillSans-Light"/>
              </a:rPr>
              <a:t>Create an IPv6 CIDR for VPC &amp; use an IGW (supports IPv6)</a:t>
            </a:r>
          </a:p>
          <a:p>
            <a:pPr lvl="1">
              <a:buNone/>
            </a:pPr>
            <a:r>
              <a:rPr lang="en-IN" sz="2400" dirty="0" smtClean="0">
                <a:solidFill>
                  <a:srgbClr val="444949"/>
                </a:solidFill>
                <a:latin typeface="ArialMT"/>
              </a:rPr>
              <a:t>• </a:t>
            </a:r>
            <a:r>
              <a:rPr lang="en-IN" sz="2400" dirty="0" smtClean="0">
                <a:solidFill>
                  <a:srgbClr val="444949"/>
                </a:solidFill>
                <a:latin typeface="GillSans-Light"/>
              </a:rPr>
              <a:t>Public subnet:</a:t>
            </a:r>
          </a:p>
          <a:p>
            <a:pPr lvl="2">
              <a:buNone/>
            </a:pPr>
            <a:r>
              <a:rPr lang="en-IN" sz="1800" dirty="0" smtClean="0">
                <a:solidFill>
                  <a:srgbClr val="444949"/>
                </a:solidFill>
                <a:latin typeface="ArialMT"/>
              </a:rPr>
              <a:t>• </a:t>
            </a:r>
            <a:r>
              <a:rPr lang="en-IN" sz="1800" dirty="0" smtClean="0">
                <a:solidFill>
                  <a:srgbClr val="444949"/>
                </a:solidFill>
                <a:latin typeface="GillSans-Light"/>
              </a:rPr>
              <a:t>Create an instance with IPv6 support</a:t>
            </a:r>
          </a:p>
          <a:p>
            <a:pPr lvl="2">
              <a:buNone/>
            </a:pPr>
            <a:r>
              <a:rPr lang="en-IN" sz="1800" dirty="0" smtClean="0">
                <a:solidFill>
                  <a:srgbClr val="444949"/>
                </a:solidFill>
                <a:latin typeface="ArialMT"/>
              </a:rPr>
              <a:t>• </a:t>
            </a:r>
            <a:r>
              <a:rPr lang="en-IN" sz="1800" dirty="0" smtClean="0">
                <a:solidFill>
                  <a:srgbClr val="444949"/>
                </a:solidFill>
                <a:latin typeface="GillSans-Light"/>
              </a:rPr>
              <a:t>Create a route table entry to ::/0 (IPv6 “all”) to the IGW</a:t>
            </a:r>
          </a:p>
          <a:p>
            <a:pPr>
              <a:buNone/>
            </a:pPr>
            <a:r>
              <a:rPr lang="en-IN" sz="2800" dirty="0" smtClean="0">
                <a:solidFill>
                  <a:srgbClr val="444949"/>
                </a:solidFill>
                <a:latin typeface="ArialMT"/>
              </a:rPr>
              <a:t>• </a:t>
            </a:r>
            <a:r>
              <a:rPr lang="en-IN" sz="2800" dirty="0" smtClean="0">
                <a:solidFill>
                  <a:srgbClr val="444949"/>
                </a:solidFill>
                <a:latin typeface="GillSans-Light"/>
              </a:rPr>
              <a:t>Private subnet (instances cannot be reached by IPv6 but can reach IPv6):</a:t>
            </a:r>
          </a:p>
          <a:p>
            <a:pPr lvl="1">
              <a:buNone/>
            </a:pPr>
            <a:r>
              <a:rPr lang="en-IN" sz="2000" dirty="0" smtClean="0">
                <a:solidFill>
                  <a:srgbClr val="444949"/>
                </a:solidFill>
                <a:latin typeface="ArialMT"/>
              </a:rPr>
              <a:t>• </a:t>
            </a:r>
            <a:r>
              <a:rPr lang="en-IN" sz="2000" dirty="0" smtClean="0">
                <a:solidFill>
                  <a:srgbClr val="444949"/>
                </a:solidFill>
                <a:latin typeface="GillSans-Light"/>
              </a:rPr>
              <a:t>Create an Egress-Only Internet Gateway in the public subnet</a:t>
            </a:r>
          </a:p>
          <a:p>
            <a:pPr lvl="1">
              <a:buNone/>
            </a:pPr>
            <a:r>
              <a:rPr lang="en-IN" sz="2000" dirty="0" smtClean="0">
                <a:solidFill>
                  <a:srgbClr val="444949"/>
                </a:solidFill>
                <a:latin typeface="ArialMT"/>
              </a:rPr>
              <a:t>• </a:t>
            </a:r>
            <a:r>
              <a:rPr lang="en-IN" sz="2000" dirty="0" smtClean="0">
                <a:solidFill>
                  <a:srgbClr val="444949"/>
                </a:solidFill>
                <a:latin typeface="GillSans-Light"/>
              </a:rPr>
              <a:t>Add a route table entry for the private subnet from ::/0 to the Egress-Only IGW</a:t>
            </a:r>
            <a:endParaRPr lang="en-IN" dirty="0"/>
          </a:p>
        </p:txBody>
      </p:sp>
      <p:sp>
        <p:nvSpPr>
          <p:cNvPr id="3" name="Title 2"/>
          <p:cNvSpPr>
            <a:spLocks noGrp="1"/>
          </p:cNvSpPr>
          <p:nvPr>
            <p:ph type="title"/>
          </p:nvPr>
        </p:nvSpPr>
        <p:spPr/>
        <p:txBody>
          <a:bodyPr/>
          <a:lstStyle/>
          <a:p>
            <a:r>
              <a:rPr lang="en-IN" dirty="0" smtClean="0"/>
              <a:t>VPC Basics</a:t>
            </a:r>
            <a:endParaRPr lang="en-IN"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14800" cy="4525963"/>
          </a:xfrm>
        </p:spPr>
        <p:txBody>
          <a:bodyPr>
            <a:normAutofit fontScale="5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Connect two VPC, privately using AWS’</a:t>
            </a:r>
          </a:p>
          <a:p>
            <a:pPr>
              <a:buNone/>
            </a:pPr>
            <a:r>
              <a:rPr lang="en-IN" sz="2800" dirty="0" smtClean="0">
                <a:solidFill>
                  <a:srgbClr val="444949"/>
                </a:solidFill>
                <a:latin typeface="GillSans-Light"/>
              </a:rPr>
              <a:t>network</a:t>
            </a:r>
          </a:p>
          <a:p>
            <a:pPr>
              <a:buNone/>
            </a:pPr>
            <a:r>
              <a:rPr lang="en-IN" sz="2800" dirty="0" smtClean="0">
                <a:solidFill>
                  <a:srgbClr val="444949"/>
                </a:solidFill>
                <a:latin typeface="ArialMT"/>
              </a:rPr>
              <a:t>• </a:t>
            </a:r>
            <a:r>
              <a:rPr lang="en-IN" sz="2800" dirty="0" smtClean="0">
                <a:solidFill>
                  <a:srgbClr val="444949"/>
                </a:solidFill>
                <a:latin typeface="GillSans-Light"/>
              </a:rPr>
              <a:t>Make them behave as if they were in the</a:t>
            </a:r>
          </a:p>
          <a:p>
            <a:pPr>
              <a:buNone/>
            </a:pPr>
            <a:r>
              <a:rPr lang="en-IN" sz="2800" dirty="0" smtClean="0">
                <a:solidFill>
                  <a:srgbClr val="444949"/>
                </a:solidFill>
                <a:latin typeface="GillSans-Light"/>
              </a:rPr>
              <a:t>same network</a:t>
            </a:r>
          </a:p>
          <a:p>
            <a:pPr>
              <a:buNone/>
            </a:pPr>
            <a:r>
              <a:rPr lang="en-IN" sz="2800" dirty="0" smtClean="0">
                <a:solidFill>
                  <a:srgbClr val="444949"/>
                </a:solidFill>
                <a:latin typeface="ArialMT"/>
              </a:rPr>
              <a:t>• </a:t>
            </a:r>
            <a:r>
              <a:rPr lang="en-IN" sz="2800" dirty="0" smtClean="0">
                <a:solidFill>
                  <a:srgbClr val="444949"/>
                </a:solidFill>
                <a:latin typeface="GillSans-Light"/>
              </a:rPr>
              <a:t>Must not have overlapping CIDR</a:t>
            </a:r>
          </a:p>
          <a:p>
            <a:pPr>
              <a:buNone/>
            </a:pPr>
            <a:r>
              <a:rPr lang="en-IN" sz="2800" dirty="0" smtClean="0">
                <a:solidFill>
                  <a:srgbClr val="444949"/>
                </a:solidFill>
                <a:latin typeface="ArialMT"/>
              </a:rPr>
              <a:t>• </a:t>
            </a:r>
            <a:r>
              <a:rPr lang="en-IN" sz="2800" dirty="0" smtClean="0">
                <a:solidFill>
                  <a:srgbClr val="444949"/>
                </a:solidFill>
                <a:latin typeface="GillSans-Light"/>
              </a:rPr>
              <a:t>VPC Peering connection is not transitive</a:t>
            </a:r>
          </a:p>
          <a:p>
            <a:pPr>
              <a:buNone/>
            </a:pPr>
            <a:r>
              <a:rPr lang="en-IN" sz="2800" dirty="0" smtClean="0">
                <a:solidFill>
                  <a:srgbClr val="444949"/>
                </a:solidFill>
                <a:latin typeface="GillSans-Light"/>
              </a:rPr>
              <a:t>(must be established for each VPC that</a:t>
            </a:r>
          </a:p>
          <a:p>
            <a:pPr>
              <a:buNone/>
            </a:pPr>
            <a:r>
              <a:rPr lang="en-IN" sz="2800" dirty="0" smtClean="0">
                <a:solidFill>
                  <a:srgbClr val="444949"/>
                </a:solidFill>
                <a:latin typeface="GillSans-Light"/>
              </a:rPr>
              <a:t>need to communicate with one another)</a:t>
            </a:r>
          </a:p>
          <a:p>
            <a:pPr>
              <a:buNone/>
            </a:pPr>
            <a:r>
              <a:rPr lang="en-IN" sz="2800" dirty="0" smtClean="0">
                <a:solidFill>
                  <a:srgbClr val="444949"/>
                </a:solidFill>
                <a:latin typeface="ArialMT"/>
              </a:rPr>
              <a:t>• </a:t>
            </a:r>
            <a:r>
              <a:rPr lang="en-IN" sz="2800" dirty="0" smtClean="0">
                <a:solidFill>
                  <a:srgbClr val="444949"/>
                </a:solidFill>
                <a:latin typeface="GillSans-Light"/>
              </a:rPr>
              <a:t>You can do VPC peering with another</a:t>
            </a:r>
          </a:p>
          <a:p>
            <a:pPr>
              <a:buNone/>
            </a:pPr>
            <a:r>
              <a:rPr lang="en-IN" sz="2800" dirty="0" smtClean="0">
                <a:solidFill>
                  <a:srgbClr val="444949"/>
                </a:solidFill>
                <a:latin typeface="GillSans-Light"/>
              </a:rPr>
              <a:t>AWS account</a:t>
            </a:r>
          </a:p>
          <a:p>
            <a:pPr>
              <a:buNone/>
            </a:pPr>
            <a:r>
              <a:rPr lang="en-IN" sz="2800" dirty="0" smtClean="0">
                <a:solidFill>
                  <a:srgbClr val="444949"/>
                </a:solidFill>
                <a:latin typeface="ArialMT"/>
              </a:rPr>
              <a:t>• </a:t>
            </a:r>
            <a:r>
              <a:rPr lang="en-IN" sz="2800" dirty="0" smtClean="0">
                <a:solidFill>
                  <a:srgbClr val="444949"/>
                </a:solidFill>
                <a:latin typeface="GillSans-Light"/>
              </a:rPr>
              <a:t>You must update route tables in each</a:t>
            </a:r>
          </a:p>
          <a:p>
            <a:pPr>
              <a:buNone/>
            </a:pPr>
            <a:r>
              <a:rPr lang="en-IN" sz="2800" dirty="0" smtClean="0">
                <a:solidFill>
                  <a:srgbClr val="444949"/>
                </a:solidFill>
                <a:latin typeface="GillSans-Light"/>
              </a:rPr>
              <a:t>VPC’s subnets to ensure instances can</a:t>
            </a:r>
          </a:p>
          <a:p>
            <a:pPr>
              <a:buNone/>
            </a:pPr>
            <a:r>
              <a:rPr lang="en-IN" sz="2800" dirty="0" smtClean="0">
                <a:solidFill>
                  <a:srgbClr val="444949"/>
                </a:solidFill>
                <a:latin typeface="GillSans-Light"/>
              </a:rPr>
              <a:t>communicate</a:t>
            </a:r>
            <a:endParaRPr lang="en-IN" dirty="0"/>
          </a:p>
        </p:txBody>
      </p:sp>
      <p:sp>
        <p:nvSpPr>
          <p:cNvPr id="3" name="Title 2"/>
          <p:cNvSpPr>
            <a:spLocks noGrp="1"/>
          </p:cNvSpPr>
          <p:nvPr>
            <p:ph type="title"/>
          </p:nvPr>
        </p:nvSpPr>
        <p:spPr/>
        <p:txBody>
          <a:bodyPr/>
          <a:lstStyle/>
          <a:p>
            <a:r>
              <a:rPr lang="en-IN" dirty="0" smtClean="0"/>
              <a:t>VPC Peering</a:t>
            </a:r>
            <a:endParaRPr lang="en-IN" dirty="0"/>
          </a:p>
        </p:txBody>
      </p:sp>
      <p:pic>
        <p:nvPicPr>
          <p:cNvPr id="2050" name="Picture 2"/>
          <p:cNvPicPr>
            <a:picLocks noChangeAspect="1" noChangeArrowheads="1"/>
          </p:cNvPicPr>
          <p:nvPr/>
        </p:nvPicPr>
        <p:blipFill>
          <a:blip r:embed="rId2"/>
          <a:srcRect/>
          <a:stretch>
            <a:fillRect/>
          </a:stretch>
        </p:blipFill>
        <p:spPr bwMode="auto">
          <a:xfrm>
            <a:off x="4522613" y="1371600"/>
            <a:ext cx="4068937" cy="4724400"/>
          </a:xfrm>
          <a:prstGeom prst="rect">
            <a:avLst/>
          </a:prstGeom>
          <a:noFill/>
          <a:ln w="9525">
            <a:noFill/>
            <a:miter lim="800000"/>
            <a:headEnd/>
            <a:tailEnd/>
          </a:ln>
          <a:effectLst/>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VPC peering can work inter-region, cross-account</a:t>
            </a:r>
          </a:p>
          <a:p>
            <a:pPr>
              <a:buNone/>
            </a:pPr>
            <a:r>
              <a:rPr lang="en-IN" sz="2400" dirty="0" smtClean="0">
                <a:solidFill>
                  <a:srgbClr val="444949"/>
                </a:solidFill>
                <a:latin typeface="ArialMT"/>
              </a:rPr>
              <a:t>• </a:t>
            </a:r>
            <a:r>
              <a:rPr lang="en-IN" sz="2400" dirty="0" smtClean="0">
                <a:solidFill>
                  <a:srgbClr val="444949"/>
                </a:solidFill>
                <a:latin typeface="GillSans-Light"/>
              </a:rPr>
              <a:t>You can reference a security group of a peered VPC (works cross account)</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VPC Peering – Good </a:t>
            </a:r>
            <a:br>
              <a:rPr lang="en-IN" sz="4000" dirty="0" smtClean="0">
                <a:solidFill>
                  <a:srgbClr val="444949"/>
                </a:solidFill>
                <a:latin typeface="GillSans-Light"/>
              </a:rPr>
            </a:br>
            <a:r>
              <a:rPr lang="en-IN" sz="4000" dirty="0" smtClean="0">
                <a:solidFill>
                  <a:srgbClr val="444949"/>
                </a:solidFill>
                <a:latin typeface="GillSans-Light"/>
              </a:rPr>
              <a:t> to know</a:t>
            </a:r>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914400" y="3505200"/>
            <a:ext cx="7315200" cy="1843088"/>
          </a:xfrm>
          <a:prstGeom prst="rect">
            <a:avLst/>
          </a:prstGeom>
          <a:noFill/>
          <a:ln w="9525">
            <a:noFill/>
            <a:miter lim="800000"/>
            <a:headEnd/>
            <a:tailEnd/>
          </a:ln>
          <a:effectLst/>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VPC uses the longest prefix match to select the most specific route</a:t>
            </a: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Here the longest prefix for 10.0.0.77 is 10.0.0.77/32 (route table VPC A)</a:t>
            </a:r>
          </a:p>
          <a:p>
            <a:pPr>
              <a:buNone/>
            </a:pPr>
            <a:r>
              <a:rPr lang="en-IN" sz="2400" dirty="0" smtClean="0">
                <a:solidFill>
                  <a:srgbClr val="444949"/>
                </a:solidFill>
                <a:latin typeface="ArialMT"/>
              </a:rPr>
              <a:t>• </a:t>
            </a:r>
            <a:r>
              <a:rPr lang="en-IN" sz="2400" dirty="0" smtClean="0">
                <a:solidFill>
                  <a:srgbClr val="444949"/>
                </a:solidFill>
                <a:latin typeface="GillSans-Light"/>
              </a:rPr>
              <a:t>(other way of saying it is “most specific route”)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VPC Peering – Longest </a:t>
            </a:r>
            <a:br>
              <a:rPr lang="en-IN" sz="4000" dirty="0" smtClean="0">
                <a:solidFill>
                  <a:srgbClr val="444949"/>
                </a:solidFill>
                <a:latin typeface="GillSans-Light"/>
              </a:rPr>
            </a:br>
            <a:r>
              <a:rPr lang="en-IN" sz="4000" dirty="0" smtClean="0">
                <a:solidFill>
                  <a:srgbClr val="444949"/>
                </a:solidFill>
                <a:latin typeface="GillSans-Light"/>
              </a:rPr>
              <a:t> Prefix Match</a:t>
            </a:r>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609600" y="2209800"/>
            <a:ext cx="2783568" cy="25146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4419600" y="2133600"/>
            <a:ext cx="3282028" cy="2590800"/>
          </a:xfrm>
          <a:prstGeom prst="rect">
            <a:avLst/>
          </a:prstGeom>
          <a:noFill/>
          <a:ln w="9525">
            <a:noFill/>
            <a:miter lim="800000"/>
            <a:headEnd/>
            <a:tailEnd/>
          </a:ln>
          <a:effectLst/>
        </p:spPr>
      </p:pic>
      <p:sp>
        <p:nvSpPr>
          <p:cNvPr id="6" name="TextBox 5"/>
          <p:cNvSpPr txBox="1"/>
          <p:nvPr/>
        </p:nvSpPr>
        <p:spPr>
          <a:xfrm>
            <a:off x="3733800" y="6096000"/>
            <a:ext cx="5017720" cy="215444"/>
          </a:xfrm>
          <a:prstGeom prst="rect">
            <a:avLst/>
          </a:prstGeom>
          <a:noFill/>
        </p:spPr>
        <p:txBody>
          <a:bodyPr wrap="none" rtlCol="0">
            <a:spAutoFit/>
          </a:bodyPr>
          <a:lstStyle/>
          <a:p>
            <a:r>
              <a:rPr lang="en-IN" sz="800" dirty="0" smtClean="0">
                <a:solidFill>
                  <a:srgbClr val="0563C2"/>
                </a:solidFill>
                <a:latin typeface="Calibri"/>
              </a:rPr>
              <a:t>https://docs.aws.amazon.com/vpc/latest/peering/peering-configurations-partial-access.html#one-to-two-vpcs-lpm</a:t>
            </a:r>
            <a:endParaRPr lang="en-IN" sz="800"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VPC Peering – Invalid Configurations</a:t>
            </a:r>
            <a:endParaRPr lang="en-IN" dirty="0"/>
          </a:p>
        </p:txBody>
      </p:sp>
      <p:sp>
        <p:nvSpPr>
          <p:cNvPr id="10" name="Content Placeholder 9"/>
          <p:cNvSpPr>
            <a:spLocks noGrp="1"/>
          </p:cNvSpPr>
          <p:nvPr>
            <p:ph idx="1"/>
          </p:nvPr>
        </p:nvSpPr>
        <p:spPr>
          <a:xfrm>
            <a:off x="4267200" y="5562600"/>
            <a:ext cx="4419600" cy="444691"/>
          </a:xfrm>
        </p:spPr>
        <p:txBody>
          <a:bodyPr>
            <a:normAutofit fontScale="47500" lnSpcReduction="20000"/>
          </a:bodyPr>
          <a:lstStyle/>
          <a:p>
            <a:pPr>
              <a:buNone/>
            </a:pPr>
            <a:r>
              <a:rPr lang="en-IN" sz="2800" i="1" dirty="0" smtClean="0">
                <a:solidFill>
                  <a:srgbClr val="444949"/>
                </a:solidFill>
                <a:latin typeface="Calibri-Italic"/>
              </a:rPr>
              <a:t>VPN, Direct Connect, IGW, NAT, Gateway VPC Endpoint (S3 &amp; </a:t>
            </a:r>
            <a:r>
              <a:rPr lang="en-IN" sz="2800" i="1" dirty="0" err="1" smtClean="0">
                <a:solidFill>
                  <a:srgbClr val="444949"/>
                </a:solidFill>
                <a:latin typeface="Calibri-Italic"/>
              </a:rPr>
              <a:t>DynamoDB</a:t>
            </a:r>
            <a:r>
              <a:rPr lang="en-IN" sz="2800" i="1" dirty="0" smtClean="0">
                <a:solidFill>
                  <a:srgbClr val="444949"/>
                </a:solidFill>
                <a:latin typeface="Calibri-Italic"/>
              </a:rPr>
              <a:t>)</a:t>
            </a:r>
            <a:endParaRPr lang="en-IN" dirty="0"/>
          </a:p>
        </p:txBody>
      </p:sp>
      <p:sp>
        <p:nvSpPr>
          <p:cNvPr id="11" name="TextBox 10"/>
          <p:cNvSpPr txBox="1"/>
          <p:nvPr/>
        </p:nvSpPr>
        <p:spPr>
          <a:xfrm>
            <a:off x="4495800" y="6096000"/>
            <a:ext cx="4227439" cy="230832"/>
          </a:xfrm>
          <a:prstGeom prst="rect">
            <a:avLst/>
          </a:prstGeom>
          <a:noFill/>
        </p:spPr>
        <p:txBody>
          <a:bodyPr wrap="none" rtlCol="0">
            <a:spAutoFit/>
          </a:bodyPr>
          <a:lstStyle/>
          <a:p>
            <a:r>
              <a:rPr lang="en-IN" sz="900" dirty="0" smtClean="0">
                <a:solidFill>
                  <a:srgbClr val="0563C2"/>
                </a:solidFill>
                <a:latin typeface="Calibri"/>
              </a:rPr>
              <a:t>https://docs.aws.amazon.com/vpc/latest/peering/invalid-peering-configurations.html</a:t>
            </a:r>
            <a:endParaRPr lang="en-IN" sz="900" dirty="0"/>
          </a:p>
        </p:txBody>
      </p:sp>
      <p:pic>
        <p:nvPicPr>
          <p:cNvPr id="5127" name="Picture 7"/>
          <p:cNvPicPr>
            <a:picLocks noChangeAspect="1" noChangeArrowheads="1"/>
          </p:cNvPicPr>
          <p:nvPr/>
        </p:nvPicPr>
        <p:blipFill>
          <a:blip r:embed="rId2" cstate="print"/>
          <a:srcRect/>
          <a:stretch>
            <a:fillRect/>
          </a:stretch>
        </p:blipFill>
        <p:spPr bwMode="auto">
          <a:xfrm>
            <a:off x="304800" y="1981200"/>
            <a:ext cx="2970314" cy="811524"/>
          </a:xfrm>
          <a:prstGeom prst="rect">
            <a:avLst/>
          </a:prstGeom>
          <a:noFill/>
          <a:ln w="9525">
            <a:noFill/>
            <a:miter lim="800000"/>
            <a:headEnd/>
            <a:tailEnd/>
          </a:ln>
          <a:effectLst/>
        </p:spPr>
      </p:pic>
      <p:pic>
        <p:nvPicPr>
          <p:cNvPr id="5129" name="Picture 9"/>
          <p:cNvPicPr>
            <a:picLocks noChangeAspect="1" noChangeArrowheads="1"/>
          </p:cNvPicPr>
          <p:nvPr/>
        </p:nvPicPr>
        <p:blipFill>
          <a:blip r:embed="rId3" cstate="print"/>
          <a:srcRect/>
          <a:stretch>
            <a:fillRect/>
          </a:stretch>
        </p:blipFill>
        <p:spPr bwMode="auto">
          <a:xfrm>
            <a:off x="381000" y="4343400"/>
            <a:ext cx="2940737" cy="1219200"/>
          </a:xfrm>
          <a:prstGeom prst="rect">
            <a:avLst/>
          </a:prstGeom>
          <a:noFill/>
          <a:ln w="9525">
            <a:noFill/>
            <a:miter lim="800000"/>
            <a:headEnd/>
            <a:tailEnd/>
          </a:ln>
          <a:effectLst/>
        </p:spPr>
      </p:pic>
      <p:pic>
        <p:nvPicPr>
          <p:cNvPr id="5130" name="Picture 10"/>
          <p:cNvPicPr>
            <a:picLocks noChangeAspect="1" noChangeArrowheads="1"/>
          </p:cNvPicPr>
          <p:nvPr/>
        </p:nvPicPr>
        <p:blipFill>
          <a:blip r:embed="rId4" cstate="print"/>
          <a:srcRect/>
          <a:stretch>
            <a:fillRect/>
          </a:stretch>
        </p:blipFill>
        <p:spPr bwMode="auto">
          <a:xfrm>
            <a:off x="4953000" y="1953864"/>
            <a:ext cx="2790209" cy="1465611"/>
          </a:xfrm>
          <a:prstGeom prst="rect">
            <a:avLst/>
          </a:prstGeom>
          <a:noFill/>
          <a:ln w="9525">
            <a:noFill/>
            <a:miter lim="800000"/>
            <a:headEnd/>
            <a:tailEnd/>
          </a:ln>
          <a:effectLst/>
        </p:spPr>
      </p:pic>
      <p:pic>
        <p:nvPicPr>
          <p:cNvPr id="5131" name="Picture 11"/>
          <p:cNvPicPr>
            <a:picLocks noChangeAspect="1" noChangeArrowheads="1"/>
          </p:cNvPicPr>
          <p:nvPr/>
        </p:nvPicPr>
        <p:blipFill>
          <a:blip r:embed="rId5" cstate="print"/>
          <a:srcRect/>
          <a:stretch>
            <a:fillRect/>
          </a:stretch>
        </p:blipFill>
        <p:spPr bwMode="auto">
          <a:xfrm>
            <a:off x="3581400" y="4038600"/>
            <a:ext cx="2043113" cy="1066800"/>
          </a:xfrm>
          <a:prstGeom prst="rect">
            <a:avLst/>
          </a:prstGeom>
          <a:noFill/>
          <a:ln w="9525">
            <a:noFill/>
            <a:miter lim="800000"/>
            <a:headEnd/>
            <a:tailEnd/>
          </a:ln>
          <a:effectLst/>
        </p:spPr>
      </p:pic>
      <p:pic>
        <p:nvPicPr>
          <p:cNvPr id="5132" name="Picture 12"/>
          <p:cNvPicPr>
            <a:picLocks noChangeAspect="1" noChangeArrowheads="1"/>
          </p:cNvPicPr>
          <p:nvPr/>
        </p:nvPicPr>
        <p:blipFill>
          <a:blip r:embed="rId6" cstate="print"/>
          <a:srcRect/>
          <a:stretch>
            <a:fillRect/>
          </a:stretch>
        </p:blipFill>
        <p:spPr bwMode="auto">
          <a:xfrm>
            <a:off x="6477000" y="3962400"/>
            <a:ext cx="2209800" cy="993312"/>
          </a:xfrm>
          <a:prstGeom prst="rect">
            <a:avLst/>
          </a:prstGeom>
          <a:noFill/>
          <a:ln w="9525">
            <a:noFill/>
            <a:miter lim="800000"/>
            <a:headEnd/>
            <a:tailEnd/>
          </a:ln>
          <a:effectLst/>
        </p:spPr>
      </p:pic>
      <p:pic>
        <p:nvPicPr>
          <p:cNvPr id="5133" name="Picture 13"/>
          <p:cNvPicPr>
            <a:picLocks noChangeAspect="1" noChangeArrowheads="1"/>
          </p:cNvPicPr>
          <p:nvPr/>
        </p:nvPicPr>
        <p:blipFill>
          <a:blip r:embed="rId7" cstate="print"/>
          <a:srcRect/>
          <a:stretch>
            <a:fillRect/>
          </a:stretch>
        </p:blipFill>
        <p:spPr bwMode="auto">
          <a:xfrm>
            <a:off x="381000" y="3124200"/>
            <a:ext cx="2788199" cy="928688"/>
          </a:xfrm>
          <a:prstGeom prst="rect">
            <a:avLst/>
          </a:prstGeom>
          <a:noFill/>
          <a:ln w="9525">
            <a:noFill/>
            <a:miter lim="800000"/>
            <a:headEnd/>
            <a:tailEnd/>
          </a:ln>
          <a:effectLst/>
        </p:spPr>
      </p:pic>
      <p:sp>
        <p:nvSpPr>
          <p:cNvPr id="19" name="TextBox 18"/>
          <p:cNvSpPr txBox="1"/>
          <p:nvPr/>
        </p:nvSpPr>
        <p:spPr>
          <a:xfrm>
            <a:off x="533400" y="1676400"/>
            <a:ext cx="2916183" cy="369332"/>
          </a:xfrm>
          <a:prstGeom prst="rect">
            <a:avLst/>
          </a:prstGeom>
          <a:noFill/>
        </p:spPr>
        <p:txBody>
          <a:bodyPr wrap="none" rtlCol="0">
            <a:spAutoFit/>
          </a:bodyPr>
          <a:lstStyle/>
          <a:p>
            <a:r>
              <a:rPr lang="en-IN" dirty="0" smtClean="0">
                <a:solidFill>
                  <a:srgbClr val="444949"/>
                </a:solidFill>
                <a:latin typeface="GillSans-Light"/>
              </a:rPr>
              <a:t>Overlapping CIDR for IPv4</a:t>
            </a:r>
            <a:endParaRPr lang="en-IN" dirty="0"/>
          </a:p>
        </p:txBody>
      </p:sp>
      <p:sp>
        <p:nvSpPr>
          <p:cNvPr id="20" name="TextBox 19"/>
          <p:cNvSpPr txBox="1"/>
          <p:nvPr/>
        </p:nvSpPr>
        <p:spPr>
          <a:xfrm>
            <a:off x="5257800" y="1752600"/>
            <a:ext cx="2929072" cy="369332"/>
          </a:xfrm>
          <a:prstGeom prst="rect">
            <a:avLst/>
          </a:prstGeom>
          <a:noFill/>
        </p:spPr>
        <p:txBody>
          <a:bodyPr wrap="none" rtlCol="0">
            <a:spAutoFit/>
          </a:bodyPr>
          <a:lstStyle/>
          <a:p>
            <a:r>
              <a:rPr lang="en-IN" dirty="0" smtClean="0">
                <a:solidFill>
                  <a:srgbClr val="444949"/>
                </a:solidFill>
                <a:latin typeface="GillSans-Light"/>
              </a:rPr>
              <a:t>No Transitive VPC Peering</a:t>
            </a:r>
            <a:endParaRPr lang="en-IN" dirty="0"/>
          </a:p>
        </p:txBody>
      </p:sp>
      <p:sp>
        <p:nvSpPr>
          <p:cNvPr id="21" name="TextBox 20"/>
          <p:cNvSpPr txBox="1"/>
          <p:nvPr/>
        </p:nvSpPr>
        <p:spPr>
          <a:xfrm>
            <a:off x="4953000" y="3505200"/>
            <a:ext cx="2800767" cy="369332"/>
          </a:xfrm>
          <a:prstGeom prst="rect">
            <a:avLst/>
          </a:prstGeom>
          <a:noFill/>
        </p:spPr>
        <p:txBody>
          <a:bodyPr wrap="none" rtlCol="0">
            <a:spAutoFit/>
          </a:bodyPr>
          <a:lstStyle/>
          <a:p>
            <a:r>
              <a:rPr lang="en-IN" dirty="0" smtClean="0">
                <a:solidFill>
                  <a:srgbClr val="444949"/>
                </a:solidFill>
                <a:latin typeface="GillSans-Light"/>
              </a:rPr>
              <a:t>No Edge to Edge Routing</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sz="2400" dirty="0" smtClean="0">
                <a:solidFill>
                  <a:srgbClr val="444949"/>
                </a:solidFill>
                <a:latin typeface="ArialMT"/>
              </a:rPr>
              <a:t>• </a:t>
            </a:r>
            <a:r>
              <a:rPr lang="en-US" sz="2400" dirty="0" smtClean="0">
                <a:solidFill>
                  <a:srgbClr val="444949"/>
                </a:solidFill>
                <a:latin typeface="GillSans-Light"/>
              </a:rPr>
              <a:t>Create accounts per department, per cost center, per dev / test /prod, based on regulatory restrictions (using SCP), for better resource isolation (ex: VPC), to have separate per-account service limits, isolated account for logging,</a:t>
            </a:r>
          </a:p>
          <a:p>
            <a:pPr>
              <a:buNone/>
            </a:pPr>
            <a:r>
              <a:rPr lang="en-US" sz="2400" dirty="0" smtClean="0">
                <a:solidFill>
                  <a:srgbClr val="444949"/>
                </a:solidFill>
                <a:latin typeface="ArialMT"/>
              </a:rPr>
              <a:t>• </a:t>
            </a:r>
            <a:r>
              <a:rPr lang="en-US" sz="2400" dirty="0" smtClean="0">
                <a:solidFill>
                  <a:srgbClr val="444949"/>
                </a:solidFill>
                <a:latin typeface="GillSans-Light"/>
              </a:rPr>
              <a:t>Multi Account </a:t>
            </a:r>
            <a:r>
              <a:rPr lang="en-US" sz="2400" dirty="0" err="1" smtClean="0">
                <a:solidFill>
                  <a:srgbClr val="444949"/>
                </a:solidFill>
                <a:latin typeface="GillSans-Light"/>
              </a:rPr>
              <a:t>vs</a:t>
            </a:r>
            <a:r>
              <a:rPr lang="en-US" sz="2400" dirty="0" smtClean="0">
                <a:solidFill>
                  <a:srgbClr val="444949"/>
                </a:solidFill>
                <a:latin typeface="GillSans-Light"/>
              </a:rPr>
              <a:t> One Account Multi VPC</a:t>
            </a:r>
          </a:p>
          <a:p>
            <a:pPr>
              <a:buNone/>
            </a:pPr>
            <a:r>
              <a:rPr lang="en-US" sz="2400" dirty="0" smtClean="0">
                <a:solidFill>
                  <a:srgbClr val="444949"/>
                </a:solidFill>
                <a:latin typeface="ArialMT"/>
              </a:rPr>
              <a:t>• </a:t>
            </a:r>
            <a:r>
              <a:rPr lang="en-US" sz="2400" dirty="0" smtClean="0">
                <a:solidFill>
                  <a:srgbClr val="444949"/>
                </a:solidFill>
                <a:latin typeface="GillSans-Light"/>
              </a:rPr>
              <a:t>Use tagging standards for billing purposes</a:t>
            </a:r>
          </a:p>
          <a:p>
            <a:pPr>
              <a:buNone/>
            </a:pPr>
            <a:r>
              <a:rPr lang="en-US" sz="2400" dirty="0" smtClean="0">
                <a:solidFill>
                  <a:srgbClr val="444949"/>
                </a:solidFill>
                <a:latin typeface="ArialMT"/>
              </a:rPr>
              <a:t>• </a:t>
            </a:r>
            <a:r>
              <a:rPr lang="en-US" sz="2400" dirty="0" smtClean="0">
                <a:solidFill>
                  <a:srgbClr val="444949"/>
                </a:solidFill>
                <a:latin typeface="GillSans-Light"/>
              </a:rPr>
              <a:t>Enable </a:t>
            </a:r>
            <a:r>
              <a:rPr lang="en-US" sz="2400" dirty="0" err="1" smtClean="0">
                <a:solidFill>
                  <a:srgbClr val="444949"/>
                </a:solidFill>
                <a:latin typeface="GillSans-Light"/>
              </a:rPr>
              <a:t>CloudTrail</a:t>
            </a:r>
            <a:r>
              <a:rPr lang="en-US" sz="2400" dirty="0" smtClean="0">
                <a:solidFill>
                  <a:srgbClr val="444949"/>
                </a:solidFill>
                <a:latin typeface="GillSans-Light"/>
              </a:rPr>
              <a:t> on all accounts, send logs to central S3 account</a:t>
            </a:r>
          </a:p>
          <a:p>
            <a:pPr>
              <a:buNone/>
            </a:pPr>
            <a:r>
              <a:rPr lang="en-US" sz="2400" dirty="0" smtClean="0">
                <a:solidFill>
                  <a:srgbClr val="444949"/>
                </a:solidFill>
                <a:latin typeface="ArialMT"/>
              </a:rPr>
              <a:t>• </a:t>
            </a:r>
            <a:r>
              <a:rPr lang="en-US" sz="2400" dirty="0" smtClean="0">
                <a:solidFill>
                  <a:srgbClr val="444949"/>
                </a:solidFill>
                <a:latin typeface="GillSans-Light"/>
              </a:rPr>
              <a:t>Send </a:t>
            </a:r>
            <a:r>
              <a:rPr lang="en-US" sz="2400" dirty="0" err="1" smtClean="0">
                <a:solidFill>
                  <a:srgbClr val="444949"/>
                </a:solidFill>
                <a:latin typeface="GillSans-Light"/>
              </a:rPr>
              <a:t>CloudWatch</a:t>
            </a:r>
            <a:r>
              <a:rPr lang="en-US" sz="2400" dirty="0" smtClean="0">
                <a:solidFill>
                  <a:srgbClr val="444949"/>
                </a:solidFill>
                <a:latin typeface="GillSans-Light"/>
              </a:rPr>
              <a:t> Logs to central logging account</a:t>
            </a:r>
          </a:p>
          <a:p>
            <a:pPr>
              <a:buNone/>
            </a:pPr>
            <a:r>
              <a:rPr lang="en-US" sz="2400" dirty="0" smtClean="0">
                <a:solidFill>
                  <a:srgbClr val="444949"/>
                </a:solidFill>
                <a:latin typeface="ArialMT"/>
              </a:rPr>
              <a:t>• </a:t>
            </a:r>
            <a:r>
              <a:rPr lang="en-US" sz="2400" dirty="0" smtClean="0">
                <a:solidFill>
                  <a:srgbClr val="444949"/>
                </a:solidFill>
                <a:latin typeface="GillSans-Light"/>
              </a:rPr>
              <a:t>Establish Cross Account Roles for Admin purposes</a:t>
            </a:r>
            <a:endParaRPr lang="en-US" dirty="0"/>
          </a:p>
        </p:txBody>
      </p:sp>
      <p:sp>
        <p:nvSpPr>
          <p:cNvPr id="3" name="Title 2"/>
          <p:cNvSpPr>
            <a:spLocks noGrp="1"/>
          </p:cNvSpPr>
          <p:nvPr>
            <p:ph type="title"/>
          </p:nvPr>
        </p:nvSpPr>
        <p:spPr>
          <a:xfrm>
            <a:off x="0" y="304800"/>
            <a:ext cx="8229600" cy="1143000"/>
          </a:xfrm>
        </p:spPr>
        <p:txBody>
          <a:bodyPr/>
          <a:lstStyle/>
          <a:p>
            <a:r>
              <a:rPr lang="en-US" sz="4000" dirty="0" smtClean="0">
                <a:solidFill>
                  <a:srgbClr val="444949"/>
                </a:solidFill>
                <a:latin typeface="GillSans-Light"/>
              </a:rPr>
              <a:t>Multi Account Strategies</a:t>
            </a:r>
            <a:endParaRPr lang="en-US"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185671"/>
          </a:xfrm>
        </p:spPr>
        <p:txBody>
          <a:bodyPr>
            <a:normAutofit fontScale="92500" lnSpcReduction="20000"/>
          </a:bodyPr>
          <a:lstStyle/>
          <a:p>
            <a:pPr>
              <a:buNone/>
            </a:pPr>
            <a:r>
              <a:rPr lang="en-IN" sz="2800" u="sng" dirty="0" smtClean="0">
                <a:solidFill>
                  <a:srgbClr val="FF0000"/>
                </a:solidFill>
                <a:latin typeface="ArialMT"/>
              </a:rPr>
              <a:t>• </a:t>
            </a:r>
            <a:r>
              <a:rPr lang="en-IN" u="sng" dirty="0" smtClean="0">
                <a:solidFill>
                  <a:srgbClr val="FF0000"/>
                </a:solidFill>
                <a:latin typeface="GillSans-Light"/>
              </a:rPr>
              <a:t>This is an invalid configuration</a:t>
            </a:r>
          </a:p>
          <a:p>
            <a:pPr>
              <a:buNone/>
            </a:pPr>
            <a:r>
              <a:rPr lang="en-IN" sz="2800" u="sng" dirty="0" smtClean="0">
                <a:solidFill>
                  <a:srgbClr val="FF0000"/>
                </a:solidFill>
                <a:latin typeface="ArialMT"/>
              </a:rPr>
              <a:t>• </a:t>
            </a:r>
            <a:r>
              <a:rPr lang="en-IN" u="sng" dirty="0" smtClean="0">
                <a:solidFill>
                  <a:srgbClr val="FF0000"/>
                </a:solidFill>
                <a:latin typeface="GillSans-Light"/>
              </a:rPr>
              <a:t>VPC Peering does not support edge to edge routing for NAT devices</a:t>
            </a:r>
            <a:endParaRPr lang="en-IN" u="sng" dirty="0"/>
          </a:p>
        </p:txBody>
      </p:sp>
      <p:sp>
        <p:nvSpPr>
          <p:cNvPr id="3" name="Title 2"/>
          <p:cNvSpPr>
            <a:spLocks noGrp="1"/>
          </p:cNvSpPr>
          <p:nvPr>
            <p:ph type="title"/>
          </p:nvPr>
        </p:nvSpPr>
        <p:spPr/>
        <p:txBody>
          <a:bodyPr>
            <a:noAutofit/>
          </a:bodyPr>
          <a:lstStyle/>
          <a:p>
            <a:r>
              <a:rPr lang="en-IN" sz="2800" dirty="0" smtClean="0">
                <a:solidFill>
                  <a:srgbClr val="444949"/>
                </a:solidFill>
                <a:latin typeface="GillSans-Light"/>
              </a:rPr>
              <a:t>VPC Peering – Invalid </a:t>
            </a:r>
            <a:br>
              <a:rPr lang="en-IN" sz="2800" dirty="0" smtClean="0">
                <a:solidFill>
                  <a:srgbClr val="444949"/>
                </a:solidFill>
                <a:latin typeface="GillSans-Light"/>
              </a:rPr>
            </a:br>
            <a:r>
              <a:rPr lang="en-IN" sz="2800" dirty="0" smtClean="0">
                <a:solidFill>
                  <a:srgbClr val="444949"/>
                </a:solidFill>
                <a:latin typeface="GillSans-Light"/>
              </a:rPr>
              <a:t>Configuration</a:t>
            </a:r>
            <a:br>
              <a:rPr lang="en-IN" sz="2800" dirty="0" smtClean="0">
                <a:solidFill>
                  <a:srgbClr val="444949"/>
                </a:solidFill>
                <a:latin typeface="GillSans-Light"/>
              </a:rPr>
            </a:br>
            <a:r>
              <a:rPr lang="en-IN" sz="2800" dirty="0" smtClean="0">
                <a:solidFill>
                  <a:srgbClr val="444949"/>
                </a:solidFill>
                <a:latin typeface="GillSans-Light"/>
              </a:rPr>
              <a:t>No edge to edge routing</a:t>
            </a:r>
            <a:endParaRPr lang="en-IN" sz="3200" dirty="0"/>
          </a:p>
        </p:txBody>
      </p:sp>
      <p:pic>
        <p:nvPicPr>
          <p:cNvPr id="6146" name="Picture 2"/>
          <p:cNvPicPr>
            <a:picLocks noChangeAspect="1" noChangeArrowheads="1"/>
          </p:cNvPicPr>
          <p:nvPr/>
        </p:nvPicPr>
        <p:blipFill>
          <a:blip r:embed="rId2"/>
          <a:srcRect/>
          <a:stretch>
            <a:fillRect/>
          </a:stretch>
        </p:blipFill>
        <p:spPr bwMode="auto">
          <a:xfrm>
            <a:off x="381000" y="2667000"/>
            <a:ext cx="8439150" cy="2971800"/>
          </a:xfrm>
          <a:prstGeom prst="rect">
            <a:avLst/>
          </a:prstGeom>
          <a:noFill/>
          <a:ln w="9525">
            <a:noFill/>
            <a:miter lim="800000"/>
            <a:headEnd/>
            <a:tailEnd/>
          </a:ln>
          <a:effectLst/>
        </p:spPr>
      </p:pic>
      <p:cxnSp>
        <p:nvCxnSpPr>
          <p:cNvPr id="6" name="Straight Connector 5"/>
          <p:cNvCxnSpPr/>
          <p:nvPr/>
        </p:nvCxnSpPr>
        <p:spPr>
          <a:xfrm>
            <a:off x="2895600" y="5638800"/>
            <a:ext cx="3200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848100" y="5829300"/>
            <a:ext cx="533400" cy="158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176272"/>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Not an AWS offering, newer managed solution is Transit Gateway</a:t>
            </a:r>
          </a:p>
          <a:p>
            <a:pPr>
              <a:buNone/>
            </a:pPr>
            <a:r>
              <a:rPr lang="en-IN" sz="2800" dirty="0" smtClean="0">
                <a:solidFill>
                  <a:srgbClr val="444949"/>
                </a:solidFill>
                <a:latin typeface="ArialMT"/>
              </a:rPr>
              <a:t>• </a:t>
            </a:r>
            <a:r>
              <a:rPr lang="en-IN" sz="2800" dirty="0" smtClean="0">
                <a:solidFill>
                  <a:srgbClr val="444949"/>
                </a:solidFill>
                <a:latin typeface="GillSans-Light"/>
              </a:rPr>
              <a:t>Uses the public internet with a software VPN solution</a:t>
            </a:r>
          </a:p>
          <a:p>
            <a:pPr>
              <a:buNone/>
            </a:pPr>
            <a:r>
              <a:rPr lang="en-IN" sz="2800" dirty="0" smtClean="0">
                <a:solidFill>
                  <a:srgbClr val="444949"/>
                </a:solidFill>
                <a:latin typeface="ArialMT"/>
              </a:rPr>
              <a:t>• </a:t>
            </a:r>
            <a:r>
              <a:rPr lang="en-IN" sz="2800" dirty="0" smtClean="0">
                <a:solidFill>
                  <a:srgbClr val="444949"/>
                </a:solidFill>
                <a:latin typeface="GillSans-Light"/>
              </a:rPr>
              <a:t>Allows for transitive connectivity between VPC &amp; locations</a:t>
            </a:r>
          </a:p>
          <a:p>
            <a:pPr>
              <a:buNone/>
            </a:pPr>
            <a:r>
              <a:rPr lang="en-IN" sz="2800" dirty="0" smtClean="0">
                <a:solidFill>
                  <a:srgbClr val="444949"/>
                </a:solidFill>
                <a:latin typeface="ArialMT"/>
              </a:rPr>
              <a:t>• </a:t>
            </a:r>
            <a:r>
              <a:rPr lang="en-IN" sz="2800" dirty="0" smtClean="0">
                <a:solidFill>
                  <a:srgbClr val="444949"/>
                </a:solidFill>
                <a:latin typeface="GillSans-Light"/>
              </a:rPr>
              <a:t>More complex routing rules, overlapping CIDR ranges, network-level packet filtering</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Transit VPC (=Software </a:t>
            </a:r>
            <a:br>
              <a:rPr lang="en-IN" sz="4000" dirty="0" smtClean="0">
                <a:solidFill>
                  <a:srgbClr val="444949"/>
                </a:solidFill>
                <a:latin typeface="GillSans-Light"/>
              </a:rPr>
            </a:br>
            <a:r>
              <a:rPr lang="en-IN" sz="4000" dirty="0" smtClean="0">
                <a:solidFill>
                  <a:srgbClr val="444949"/>
                </a:solidFill>
                <a:latin typeface="GillSans-Light"/>
              </a:rPr>
              <a:t> VPN)</a:t>
            </a:r>
            <a:endParaRPr lang="en-IN" dirty="0"/>
          </a:p>
        </p:txBody>
      </p:sp>
      <p:pic>
        <p:nvPicPr>
          <p:cNvPr id="7170" name="Picture 2"/>
          <p:cNvPicPr>
            <a:picLocks noChangeAspect="1" noChangeArrowheads="1"/>
          </p:cNvPicPr>
          <p:nvPr/>
        </p:nvPicPr>
        <p:blipFill>
          <a:blip r:embed="rId2"/>
          <a:srcRect/>
          <a:stretch>
            <a:fillRect/>
          </a:stretch>
        </p:blipFill>
        <p:spPr bwMode="auto">
          <a:xfrm>
            <a:off x="533400" y="3352800"/>
            <a:ext cx="8001000" cy="2667000"/>
          </a:xfrm>
          <a:prstGeom prst="rect">
            <a:avLst/>
          </a:prstGeom>
          <a:noFill/>
          <a:ln w="9525">
            <a:noFill/>
            <a:miter lim="800000"/>
            <a:headEnd/>
            <a:tailEnd/>
          </a:ln>
          <a:effectLst/>
        </p:spPr>
      </p:pic>
      <p:cxnSp>
        <p:nvCxnSpPr>
          <p:cNvPr id="6" name="Straight Connector 5"/>
          <p:cNvCxnSpPr/>
          <p:nvPr/>
        </p:nvCxnSpPr>
        <p:spPr>
          <a:xfrm>
            <a:off x="3962400" y="6019800"/>
            <a:ext cx="1600200" cy="1588"/>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Network topologies </a:t>
            </a:r>
            <a:br>
              <a:rPr lang="en-IN" sz="4000" dirty="0" smtClean="0">
                <a:solidFill>
                  <a:srgbClr val="444949"/>
                </a:solidFill>
                <a:latin typeface="GillSans-Light"/>
              </a:rPr>
            </a:br>
            <a:r>
              <a:rPr lang="en-IN" sz="4000" dirty="0" smtClean="0">
                <a:solidFill>
                  <a:srgbClr val="444949"/>
                </a:solidFill>
                <a:latin typeface="GillSans-Light"/>
              </a:rPr>
              <a:t>can become complicated</a:t>
            </a:r>
            <a:endParaRPr lang="en-IN"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609600" y="1524000"/>
            <a:ext cx="8229600" cy="4461101"/>
          </a:xfrm>
          <a:prstGeom prst="rect">
            <a:avLst/>
          </a:prstGeom>
          <a:noFill/>
          <a:ln w="9525">
            <a:noFill/>
            <a:miter lim="800000"/>
            <a:headEnd/>
            <a:tailEnd/>
          </a:ln>
          <a:effectLst/>
        </p:spPr>
      </p:pic>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038600" cy="4525963"/>
          </a:xfrm>
        </p:spPr>
        <p:txBody>
          <a:bodyPr>
            <a:normAutofit fontScale="5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For having transitive peering between thousands of VPC and</a:t>
            </a:r>
          </a:p>
          <a:p>
            <a:pPr>
              <a:buNone/>
            </a:pPr>
            <a:r>
              <a:rPr lang="en-IN" sz="2800" dirty="0" smtClean="0">
                <a:solidFill>
                  <a:srgbClr val="444949"/>
                </a:solidFill>
                <a:latin typeface="GillSans-Light"/>
              </a:rPr>
              <a:t>on-premise, hub-and-spoke (star) connection</a:t>
            </a:r>
          </a:p>
          <a:p>
            <a:pPr>
              <a:buNone/>
            </a:pPr>
            <a:r>
              <a:rPr lang="en-IN" sz="2800" dirty="0" smtClean="0">
                <a:solidFill>
                  <a:srgbClr val="444949"/>
                </a:solidFill>
                <a:latin typeface="ArialMT"/>
              </a:rPr>
              <a:t>• </a:t>
            </a:r>
            <a:r>
              <a:rPr lang="en-IN" sz="2800" dirty="0" smtClean="0">
                <a:solidFill>
                  <a:srgbClr val="444949"/>
                </a:solidFill>
                <a:latin typeface="GillSans-Light"/>
              </a:rPr>
              <a:t>Regional resource, can work cross-region</a:t>
            </a:r>
          </a:p>
          <a:p>
            <a:pPr>
              <a:buNone/>
            </a:pPr>
            <a:r>
              <a:rPr lang="en-IN" sz="2800" dirty="0" smtClean="0">
                <a:solidFill>
                  <a:srgbClr val="444949"/>
                </a:solidFill>
                <a:latin typeface="ArialMT"/>
              </a:rPr>
              <a:t>• </a:t>
            </a:r>
            <a:r>
              <a:rPr lang="en-IN" sz="2800" dirty="0" smtClean="0">
                <a:solidFill>
                  <a:srgbClr val="444949"/>
                </a:solidFill>
                <a:latin typeface="GillSans-Light"/>
              </a:rPr>
              <a:t>Share cross-account using Resource Access Manager (RAM)</a:t>
            </a:r>
          </a:p>
          <a:p>
            <a:pPr>
              <a:buNone/>
            </a:pPr>
            <a:r>
              <a:rPr lang="en-IN" sz="2800" dirty="0" smtClean="0">
                <a:solidFill>
                  <a:srgbClr val="444949"/>
                </a:solidFill>
                <a:latin typeface="ArialMT"/>
              </a:rPr>
              <a:t>• </a:t>
            </a:r>
            <a:r>
              <a:rPr lang="en-IN" sz="2800" dirty="0" smtClean="0">
                <a:solidFill>
                  <a:srgbClr val="444949"/>
                </a:solidFill>
                <a:latin typeface="GillSans-Light"/>
              </a:rPr>
              <a:t>You can peer Transit Gateways across regions</a:t>
            </a:r>
          </a:p>
          <a:p>
            <a:pPr>
              <a:buNone/>
            </a:pPr>
            <a:r>
              <a:rPr lang="en-IN" sz="2800" dirty="0" smtClean="0">
                <a:solidFill>
                  <a:srgbClr val="444949"/>
                </a:solidFill>
                <a:latin typeface="ArialMT"/>
              </a:rPr>
              <a:t>• </a:t>
            </a:r>
            <a:r>
              <a:rPr lang="en-IN" sz="2800" dirty="0" smtClean="0">
                <a:solidFill>
                  <a:srgbClr val="444949"/>
                </a:solidFill>
                <a:latin typeface="GillSans-Light"/>
              </a:rPr>
              <a:t>Route Tables: limit which VPC can talk with other VPC</a:t>
            </a:r>
          </a:p>
          <a:p>
            <a:pPr>
              <a:buNone/>
            </a:pPr>
            <a:r>
              <a:rPr lang="en-IN" sz="2800" dirty="0" smtClean="0">
                <a:solidFill>
                  <a:srgbClr val="444949"/>
                </a:solidFill>
                <a:latin typeface="ArialMT"/>
              </a:rPr>
              <a:t>• </a:t>
            </a:r>
            <a:r>
              <a:rPr lang="en-IN" sz="2800" dirty="0" smtClean="0">
                <a:solidFill>
                  <a:srgbClr val="444949"/>
                </a:solidFill>
                <a:latin typeface="GillSans-Light"/>
              </a:rPr>
              <a:t>Works with Direct Connect Gateway, VPN connections</a:t>
            </a:r>
          </a:p>
          <a:p>
            <a:pPr>
              <a:buNone/>
            </a:pPr>
            <a:r>
              <a:rPr lang="en-IN" sz="2800" dirty="0" smtClean="0">
                <a:solidFill>
                  <a:srgbClr val="444949"/>
                </a:solidFill>
                <a:latin typeface="ArialMT"/>
              </a:rPr>
              <a:t>• </a:t>
            </a:r>
            <a:r>
              <a:rPr lang="en-IN" sz="2800" dirty="0" smtClean="0">
                <a:solidFill>
                  <a:srgbClr val="444949"/>
                </a:solidFill>
                <a:latin typeface="GillSans-Light"/>
              </a:rPr>
              <a:t>Supports IP Multicast (not supported by any other AWS</a:t>
            </a:r>
          </a:p>
          <a:p>
            <a:pPr>
              <a:buNone/>
            </a:pPr>
            <a:r>
              <a:rPr lang="en-IN" sz="2800" dirty="0" smtClean="0">
                <a:solidFill>
                  <a:srgbClr val="444949"/>
                </a:solidFill>
                <a:latin typeface="GillSans-Light"/>
              </a:rPr>
              <a:t>service)</a:t>
            </a:r>
          </a:p>
          <a:p>
            <a:pPr>
              <a:buNone/>
            </a:pPr>
            <a:r>
              <a:rPr lang="en-IN" sz="2800" dirty="0" smtClean="0">
                <a:solidFill>
                  <a:srgbClr val="444949"/>
                </a:solidFill>
                <a:latin typeface="ArialMT"/>
              </a:rPr>
              <a:t>• </a:t>
            </a:r>
            <a:r>
              <a:rPr lang="en-IN" sz="2800" dirty="0" smtClean="0">
                <a:solidFill>
                  <a:srgbClr val="444949"/>
                </a:solidFill>
                <a:latin typeface="GillSans-Light"/>
              </a:rPr>
              <a:t>Instances in a VPC can access a NAT Gateway, NLB,</a:t>
            </a:r>
          </a:p>
          <a:p>
            <a:pPr>
              <a:buNone/>
            </a:pPr>
            <a:r>
              <a:rPr lang="en-IN" sz="2800" dirty="0" err="1" smtClean="0">
                <a:solidFill>
                  <a:srgbClr val="444949"/>
                </a:solidFill>
                <a:latin typeface="GillSans-Light"/>
              </a:rPr>
              <a:t>PrivateLink</a:t>
            </a:r>
            <a:r>
              <a:rPr lang="en-IN" sz="2800" dirty="0" smtClean="0">
                <a:solidFill>
                  <a:srgbClr val="444949"/>
                </a:solidFill>
                <a:latin typeface="GillSans-Light"/>
              </a:rPr>
              <a:t>, and EFS in others VPCs attached to the AWS</a:t>
            </a:r>
          </a:p>
          <a:p>
            <a:pPr>
              <a:buNone/>
            </a:pPr>
            <a:r>
              <a:rPr lang="en-IN" sz="2800" dirty="0" smtClean="0">
                <a:solidFill>
                  <a:srgbClr val="444949"/>
                </a:solidFill>
                <a:latin typeface="GillSans-Light"/>
              </a:rPr>
              <a:t>Transit Gateway.</a:t>
            </a:r>
            <a:endParaRPr lang="en-IN" dirty="0"/>
          </a:p>
        </p:txBody>
      </p:sp>
      <p:sp>
        <p:nvSpPr>
          <p:cNvPr id="3" name="Title 2"/>
          <p:cNvSpPr>
            <a:spLocks noGrp="1"/>
          </p:cNvSpPr>
          <p:nvPr>
            <p:ph type="title"/>
          </p:nvPr>
        </p:nvSpPr>
        <p:spPr/>
        <p:txBody>
          <a:bodyPr/>
          <a:lstStyle/>
          <a:p>
            <a:r>
              <a:rPr lang="en-IN" dirty="0" smtClean="0"/>
              <a:t>Transit Gateway</a:t>
            </a:r>
            <a:endParaRPr lang="en-IN" dirty="0"/>
          </a:p>
        </p:txBody>
      </p:sp>
      <p:pic>
        <p:nvPicPr>
          <p:cNvPr id="9218" name="Picture 2"/>
          <p:cNvPicPr>
            <a:picLocks noChangeAspect="1" noChangeArrowheads="1"/>
          </p:cNvPicPr>
          <p:nvPr/>
        </p:nvPicPr>
        <p:blipFill>
          <a:blip r:embed="rId2"/>
          <a:srcRect/>
          <a:stretch>
            <a:fillRect/>
          </a:stretch>
        </p:blipFill>
        <p:spPr bwMode="auto">
          <a:xfrm>
            <a:off x="4724400" y="1447800"/>
            <a:ext cx="4095750" cy="43434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8077200" y="5867400"/>
            <a:ext cx="776288" cy="778380"/>
          </a:xfrm>
          <a:prstGeom prst="rect">
            <a:avLst/>
          </a:prstGeom>
          <a:noFill/>
          <a:ln w="9525">
            <a:noFill/>
            <a:miter lim="800000"/>
            <a:headEnd/>
            <a:tailEnd/>
          </a:ln>
          <a:effectLst/>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00800" y="1600200"/>
            <a:ext cx="2438400" cy="5029200"/>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The NAT Gateway is shared in the Egress- VPC</a:t>
            </a:r>
          </a:p>
          <a:p>
            <a:pPr>
              <a:buNone/>
            </a:pPr>
            <a:r>
              <a:rPr lang="en-IN" sz="2800" dirty="0" smtClean="0">
                <a:solidFill>
                  <a:srgbClr val="444949"/>
                </a:solidFill>
                <a:latin typeface="ArialMT"/>
              </a:rPr>
              <a:t>• </a:t>
            </a:r>
            <a:r>
              <a:rPr lang="en-IN" sz="2800" dirty="0" smtClean="0">
                <a:solidFill>
                  <a:srgbClr val="444949"/>
                </a:solidFill>
                <a:latin typeface="GillSans-Light"/>
              </a:rPr>
              <a:t>The private App VPC can access internet through the TGW</a:t>
            </a:r>
          </a:p>
          <a:p>
            <a:pPr>
              <a:buNone/>
            </a:pPr>
            <a:r>
              <a:rPr lang="en-IN" sz="2800" dirty="0" smtClean="0">
                <a:solidFill>
                  <a:srgbClr val="444949"/>
                </a:solidFill>
                <a:latin typeface="ArialMT"/>
              </a:rPr>
              <a:t>• </a:t>
            </a:r>
            <a:r>
              <a:rPr lang="en-IN" sz="2800" dirty="0" smtClean="0">
                <a:solidFill>
                  <a:srgbClr val="444949"/>
                </a:solidFill>
                <a:latin typeface="GillSans-Light"/>
              </a:rPr>
              <a:t>In this example: the App VPCs cannot communicate with each other based on the TGW route table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Transit Gateway – </a:t>
            </a:r>
            <a:br>
              <a:rPr lang="en-IN" sz="4000" dirty="0" smtClean="0">
                <a:solidFill>
                  <a:srgbClr val="444949"/>
                </a:solidFill>
                <a:latin typeface="GillSans-Light"/>
              </a:rPr>
            </a:br>
            <a:r>
              <a:rPr lang="en-IN" sz="4000" dirty="0" smtClean="0">
                <a:solidFill>
                  <a:srgbClr val="444949"/>
                </a:solidFill>
                <a:latin typeface="GillSans-Light"/>
              </a:rPr>
              <a:t>Central  NAT Gateway</a:t>
            </a:r>
            <a:endParaRPr lang="en-IN" dirty="0"/>
          </a:p>
        </p:txBody>
      </p:sp>
      <p:pic>
        <p:nvPicPr>
          <p:cNvPr id="10242" name="Picture 2"/>
          <p:cNvPicPr>
            <a:picLocks noChangeAspect="1" noChangeArrowheads="1"/>
          </p:cNvPicPr>
          <p:nvPr/>
        </p:nvPicPr>
        <p:blipFill>
          <a:blip r:embed="rId2"/>
          <a:srcRect/>
          <a:stretch>
            <a:fillRect/>
          </a:stretch>
        </p:blipFill>
        <p:spPr bwMode="auto">
          <a:xfrm>
            <a:off x="533400" y="1752600"/>
            <a:ext cx="5530308" cy="3886200"/>
          </a:xfrm>
          <a:prstGeom prst="rect">
            <a:avLst/>
          </a:prstGeom>
          <a:noFill/>
          <a:ln w="9525">
            <a:noFill/>
            <a:miter lim="800000"/>
            <a:headEnd/>
            <a:tailEnd/>
          </a:ln>
          <a:effectLst/>
        </p:spPr>
      </p:pic>
      <p:sp>
        <p:nvSpPr>
          <p:cNvPr id="5" name="TextBox 4"/>
          <p:cNvSpPr txBox="1"/>
          <p:nvPr/>
        </p:nvSpPr>
        <p:spPr>
          <a:xfrm>
            <a:off x="1600200" y="5867400"/>
            <a:ext cx="5192447" cy="400110"/>
          </a:xfrm>
          <a:prstGeom prst="rect">
            <a:avLst/>
          </a:prstGeom>
          <a:noFill/>
        </p:spPr>
        <p:txBody>
          <a:bodyPr wrap="none" rtlCol="0">
            <a:spAutoFit/>
          </a:bodyPr>
          <a:lstStyle/>
          <a:p>
            <a:r>
              <a:rPr lang="en-IN" sz="1000" dirty="0" smtClean="0">
                <a:solidFill>
                  <a:srgbClr val="0563C2"/>
                </a:solidFill>
                <a:latin typeface="Calibri"/>
              </a:rPr>
              <a:t>https://aws.amazon.com/blogs/networking-and-content-delivery/creating-a-single-internetexit-</a:t>
            </a:r>
          </a:p>
          <a:p>
            <a:r>
              <a:rPr lang="en-IN" sz="1000" dirty="0" smtClean="0">
                <a:solidFill>
                  <a:srgbClr val="0563C2"/>
                </a:solidFill>
                <a:latin typeface="Calibri"/>
              </a:rPr>
              <a:t>point-from-multiple-</a:t>
            </a:r>
            <a:r>
              <a:rPr lang="en-IN" sz="1000" dirty="0" err="1" smtClean="0">
                <a:solidFill>
                  <a:srgbClr val="0563C2"/>
                </a:solidFill>
                <a:latin typeface="Calibri"/>
              </a:rPr>
              <a:t>vpcs</a:t>
            </a:r>
            <a:r>
              <a:rPr lang="en-IN" sz="1000" dirty="0" smtClean="0">
                <a:solidFill>
                  <a:srgbClr val="0563C2"/>
                </a:solidFill>
                <a:latin typeface="Calibri"/>
              </a:rPr>
              <a:t>-using-</a:t>
            </a:r>
            <a:r>
              <a:rPr lang="en-IN" sz="1000" dirty="0" err="1" smtClean="0">
                <a:solidFill>
                  <a:srgbClr val="0563C2"/>
                </a:solidFill>
                <a:latin typeface="Calibri"/>
              </a:rPr>
              <a:t>aws</a:t>
            </a:r>
            <a:r>
              <a:rPr lang="en-IN" sz="1000" dirty="0" smtClean="0">
                <a:solidFill>
                  <a:srgbClr val="0563C2"/>
                </a:solidFill>
                <a:latin typeface="Calibri"/>
              </a:rPr>
              <a:t>-transit-gateway/</a:t>
            </a:r>
            <a:endParaRPr lang="en-IN" sz="1000" dirty="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148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Endpoints allow you to connect to AWS</a:t>
            </a:r>
          </a:p>
          <a:p>
            <a:pPr>
              <a:buNone/>
            </a:pPr>
            <a:r>
              <a:rPr lang="en-IN" sz="2800" dirty="0" smtClean="0">
                <a:solidFill>
                  <a:srgbClr val="444949"/>
                </a:solidFill>
                <a:latin typeface="GillSans-Light"/>
              </a:rPr>
              <a:t>Services using a private network instead of</a:t>
            </a:r>
          </a:p>
          <a:p>
            <a:pPr>
              <a:buNone/>
            </a:pPr>
            <a:r>
              <a:rPr lang="en-IN" sz="2800" dirty="0" smtClean="0">
                <a:solidFill>
                  <a:srgbClr val="444949"/>
                </a:solidFill>
                <a:latin typeface="GillSans-Light"/>
              </a:rPr>
              <a:t>the public www network</a:t>
            </a:r>
          </a:p>
          <a:p>
            <a:pPr>
              <a:buNone/>
            </a:pPr>
            <a:r>
              <a:rPr lang="en-IN" sz="2800" dirty="0" smtClean="0">
                <a:solidFill>
                  <a:srgbClr val="444949"/>
                </a:solidFill>
                <a:latin typeface="ArialMT"/>
              </a:rPr>
              <a:t>• </a:t>
            </a:r>
            <a:r>
              <a:rPr lang="en-IN" sz="2800" dirty="0" smtClean="0">
                <a:solidFill>
                  <a:srgbClr val="444949"/>
                </a:solidFill>
                <a:latin typeface="GillSans-Light"/>
              </a:rPr>
              <a:t>They scale horizontally and are redundant</a:t>
            </a:r>
          </a:p>
          <a:p>
            <a:pPr>
              <a:buNone/>
            </a:pPr>
            <a:r>
              <a:rPr lang="en-IN" sz="2800" dirty="0" smtClean="0">
                <a:solidFill>
                  <a:srgbClr val="444949"/>
                </a:solidFill>
                <a:latin typeface="ArialMT"/>
              </a:rPr>
              <a:t>• </a:t>
            </a:r>
            <a:r>
              <a:rPr lang="en-IN" sz="2800" dirty="0" smtClean="0">
                <a:solidFill>
                  <a:srgbClr val="444949"/>
                </a:solidFill>
                <a:latin typeface="GillSans-Light"/>
              </a:rPr>
              <a:t>No more IGW, NAT, etc… to access AWS</a:t>
            </a:r>
          </a:p>
          <a:p>
            <a:pPr>
              <a:buNone/>
            </a:pPr>
            <a:r>
              <a:rPr lang="en-IN" sz="2800" dirty="0" smtClean="0">
                <a:solidFill>
                  <a:srgbClr val="444949"/>
                </a:solidFill>
                <a:latin typeface="GillSans-Light"/>
              </a:rPr>
              <a:t>Services</a:t>
            </a:r>
          </a:p>
          <a:p>
            <a:pPr>
              <a:buNone/>
            </a:pPr>
            <a:r>
              <a:rPr lang="en-IN" sz="2800" dirty="0" smtClean="0">
                <a:solidFill>
                  <a:srgbClr val="444949"/>
                </a:solidFill>
                <a:latin typeface="ArialMT"/>
              </a:rPr>
              <a:t>• </a:t>
            </a:r>
            <a:r>
              <a:rPr lang="en-IN" sz="2800" dirty="0" smtClean="0">
                <a:solidFill>
                  <a:srgbClr val="444949"/>
                </a:solidFill>
                <a:latin typeface="GillSans-Light"/>
              </a:rPr>
              <a:t>VPC Endpoint Gateway (S3 &amp; </a:t>
            </a:r>
            <a:r>
              <a:rPr lang="en-IN" sz="2800" dirty="0" err="1" smtClean="0">
                <a:solidFill>
                  <a:srgbClr val="444949"/>
                </a:solidFill>
                <a:latin typeface="GillSans-Light"/>
              </a:rPr>
              <a:t>DynamoDB</a:t>
            </a:r>
            <a:r>
              <a:rPr lang="en-IN" sz="2800" dirty="0" smtClean="0">
                <a:solidFill>
                  <a:srgbClr val="444949"/>
                </a:solidFill>
                <a:latin typeface="GillSans-Light"/>
              </a:rPr>
              <a:t>)</a:t>
            </a:r>
          </a:p>
          <a:p>
            <a:pPr>
              <a:buNone/>
            </a:pPr>
            <a:r>
              <a:rPr lang="en-IN" sz="2800" dirty="0" smtClean="0">
                <a:solidFill>
                  <a:srgbClr val="444949"/>
                </a:solidFill>
                <a:latin typeface="ArialMT"/>
              </a:rPr>
              <a:t>• </a:t>
            </a:r>
            <a:r>
              <a:rPr lang="en-IN" sz="2800" dirty="0" smtClean="0">
                <a:solidFill>
                  <a:srgbClr val="444949"/>
                </a:solidFill>
                <a:latin typeface="GillSans-Light"/>
              </a:rPr>
              <a:t>VPC Endpoint Interface (the rest)</a:t>
            </a:r>
          </a:p>
          <a:p>
            <a:pPr>
              <a:buNone/>
            </a:pPr>
            <a:r>
              <a:rPr lang="en-IN" sz="2800" dirty="0" smtClean="0">
                <a:solidFill>
                  <a:srgbClr val="444949"/>
                </a:solidFill>
                <a:latin typeface="ArialMT"/>
              </a:rPr>
              <a:t>• </a:t>
            </a:r>
            <a:r>
              <a:rPr lang="en-IN" sz="2800" dirty="0" smtClean="0">
                <a:solidFill>
                  <a:srgbClr val="444949"/>
                </a:solidFill>
                <a:latin typeface="GillSans-Light"/>
              </a:rPr>
              <a:t>In case of issues:</a:t>
            </a:r>
          </a:p>
          <a:p>
            <a:pPr lvl="1">
              <a:buNone/>
            </a:pPr>
            <a:r>
              <a:rPr lang="en-IN" sz="2000" dirty="0" smtClean="0">
                <a:solidFill>
                  <a:srgbClr val="444949"/>
                </a:solidFill>
                <a:latin typeface="ArialMT"/>
              </a:rPr>
              <a:t>• </a:t>
            </a:r>
            <a:r>
              <a:rPr lang="en-IN" sz="2000" dirty="0" smtClean="0">
                <a:solidFill>
                  <a:srgbClr val="444949"/>
                </a:solidFill>
                <a:latin typeface="GillSans-Light"/>
              </a:rPr>
              <a:t>Check DNS Setting Resolution in your VPC</a:t>
            </a:r>
          </a:p>
          <a:p>
            <a:pPr lvl="1">
              <a:buNone/>
            </a:pPr>
            <a:r>
              <a:rPr lang="en-IN" sz="2000" dirty="0" smtClean="0">
                <a:solidFill>
                  <a:srgbClr val="444949"/>
                </a:solidFill>
                <a:latin typeface="ArialMT"/>
              </a:rPr>
              <a:t>• </a:t>
            </a:r>
            <a:r>
              <a:rPr lang="en-IN" sz="2000" dirty="0" smtClean="0">
                <a:solidFill>
                  <a:srgbClr val="444949"/>
                </a:solidFill>
                <a:latin typeface="GillSans-Light"/>
              </a:rPr>
              <a:t>Check Route Tables</a:t>
            </a:r>
            <a:endParaRPr lang="en-IN" dirty="0"/>
          </a:p>
        </p:txBody>
      </p:sp>
      <p:sp>
        <p:nvSpPr>
          <p:cNvPr id="3" name="Title 2"/>
          <p:cNvSpPr>
            <a:spLocks noGrp="1"/>
          </p:cNvSpPr>
          <p:nvPr>
            <p:ph type="title"/>
          </p:nvPr>
        </p:nvSpPr>
        <p:spPr/>
        <p:txBody>
          <a:bodyPr/>
          <a:lstStyle/>
          <a:p>
            <a:r>
              <a:rPr lang="en-IN" dirty="0" smtClean="0"/>
              <a:t>VPC Endpoints</a:t>
            </a:r>
            <a:endParaRPr lang="en-IN" dirty="0"/>
          </a:p>
        </p:txBody>
      </p:sp>
      <p:pic>
        <p:nvPicPr>
          <p:cNvPr id="11266" name="Picture 2"/>
          <p:cNvPicPr>
            <a:picLocks noChangeAspect="1" noChangeArrowheads="1"/>
          </p:cNvPicPr>
          <p:nvPr/>
        </p:nvPicPr>
        <p:blipFill>
          <a:blip r:embed="rId2"/>
          <a:srcRect/>
          <a:stretch>
            <a:fillRect/>
          </a:stretch>
        </p:blipFill>
        <p:spPr bwMode="auto">
          <a:xfrm>
            <a:off x="4572000" y="1219200"/>
            <a:ext cx="4352925" cy="4953000"/>
          </a:xfrm>
          <a:prstGeom prst="rect">
            <a:avLst/>
          </a:prstGeom>
          <a:noFill/>
          <a:ln w="9525">
            <a:noFill/>
            <a:miter lim="800000"/>
            <a:headEnd/>
            <a:tailEnd/>
          </a:ln>
          <a:effectLst/>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Only works for S3 and </a:t>
            </a:r>
            <a:r>
              <a:rPr lang="en-IN" sz="2800" dirty="0" err="1" smtClean="0">
                <a:solidFill>
                  <a:srgbClr val="444949"/>
                </a:solidFill>
                <a:latin typeface="GillSans-Light"/>
              </a:rPr>
              <a:t>DynamoDB</a:t>
            </a:r>
            <a:r>
              <a:rPr lang="en-IN" sz="2800" dirty="0" smtClean="0">
                <a:solidFill>
                  <a:srgbClr val="444949"/>
                </a:solidFill>
                <a:latin typeface="GillSans-Light"/>
              </a:rPr>
              <a:t>, must create one gateway per VPC</a:t>
            </a:r>
          </a:p>
          <a:p>
            <a:pPr>
              <a:buNone/>
            </a:pPr>
            <a:r>
              <a:rPr lang="en-IN" sz="2800" dirty="0" smtClean="0">
                <a:solidFill>
                  <a:srgbClr val="444949"/>
                </a:solidFill>
                <a:latin typeface="ArialMT"/>
              </a:rPr>
              <a:t>• </a:t>
            </a:r>
            <a:r>
              <a:rPr lang="en-IN" sz="2800" dirty="0" smtClean="0">
                <a:solidFill>
                  <a:srgbClr val="444949"/>
                </a:solidFill>
                <a:latin typeface="GillSans-Light"/>
              </a:rPr>
              <a:t>Must update route tables entries</a:t>
            </a:r>
          </a:p>
          <a:p>
            <a:pPr>
              <a:buNone/>
            </a:pPr>
            <a:r>
              <a:rPr lang="en-IN" sz="2800" dirty="0" smtClean="0">
                <a:solidFill>
                  <a:srgbClr val="444949"/>
                </a:solidFill>
                <a:latin typeface="ArialMT"/>
              </a:rPr>
              <a:t>• </a:t>
            </a:r>
            <a:r>
              <a:rPr lang="en-IN" sz="2800" dirty="0" smtClean="0">
                <a:solidFill>
                  <a:srgbClr val="444949"/>
                </a:solidFill>
                <a:latin typeface="GillSans-Light"/>
              </a:rPr>
              <a:t>Gateway is defined at the VPC level</a:t>
            </a: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DNS resolution must be enabled in the VPC</a:t>
            </a:r>
          </a:p>
          <a:p>
            <a:pPr>
              <a:buNone/>
            </a:pPr>
            <a:r>
              <a:rPr lang="en-IN" sz="2800" dirty="0" smtClean="0">
                <a:solidFill>
                  <a:srgbClr val="444949"/>
                </a:solidFill>
                <a:latin typeface="ArialMT"/>
              </a:rPr>
              <a:t>• </a:t>
            </a:r>
            <a:r>
              <a:rPr lang="en-IN" sz="2800" dirty="0" smtClean="0">
                <a:solidFill>
                  <a:srgbClr val="444949"/>
                </a:solidFill>
                <a:latin typeface="GillSans-Light"/>
              </a:rPr>
              <a:t>The same public hostname for S3 can be used</a:t>
            </a:r>
          </a:p>
          <a:p>
            <a:pPr>
              <a:buNone/>
            </a:pPr>
            <a:r>
              <a:rPr lang="en-IN" sz="2800" dirty="0" smtClean="0">
                <a:solidFill>
                  <a:srgbClr val="444949"/>
                </a:solidFill>
                <a:latin typeface="ArialMT"/>
              </a:rPr>
              <a:t>• </a:t>
            </a:r>
            <a:r>
              <a:rPr lang="en-IN" sz="2800" dirty="0" smtClean="0">
                <a:solidFill>
                  <a:srgbClr val="444949"/>
                </a:solidFill>
                <a:latin typeface="GillSans-Light"/>
              </a:rPr>
              <a:t>Gateway endpoint cannot be extended out of a VPC (VPN, DX, TGW, peering)</a:t>
            </a:r>
            <a:endParaRPr lang="en-IN" dirty="0"/>
          </a:p>
        </p:txBody>
      </p:sp>
      <p:sp>
        <p:nvSpPr>
          <p:cNvPr id="3" name="Title 2"/>
          <p:cNvSpPr>
            <a:spLocks noGrp="1"/>
          </p:cNvSpPr>
          <p:nvPr>
            <p:ph type="title"/>
          </p:nvPr>
        </p:nvSpPr>
        <p:spPr/>
        <p:txBody>
          <a:bodyPr>
            <a:noAutofit/>
          </a:bodyPr>
          <a:lstStyle/>
          <a:p>
            <a:r>
              <a:rPr lang="en-IN" sz="3600" dirty="0" smtClean="0">
                <a:solidFill>
                  <a:srgbClr val="444949"/>
                </a:solidFill>
                <a:latin typeface="GillSans-Light"/>
              </a:rPr>
              <a:t>VPC Endpoint Gateway</a:t>
            </a:r>
            <a:br>
              <a:rPr lang="en-IN" sz="3600" dirty="0" smtClean="0">
                <a:solidFill>
                  <a:srgbClr val="444949"/>
                </a:solidFill>
                <a:latin typeface="GillSans-Light"/>
              </a:rPr>
            </a:br>
            <a:endParaRPr lang="en-IN" sz="3600" dirty="0"/>
          </a:p>
        </p:txBody>
      </p:sp>
      <p:pic>
        <p:nvPicPr>
          <p:cNvPr id="12290" name="Picture 2"/>
          <p:cNvPicPr>
            <a:picLocks noChangeAspect="1" noChangeArrowheads="1"/>
          </p:cNvPicPr>
          <p:nvPr/>
        </p:nvPicPr>
        <p:blipFill>
          <a:blip r:embed="rId2"/>
          <a:srcRect/>
          <a:stretch>
            <a:fillRect/>
          </a:stretch>
        </p:blipFill>
        <p:spPr bwMode="auto">
          <a:xfrm>
            <a:off x="457200" y="2743200"/>
            <a:ext cx="8534400" cy="1514475"/>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cstate="print"/>
          <a:srcRect/>
          <a:stretch>
            <a:fillRect/>
          </a:stretch>
        </p:blipFill>
        <p:spPr bwMode="auto">
          <a:xfrm>
            <a:off x="1828800" y="2971800"/>
            <a:ext cx="4571999" cy="1066800"/>
          </a:xfrm>
          <a:prstGeom prst="rect">
            <a:avLst/>
          </a:prstGeom>
          <a:noFill/>
          <a:ln w="9525">
            <a:noFill/>
            <a:miter lim="800000"/>
            <a:headEnd/>
            <a:tailEnd/>
          </a:ln>
          <a:effectLst/>
        </p:spPr>
      </p:pic>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buNone/>
            </a:pPr>
            <a:r>
              <a:rPr lang="en-IN" sz="3600" dirty="0" smtClean="0">
                <a:solidFill>
                  <a:srgbClr val="444949"/>
                </a:solidFill>
                <a:latin typeface="ArialMT"/>
              </a:rPr>
              <a:t>• </a:t>
            </a:r>
            <a:r>
              <a:rPr lang="en-IN" sz="3600" dirty="0" smtClean="0">
                <a:solidFill>
                  <a:srgbClr val="444949"/>
                </a:solidFill>
                <a:latin typeface="GillSans-Light"/>
              </a:rPr>
              <a:t>Provision an ENI that will have a private endpoint interface hostname</a:t>
            </a:r>
          </a:p>
          <a:p>
            <a:pPr>
              <a:buNone/>
            </a:pPr>
            <a:r>
              <a:rPr lang="en-IN" sz="3600" dirty="0" smtClean="0">
                <a:solidFill>
                  <a:srgbClr val="444949"/>
                </a:solidFill>
                <a:latin typeface="ArialMT"/>
              </a:rPr>
              <a:t>• </a:t>
            </a:r>
            <a:r>
              <a:rPr lang="en-IN" sz="3600" dirty="0" smtClean="0">
                <a:solidFill>
                  <a:srgbClr val="444949"/>
                </a:solidFill>
                <a:latin typeface="GillSans-Light"/>
              </a:rPr>
              <a:t>Leverage Security Groups for security</a:t>
            </a:r>
          </a:p>
          <a:p>
            <a:pPr>
              <a:buNone/>
            </a:pPr>
            <a:r>
              <a:rPr lang="en-IN" sz="3600" dirty="0" smtClean="0">
                <a:solidFill>
                  <a:srgbClr val="444949"/>
                </a:solidFill>
                <a:latin typeface="ArialMT"/>
              </a:rPr>
              <a:t>• </a:t>
            </a:r>
            <a:r>
              <a:rPr lang="en-IN" sz="3600" dirty="0" smtClean="0">
                <a:solidFill>
                  <a:srgbClr val="444949"/>
                </a:solidFill>
                <a:latin typeface="GillSans-Light"/>
              </a:rPr>
              <a:t>Private DNS (setting when you create the endpoint)</a:t>
            </a:r>
          </a:p>
          <a:p>
            <a:pPr lvl="1">
              <a:buNone/>
            </a:pPr>
            <a:r>
              <a:rPr lang="en-IN" sz="2800" dirty="0" smtClean="0">
                <a:solidFill>
                  <a:srgbClr val="444949"/>
                </a:solidFill>
                <a:latin typeface="ArialMT"/>
              </a:rPr>
              <a:t>• </a:t>
            </a:r>
            <a:r>
              <a:rPr lang="en-IN" sz="2800" dirty="0" smtClean="0">
                <a:solidFill>
                  <a:srgbClr val="444949"/>
                </a:solidFill>
                <a:latin typeface="GillSans-Light"/>
              </a:rPr>
              <a:t>The public hostname of a service will resolve to the private Endpoint Interface hostname</a:t>
            </a:r>
          </a:p>
          <a:p>
            <a:pPr lvl="1">
              <a:buNone/>
            </a:pPr>
            <a:r>
              <a:rPr lang="en-IN" sz="2800" dirty="0" smtClean="0">
                <a:solidFill>
                  <a:srgbClr val="444949"/>
                </a:solidFill>
                <a:latin typeface="ArialMT"/>
              </a:rPr>
              <a:t>• </a:t>
            </a:r>
            <a:r>
              <a:rPr lang="en-IN" sz="2800" dirty="0" smtClean="0">
                <a:solidFill>
                  <a:srgbClr val="444949"/>
                </a:solidFill>
                <a:latin typeface="GillSans-Light"/>
              </a:rPr>
              <a:t>VPC Setting: “Enable DNS hostnames” and “Enable DNS Support” must be 'true’</a:t>
            </a:r>
          </a:p>
          <a:p>
            <a:pPr lvl="1">
              <a:buNone/>
            </a:pPr>
            <a:r>
              <a:rPr lang="en-IN" sz="2800" dirty="0" smtClean="0">
                <a:solidFill>
                  <a:srgbClr val="444949"/>
                </a:solidFill>
                <a:latin typeface="ArialMT"/>
              </a:rPr>
              <a:t>• </a:t>
            </a:r>
            <a:r>
              <a:rPr lang="en-IN" sz="2800" dirty="0" smtClean="0">
                <a:solidFill>
                  <a:srgbClr val="444949"/>
                </a:solidFill>
                <a:latin typeface="GillSans-Light"/>
              </a:rPr>
              <a:t>Example for Athena:</a:t>
            </a:r>
          </a:p>
          <a:p>
            <a:pPr lvl="2">
              <a:buNone/>
            </a:pPr>
            <a:r>
              <a:rPr lang="en-IN" sz="2200" dirty="0" smtClean="0">
                <a:solidFill>
                  <a:srgbClr val="444949"/>
                </a:solidFill>
                <a:latin typeface="ArialMT"/>
              </a:rPr>
              <a:t>• </a:t>
            </a:r>
            <a:r>
              <a:rPr lang="en-IN" sz="2200" dirty="0" smtClean="0">
                <a:solidFill>
                  <a:srgbClr val="444949"/>
                </a:solidFill>
                <a:latin typeface="GillSans-Light"/>
              </a:rPr>
              <a:t>vpce-0b7d2995e9dfe5418-mwrths3x.athena.us-east-1.vpce.amazonaws.com</a:t>
            </a:r>
          </a:p>
          <a:p>
            <a:pPr lvl="2">
              <a:buNone/>
            </a:pPr>
            <a:r>
              <a:rPr lang="en-IN" sz="2200" dirty="0" smtClean="0">
                <a:solidFill>
                  <a:srgbClr val="444949"/>
                </a:solidFill>
                <a:latin typeface="ArialMT"/>
              </a:rPr>
              <a:t>• </a:t>
            </a:r>
            <a:r>
              <a:rPr lang="en-IN" sz="2200" dirty="0" smtClean="0">
                <a:solidFill>
                  <a:srgbClr val="444949"/>
                </a:solidFill>
                <a:latin typeface="GillSans-Light"/>
              </a:rPr>
              <a:t>vpce-0b7d2995e9dfe5418-mwrths3x-us-east-1a.athena.us-east-1.vpce.amazonaws.com</a:t>
            </a:r>
          </a:p>
          <a:p>
            <a:pPr lvl="2">
              <a:buNone/>
            </a:pPr>
            <a:r>
              <a:rPr lang="en-IN" sz="2200" dirty="0" smtClean="0">
                <a:solidFill>
                  <a:srgbClr val="444949"/>
                </a:solidFill>
                <a:latin typeface="ArialMT"/>
              </a:rPr>
              <a:t>• </a:t>
            </a:r>
            <a:r>
              <a:rPr lang="en-IN" sz="2200" dirty="0" smtClean="0">
                <a:solidFill>
                  <a:srgbClr val="444949"/>
                </a:solidFill>
                <a:latin typeface="GillSans-Light"/>
              </a:rPr>
              <a:t>vpce-0b7d2995e9dfe5418-mwrths3x-us-east-1b.athena.us-east-1.vpce.amazonaws.com</a:t>
            </a:r>
          </a:p>
          <a:p>
            <a:pPr lvl="2">
              <a:buNone/>
            </a:pPr>
            <a:r>
              <a:rPr lang="en-IN" sz="2200" dirty="0" smtClean="0">
                <a:solidFill>
                  <a:srgbClr val="444949"/>
                </a:solidFill>
                <a:latin typeface="ArialMT"/>
              </a:rPr>
              <a:t>• </a:t>
            </a:r>
            <a:r>
              <a:rPr lang="en-IN" sz="1800" dirty="0" smtClean="0">
                <a:solidFill>
                  <a:srgbClr val="444949"/>
                </a:solidFill>
                <a:latin typeface="GillSans-Light"/>
              </a:rPr>
              <a:t>athena.us-east-1.amazonaws.com </a:t>
            </a:r>
            <a:r>
              <a:rPr lang="en-IN" sz="2200" dirty="0" smtClean="0">
                <a:solidFill>
                  <a:srgbClr val="444949"/>
                </a:solidFill>
                <a:latin typeface="GillSans-Light"/>
              </a:rPr>
              <a:t>(private DNS name)</a:t>
            </a:r>
          </a:p>
          <a:p>
            <a:pPr>
              <a:buNone/>
            </a:pPr>
            <a:r>
              <a:rPr lang="en-IN" sz="3600" dirty="0" smtClean="0">
                <a:solidFill>
                  <a:srgbClr val="444949"/>
                </a:solidFill>
                <a:latin typeface="ArialMT"/>
              </a:rPr>
              <a:t>• </a:t>
            </a:r>
            <a:r>
              <a:rPr lang="en-IN" sz="3600" dirty="0" smtClean="0">
                <a:solidFill>
                  <a:srgbClr val="444949"/>
                </a:solidFill>
                <a:latin typeface="GillSans-Light"/>
              </a:rPr>
              <a:t>Interface can be accessed from Direct Connect and Site-to-Site VPN</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VPC Endpoints Interface</a:t>
            </a:r>
            <a:endParaRPr lang="en-IN" sz="4000" dirty="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261872"/>
          </a:xfrm>
        </p:spPr>
        <p:txBody>
          <a:bodyPr>
            <a:normAutofit fontScale="92500" lnSpcReduction="2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Endpoint Policies are JSON documents to control access to services</a:t>
            </a:r>
          </a:p>
          <a:p>
            <a:pPr>
              <a:buNone/>
            </a:pPr>
            <a:r>
              <a:rPr lang="en-IN" sz="2400" dirty="0" smtClean="0">
                <a:solidFill>
                  <a:srgbClr val="444949"/>
                </a:solidFill>
                <a:latin typeface="ArialMT"/>
              </a:rPr>
              <a:t>• </a:t>
            </a:r>
            <a:r>
              <a:rPr lang="en-IN" sz="2400" dirty="0" smtClean="0">
                <a:solidFill>
                  <a:srgbClr val="444949"/>
                </a:solidFill>
                <a:latin typeface="GillSans-Light"/>
              </a:rPr>
              <a:t>Does not override or replace IAM user policies or service-specific policies (such as S3 bucket policies)</a:t>
            </a:r>
          </a:p>
        </p:txBody>
      </p:sp>
      <p:sp>
        <p:nvSpPr>
          <p:cNvPr id="3" name="Title 2"/>
          <p:cNvSpPr>
            <a:spLocks noGrp="1"/>
          </p:cNvSpPr>
          <p:nvPr>
            <p:ph type="title"/>
          </p:nvPr>
        </p:nvSpPr>
        <p:spPr/>
        <p:txBody>
          <a:bodyPr/>
          <a:lstStyle/>
          <a:p>
            <a:r>
              <a:rPr lang="en-IN" sz="4000" dirty="0" smtClean="0">
                <a:solidFill>
                  <a:srgbClr val="444949"/>
                </a:solidFill>
                <a:latin typeface="GillSans-Light"/>
              </a:rPr>
              <a:t>VPC Endpoint Policies</a:t>
            </a:r>
            <a:endParaRPr lang="en-IN" dirty="0"/>
          </a:p>
        </p:txBody>
      </p:sp>
      <p:pic>
        <p:nvPicPr>
          <p:cNvPr id="13314" name="Picture 2"/>
          <p:cNvPicPr>
            <a:picLocks noChangeAspect="1" noChangeArrowheads="1"/>
          </p:cNvPicPr>
          <p:nvPr/>
        </p:nvPicPr>
        <p:blipFill>
          <a:blip r:embed="rId2" cstate="print"/>
          <a:srcRect/>
          <a:stretch>
            <a:fillRect/>
          </a:stretch>
        </p:blipFill>
        <p:spPr bwMode="auto">
          <a:xfrm>
            <a:off x="457200" y="2971800"/>
            <a:ext cx="4114800" cy="2971800"/>
          </a:xfrm>
          <a:prstGeom prst="rect">
            <a:avLst/>
          </a:prstGeom>
          <a:noFill/>
          <a:ln w="9525">
            <a:noFill/>
            <a:miter lim="800000"/>
            <a:headEnd/>
            <a:tailEnd/>
          </a:ln>
          <a:effectLst/>
        </p:spPr>
      </p:pic>
      <p:sp>
        <p:nvSpPr>
          <p:cNvPr id="5" name="TextBox 4"/>
          <p:cNvSpPr txBox="1"/>
          <p:nvPr/>
        </p:nvSpPr>
        <p:spPr>
          <a:xfrm>
            <a:off x="4953000" y="3048000"/>
            <a:ext cx="3581400" cy="2862322"/>
          </a:xfrm>
          <a:prstGeom prst="rect">
            <a:avLst/>
          </a:prstGeom>
          <a:noFill/>
        </p:spPr>
        <p:txBody>
          <a:bodyPr wrap="square" rtlCol="0">
            <a:spAutoFit/>
          </a:bodyPr>
          <a:lstStyle/>
          <a:p>
            <a:r>
              <a:rPr lang="en-IN" sz="2000" dirty="0" smtClean="0">
                <a:solidFill>
                  <a:srgbClr val="444949"/>
                </a:solidFill>
                <a:latin typeface="ArialMT"/>
              </a:rPr>
              <a:t>• </a:t>
            </a:r>
            <a:r>
              <a:rPr lang="en-IN" sz="2000" dirty="0" smtClean="0">
                <a:solidFill>
                  <a:srgbClr val="444949"/>
                </a:solidFill>
                <a:latin typeface="GillSans-Light"/>
              </a:rPr>
              <a:t>Note: the IAM user</a:t>
            </a:r>
          </a:p>
          <a:p>
            <a:r>
              <a:rPr lang="en-IN" sz="2000" dirty="0" smtClean="0">
                <a:solidFill>
                  <a:srgbClr val="444949"/>
                </a:solidFill>
                <a:latin typeface="GillSans-Light"/>
              </a:rPr>
              <a:t>can still use other SQS</a:t>
            </a:r>
          </a:p>
          <a:p>
            <a:r>
              <a:rPr lang="en-IN" sz="2000" dirty="0" smtClean="0">
                <a:solidFill>
                  <a:srgbClr val="444949"/>
                </a:solidFill>
                <a:latin typeface="GillSans-Light"/>
              </a:rPr>
              <a:t>API from outside the</a:t>
            </a:r>
          </a:p>
          <a:p>
            <a:r>
              <a:rPr lang="en-IN" sz="2000" dirty="0" smtClean="0">
                <a:solidFill>
                  <a:srgbClr val="444949"/>
                </a:solidFill>
                <a:latin typeface="GillSans-Light"/>
              </a:rPr>
              <a:t>VPC Endpoint</a:t>
            </a:r>
          </a:p>
          <a:p>
            <a:r>
              <a:rPr lang="en-IN" sz="2000" dirty="0" smtClean="0">
                <a:solidFill>
                  <a:srgbClr val="444949"/>
                </a:solidFill>
                <a:latin typeface="ArialMT"/>
              </a:rPr>
              <a:t>• </a:t>
            </a:r>
            <a:r>
              <a:rPr lang="en-IN" sz="2000" dirty="0" smtClean="0">
                <a:solidFill>
                  <a:srgbClr val="444949"/>
                </a:solidFill>
                <a:latin typeface="GillSans-Light"/>
              </a:rPr>
              <a:t>You could add an SQS</a:t>
            </a:r>
          </a:p>
          <a:p>
            <a:r>
              <a:rPr lang="en-IN" sz="2000" dirty="0" smtClean="0">
                <a:solidFill>
                  <a:srgbClr val="444949"/>
                </a:solidFill>
                <a:latin typeface="GillSans-Light"/>
              </a:rPr>
              <a:t>queue policy to deny</a:t>
            </a:r>
          </a:p>
          <a:p>
            <a:r>
              <a:rPr lang="en-IN" sz="2000" dirty="0" smtClean="0">
                <a:solidFill>
                  <a:srgbClr val="444949"/>
                </a:solidFill>
                <a:latin typeface="GillSans-Light"/>
              </a:rPr>
              <a:t>any action not done</a:t>
            </a:r>
          </a:p>
          <a:p>
            <a:r>
              <a:rPr lang="en-IN" sz="2000" dirty="0" smtClean="0">
                <a:solidFill>
                  <a:srgbClr val="444949"/>
                </a:solidFill>
                <a:latin typeface="GillSans-Light"/>
              </a:rPr>
              <a:t>through the VPC</a:t>
            </a:r>
          </a:p>
          <a:p>
            <a:r>
              <a:rPr lang="en-IN" sz="2000" dirty="0" smtClean="0">
                <a:solidFill>
                  <a:srgbClr val="444949"/>
                </a:solidFill>
                <a:latin typeface="GillSans-Light"/>
              </a:rPr>
              <a:t>endpoint</a:t>
            </a:r>
            <a:endParaRPr lang="en-IN" sz="2000"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VPC Endpoint Policy &amp; </a:t>
            </a:r>
            <a:br>
              <a:rPr lang="en-IN" sz="4000" dirty="0" smtClean="0">
                <a:solidFill>
                  <a:srgbClr val="444949"/>
                </a:solidFill>
                <a:latin typeface="GillSans-Light"/>
              </a:rPr>
            </a:br>
            <a:r>
              <a:rPr lang="en-IN" sz="4000" dirty="0" smtClean="0">
                <a:solidFill>
                  <a:srgbClr val="444949"/>
                </a:solidFill>
                <a:latin typeface="GillSans-Light"/>
              </a:rPr>
              <a:t>S3 bucket policy</a:t>
            </a:r>
            <a:endParaRPr lang="en-IN" dirty="0"/>
          </a:p>
        </p:txBody>
      </p:sp>
      <p:pic>
        <p:nvPicPr>
          <p:cNvPr id="14338" name="Picture 2"/>
          <p:cNvPicPr>
            <a:picLocks noGrp="1" noChangeAspect="1" noChangeArrowheads="1"/>
          </p:cNvPicPr>
          <p:nvPr>
            <p:ph idx="1"/>
          </p:nvPr>
        </p:nvPicPr>
        <p:blipFill>
          <a:blip r:embed="rId2" cstate="print"/>
          <a:srcRect/>
          <a:stretch>
            <a:fillRect/>
          </a:stretch>
        </p:blipFill>
        <p:spPr bwMode="auto">
          <a:xfrm>
            <a:off x="960898" y="2438400"/>
            <a:ext cx="7222204" cy="3568700"/>
          </a:xfrm>
          <a:prstGeom prst="rect">
            <a:avLst/>
          </a:prstGeom>
          <a:noFill/>
          <a:ln w="9525">
            <a:noFill/>
            <a:miter lim="800000"/>
            <a:headEnd/>
            <a:tailEnd/>
          </a:ln>
          <a:effectLst/>
        </p:spPr>
      </p:pic>
      <p:sp>
        <p:nvSpPr>
          <p:cNvPr id="5" name="TextBox 4"/>
          <p:cNvSpPr txBox="1"/>
          <p:nvPr/>
        </p:nvSpPr>
        <p:spPr>
          <a:xfrm>
            <a:off x="609600" y="1676400"/>
            <a:ext cx="7407797" cy="369332"/>
          </a:xfrm>
          <a:prstGeom prst="rect">
            <a:avLst/>
          </a:prstGeom>
          <a:noFill/>
        </p:spPr>
        <p:txBody>
          <a:bodyPr wrap="none" rtlCol="0">
            <a:spAutoFit/>
          </a:bodyPr>
          <a:lstStyle/>
          <a:p>
            <a:r>
              <a:rPr lang="en-IN" dirty="0" smtClean="0">
                <a:solidFill>
                  <a:srgbClr val="444949"/>
                </a:solidFill>
                <a:latin typeface="ArialMT"/>
              </a:rPr>
              <a:t>• </a:t>
            </a:r>
            <a:r>
              <a:rPr lang="en-IN" dirty="0" smtClean="0">
                <a:solidFill>
                  <a:srgbClr val="444949"/>
                </a:solidFill>
                <a:latin typeface="GillSans-Light"/>
              </a:rPr>
              <a:t>VPC Endpoint Policy to restrict access to bucket “</a:t>
            </a:r>
            <a:r>
              <a:rPr lang="en-IN" dirty="0" err="1" smtClean="0">
                <a:solidFill>
                  <a:srgbClr val="444949"/>
                </a:solidFill>
                <a:latin typeface="GillSans-Light"/>
              </a:rPr>
              <a:t>my_secure_bucket</a:t>
            </a:r>
            <a:r>
              <a:rPr lang="en-IN" dirty="0" smtClean="0">
                <a:solidFill>
                  <a:srgbClr val="444949"/>
                </a:solidFill>
                <a:latin typeface="GillSans-Light"/>
              </a:rPr>
              <a:t>”</a:t>
            </a:r>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a:buNone/>
            </a:pPr>
            <a:r>
              <a:rPr lang="en-US" dirty="0" smtClean="0"/>
              <a:t> </a:t>
            </a:r>
            <a:endParaRPr lang="en-US" dirty="0"/>
          </a:p>
        </p:txBody>
      </p:sp>
      <p:sp>
        <p:nvSpPr>
          <p:cNvPr id="3" name="Title 2"/>
          <p:cNvSpPr>
            <a:spLocks noGrp="1"/>
          </p:cNvSpPr>
          <p:nvPr>
            <p:ph type="title"/>
          </p:nvPr>
        </p:nvSpPr>
        <p:spPr/>
        <p:txBody>
          <a:bodyPr>
            <a:normAutofit/>
          </a:bodyPr>
          <a:lstStyle/>
          <a:p>
            <a:r>
              <a:rPr lang="en-US" sz="3200" dirty="0" smtClean="0">
                <a:solidFill>
                  <a:srgbClr val="444949"/>
                </a:solidFill>
                <a:latin typeface="GillSans-Light"/>
              </a:rPr>
              <a:t>Organizational Units (OU) –</a:t>
            </a:r>
            <a:br>
              <a:rPr lang="en-US" sz="3200" dirty="0" smtClean="0">
                <a:solidFill>
                  <a:srgbClr val="444949"/>
                </a:solidFill>
                <a:latin typeface="GillSans-Light"/>
              </a:rPr>
            </a:br>
            <a:r>
              <a:rPr lang="en-US" sz="3200" dirty="0" smtClean="0">
                <a:solidFill>
                  <a:srgbClr val="444949"/>
                </a:solidFill>
                <a:latin typeface="GillSans-Light"/>
              </a:rPr>
              <a:t> Examples</a:t>
            </a:r>
            <a:endParaRPr lang="en-US" sz="3600" dirty="0"/>
          </a:p>
        </p:txBody>
      </p:sp>
      <p:pic>
        <p:nvPicPr>
          <p:cNvPr id="20484" name="Picture 4"/>
          <p:cNvPicPr>
            <a:picLocks noChangeAspect="1" noChangeArrowheads="1"/>
          </p:cNvPicPr>
          <p:nvPr/>
        </p:nvPicPr>
        <p:blipFill>
          <a:blip r:embed="rId2" cstate="print"/>
          <a:srcRect/>
          <a:stretch>
            <a:fillRect/>
          </a:stretch>
        </p:blipFill>
        <p:spPr bwMode="auto">
          <a:xfrm>
            <a:off x="5715000" y="2590800"/>
            <a:ext cx="2599913" cy="1752600"/>
          </a:xfrm>
          <a:prstGeom prst="rect">
            <a:avLst/>
          </a:prstGeom>
          <a:noFill/>
          <a:ln w="9525">
            <a:noFill/>
            <a:miter lim="800000"/>
            <a:headEnd/>
            <a:tailEnd/>
          </a:ln>
          <a:effectLst/>
        </p:spPr>
      </p:pic>
      <p:pic>
        <p:nvPicPr>
          <p:cNvPr id="20485" name="Picture 5"/>
          <p:cNvPicPr>
            <a:picLocks noChangeAspect="1" noChangeArrowheads="1"/>
          </p:cNvPicPr>
          <p:nvPr/>
        </p:nvPicPr>
        <p:blipFill>
          <a:blip r:embed="rId3" cstate="print"/>
          <a:srcRect/>
          <a:stretch>
            <a:fillRect/>
          </a:stretch>
        </p:blipFill>
        <p:spPr bwMode="auto">
          <a:xfrm>
            <a:off x="3200400" y="2590800"/>
            <a:ext cx="2226348" cy="1524000"/>
          </a:xfrm>
          <a:prstGeom prst="rect">
            <a:avLst/>
          </a:prstGeom>
          <a:noFill/>
          <a:ln w="9525">
            <a:noFill/>
            <a:miter lim="800000"/>
            <a:headEnd/>
            <a:tailEnd/>
          </a:ln>
          <a:effectLst/>
        </p:spPr>
      </p:pic>
      <p:pic>
        <p:nvPicPr>
          <p:cNvPr id="20486" name="Picture 6"/>
          <p:cNvPicPr>
            <a:picLocks noChangeAspect="1" noChangeArrowheads="1"/>
          </p:cNvPicPr>
          <p:nvPr/>
        </p:nvPicPr>
        <p:blipFill>
          <a:blip r:embed="rId4" cstate="print"/>
          <a:srcRect/>
          <a:stretch>
            <a:fillRect/>
          </a:stretch>
        </p:blipFill>
        <p:spPr bwMode="auto">
          <a:xfrm>
            <a:off x="533400" y="2743200"/>
            <a:ext cx="2133700" cy="1447800"/>
          </a:xfrm>
          <a:prstGeom prst="rect">
            <a:avLst/>
          </a:prstGeom>
          <a:noFill/>
          <a:ln w="9525">
            <a:noFill/>
            <a:miter lim="800000"/>
            <a:headEnd/>
            <a:tailEnd/>
          </a:ln>
          <a:effectLst/>
        </p:spPr>
      </p:pic>
      <p:sp>
        <p:nvSpPr>
          <p:cNvPr id="10" name="Rectangle 9"/>
          <p:cNvSpPr/>
          <p:nvPr/>
        </p:nvSpPr>
        <p:spPr>
          <a:xfrm>
            <a:off x="762000" y="2209800"/>
            <a:ext cx="1723549" cy="369332"/>
          </a:xfrm>
          <a:prstGeom prst="rect">
            <a:avLst/>
          </a:prstGeom>
        </p:spPr>
        <p:txBody>
          <a:bodyPr wrap="none">
            <a:spAutoFit/>
          </a:bodyPr>
          <a:lstStyle/>
          <a:p>
            <a:r>
              <a:rPr lang="en-US" b="1" dirty="0" smtClean="0">
                <a:solidFill>
                  <a:srgbClr val="444949"/>
                </a:solidFill>
                <a:latin typeface="Calibri-Bold"/>
              </a:rPr>
              <a:t>Business Unit</a:t>
            </a:r>
            <a:endParaRPr lang="en-US" dirty="0"/>
          </a:p>
        </p:txBody>
      </p:sp>
      <p:sp>
        <p:nvSpPr>
          <p:cNvPr id="11" name="Rectangle 10"/>
          <p:cNvSpPr/>
          <p:nvPr/>
        </p:nvSpPr>
        <p:spPr>
          <a:xfrm>
            <a:off x="3276600" y="2209800"/>
            <a:ext cx="2839239" cy="369332"/>
          </a:xfrm>
          <a:prstGeom prst="rect">
            <a:avLst/>
          </a:prstGeom>
        </p:spPr>
        <p:txBody>
          <a:bodyPr wrap="none">
            <a:spAutoFit/>
          </a:bodyPr>
          <a:lstStyle/>
          <a:p>
            <a:r>
              <a:rPr lang="en-US" b="1" dirty="0" smtClean="0">
                <a:solidFill>
                  <a:srgbClr val="444949"/>
                </a:solidFill>
                <a:latin typeface="Calibri-Bold"/>
              </a:rPr>
              <a:t>Environmental Lifecycle</a:t>
            </a:r>
            <a:endParaRPr lang="en-US" dirty="0"/>
          </a:p>
        </p:txBody>
      </p:sp>
      <p:sp>
        <p:nvSpPr>
          <p:cNvPr id="12" name="Rectangle 11"/>
          <p:cNvSpPr/>
          <p:nvPr/>
        </p:nvSpPr>
        <p:spPr>
          <a:xfrm>
            <a:off x="7086600" y="2133600"/>
            <a:ext cx="1710725" cy="369332"/>
          </a:xfrm>
          <a:prstGeom prst="rect">
            <a:avLst/>
          </a:prstGeom>
        </p:spPr>
        <p:txBody>
          <a:bodyPr wrap="none">
            <a:spAutoFit/>
          </a:bodyPr>
          <a:lstStyle/>
          <a:p>
            <a:r>
              <a:rPr lang="en-US" b="1" dirty="0" smtClean="0">
                <a:solidFill>
                  <a:srgbClr val="444949"/>
                </a:solidFill>
                <a:latin typeface="Calibri-Bold"/>
              </a:rPr>
              <a:t>Project-based</a:t>
            </a:r>
            <a:endParaRPr lang="en-US" dirty="0"/>
          </a:p>
        </p:txBody>
      </p:sp>
      <p:sp>
        <p:nvSpPr>
          <p:cNvPr id="13" name="Rectangle 12"/>
          <p:cNvSpPr/>
          <p:nvPr/>
        </p:nvSpPr>
        <p:spPr>
          <a:xfrm>
            <a:off x="3581400" y="4876800"/>
            <a:ext cx="5257800" cy="923330"/>
          </a:xfrm>
          <a:prstGeom prst="rect">
            <a:avLst/>
          </a:prstGeom>
        </p:spPr>
        <p:txBody>
          <a:bodyPr wrap="square">
            <a:spAutoFit/>
          </a:bodyPr>
          <a:lstStyle/>
          <a:p>
            <a:r>
              <a:rPr lang="en-US" b="1" dirty="0" smtClean="0">
                <a:solidFill>
                  <a:srgbClr val="0563C2"/>
                </a:solidFill>
                <a:latin typeface="Calibri"/>
              </a:rPr>
              <a:t>https://aws.amazon.com/answers/account management/</a:t>
            </a:r>
            <a:r>
              <a:rPr lang="en-US" b="1" dirty="0" err="1" smtClean="0">
                <a:solidFill>
                  <a:srgbClr val="0563C2"/>
                </a:solidFill>
                <a:latin typeface="Calibri"/>
              </a:rPr>
              <a:t>awsmulti</a:t>
            </a:r>
            <a:r>
              <a:rPr lang="en-US" b="1" dirty="0" smtClean="0">
                <a:solidFill>
                  <a:srgbClr val="0563C2"/>
                </a:solidFill>
                <a:latin typeface="Calibri"/>
              </a:rPr>
              <a:t>-</a:t>
            </a:r>
          </a:p>
          <a:p>
            <a:r>
              <a:rPr lang="en-US" b="1" dirty="0" smtClean="0">
                <a:solidFill>
                  <a:srgbClr val="0563C2"/>
                </a:solidFill>
                <a:latin typeface="Calibri"/>
              </a:rPr>
              <a:t>account-billing-strategy/</a:t>
            </a:r>
            <a:endParaRPr lang="en-US" b="1"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VPC Endpoint Policy &amp; </a:t>
            </a:r>
            <a:br>
              <a:rPr lang="en-IN" sz="4000" dirty="0" smtClean="0">
                <a:solidFill>
                  <a:srgbClr val="444949"/>
                </a:solidFill>
                <a:latin typeface="GillSans-Light"/>
              </a:rPr>
            </a:br>
            <a:r>
              <a:rPr lang="en-IN" sz="4000" dirty="0" smtClean="0">
                <a:solidFill>
                  <a:srgbClr val="444949"/>
                </a:solidFill>
                <a:latin typeface="GillSans-Light"/>
              </a:rPr>
              <a:t>S3 bucket policy</a:t>
            </a:r>
            <a:endParaRPr lang="en-IN" dirty="0"/>
          </a:p>
        </p:txBody>
      </p:sp>
      <p:pic>
        <p:nvPicPr>
          <p:cNvPr id="15362" name="Picture 2"/>
          <p:cNvPicPr>
            <a:picLocks noGrp="1" noChangeAspect="1" noChangeArrowheads="1"/>
          </p:cNvPicPr>
          <p:nvPr>
            <p:ph idx="1"/>
          </p:nvPr>
        </p:nvPicPr>
        <p:blipFill>
          <a:blip r:embed="rId2"/>
          <a:srcRect/>
          <a:stretch>
            <a:fillRect/>
          </a:stretch>
        </p:blipFill>
        <p:spPr bwMode="auto">
          <a:xfrm>
            <a:off x="533400" y="2057400"/>
            <a:ext cx="8229600" cy="3949700"/>
          </a:xfrm>
          <a:prstGeom prst="rect">
            <a:avLst/>
          </a:prstGeom>
          <a:noFill/>
          <a:ln w="9525">
            <a:noFill/>
            <a:miter lim="800000"/>
            <a:headEnd/>
            <a:tailEnd/>
          </a:ln>
          <a:effectLst/>
        </p:spPr>
      </p:pic>
      <p:sp>
        <p:nvSpPr>
          <p:cNvPr id="5" name="TextBox 4"/>
          <p:cNvSpPr txBox="1"/>
          <p:nvPr/>
        </p:nvSpPr>
        <p:spPr>
          <a:xfrm>
            <a:off x="457200" y="1600200"/>
            <a:ext cx="7305270" cy="369332"/>
          </a:xfrm>
          <a:prstGeom prst="rect">
            <a:avLst/>
          </a:prstGeom>
          <a:noFill/>
        </p:spPr>
        <p:txBody>
          <a:bodyPr wrap="none" rtlCol="0">
            <a:spAutoFit/>
          </a:bodyPr>
          <a:lstStyle/>
          <a:p>
            <a:r>
              <a:rPr lang="en-IN" dirty="0" smtClean="0">
                <a:solidFill>
                  <a:srgbClr val="444949"/>
                </a:solidFill>
                <a:latin typeface="ArialMT"/>
              </a:rPr>
              <a:t>• </a:t>
            </a:r>
            <a:r>
              <a:rPr lang="en-IN" dirty="0" smtClean="0">
                <a:solidFill>
                  <a:srgbClr val="444949"/>
                </a:solidFill>
                <a:latin typeface="GillSans-Light"/>
              </a:rPr>
              <a:t>VPC Endpoint Policy to allow access to Amazon Linux 2 repositories</a:t>
            </a:r>
            <a:endParaRPr lang="en-IN"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S3 bucket policy may have</a:t>
            </a:r>
          </a:p>
          <a:p>
            <a:pPr lvl="1">
              <a:buNone/>
            </a:pPr>
            <a:r>
              <a:rPr lang="en-IN" sz="1600" dirty="0" smtClean="0">
                <a:solidFill>
                  <a:srgbClr val="444949"/>
                </a:solidFill>
                <a:latin typeface="ArialMT"/>
              </a:rPr>
              <a:t>• </a:t>
            </a:r>
            <a:r>
              <a:rPr lang="en-IN" sz="1600" dirty="0" smtClean="0">
                <a:solidFill>
                  <a:srgbClr val="444949"/>
                </a:solidFill>
                <a:latin typeface="GillSans-Light"/>
              </a:rPr>
              <a:t>Condition: "</a:t>
            </a:r>
            <a:r>
              <a:rPr lang="en-IN" sz="1600" dirty="0" err="1" smtClean="0">
                <a:solidFill>
                  <a:srgbClr val="444949"/>
                </a:solidFill>
                <a:latin typeface="GillSans-Light"/>
              </a:rPr>
              <a:t>aws:sourceVpce</a:t>
            </a:r>
            <a:r>
              <a:rPr lang="en-IN" sz="1600" dirty="0" smtClean="0">
                <a:solidFill>
                  <a:srgbClr val="444949"/>
                </a:solidFill>
                <a:latin typeface="GillSans-Light"/>
              </a:rPr>
              <a:t>": "vpce-1a2b3c4d" to Deny any traffic that doesn't</a:t>
            </a:r>
          </a:p>
          <a:p>
            <a:pPr lvl="1">
              <a:buNone/>
            </a:pPr>
            <a:r>
              <a:rPr lang="en-IN" sz="1600" dirty="0" smtClean="0">
                <a:solidFill>
                  <a:srgbClr val="444949"/>
                </a:solidFill>
                <a:latin typeface="GillSans-Light"/>
              </a:rPr>
              <a:t>come from a specific VPC endpoint (more secure)</a:t>
            </a:r>
          </a:p>
          <a:p>
            <a:pPr lvl="1">
              <a:buNone/>
            </a:pPr>
            <a:r>
              <a:rPr lang="en-IN" sz="1600" dirty="0" smtClean="0">
                <a:solidFill>
                  <a:srgbClr val="444949"/>
                </a:solidFill>
                <a:latin typeface="ArialMT"/>
              </a:rPr>
              <a:t>• </a:t>
            </a:r>
            <a:r>
              <a:rPr lang="en-IN" sz="1600" dirty="0" smtClean="0">
                <a:solidFill>
                  <a:srgbClr val="444949"/>
                </a:solidFill>
                <a:latin typeface="GillSans-Light"/>
              </a:rPr>
              <a:t>Condition: "</a:t>
            </a:r>
            <a:r>
              <a:rPr lang="en-IN" sz="1600" dirty="0" err="1" smtClean="0">
                <a:solidFill>
                  <a:srgbClr val="444949"/>
                </a:solidFill>
                <a:latin typeface="GillSans-Light"/>
              </a:rPr>
              <a:t>aws:sourceVpc</a:t>
            </a:r>
            <a:r>
              <a:rPr lang="en-IN" sz="1600" dirty="0" smtClean="0">
                <a:solidFill>
                  <a:srgbClr val="444949"/>
                </a:solidFill>
                <a:latin typeface="GillSans-Light"/>
              </a:rPr>
              <a:t>": "vpc-111bbb22" for a specific VPC</a:t>
            </a:r>
          </a:p>
          <a:p>
            <a:pPr>
              <a:buNone/>
            </a:pPr>
            <a:r>
              <a:rPr lang="en-IN" sz="2400" dirty="0" smtClean="0">
                <a:solidFill>
                  <a:srgbClr val="444949"/>
                </a:solidFill>
                <a:latin typeface="ArialMT"/>
              </a:rPr>
              <a:t>• </a:t>
            </a:r>
            <a:r>
              <a:rPr lang="en-IN" sz="2400" dirty="0" smtClean="0">
                <a:solidFill>
                  <a:srgbClr val="444949"/>
                </a:solidFill>
                <a:latin typeface="GillSans-Light"/>
              </a:rPr>
              <a:t>The </a:t>
            </a:r>
            <a:r>
              <a:rPr lang="en-IN" sz="2400" dirty="0" err="1" smtClean="0">
                <a:solidFill>
                  <a:srgbClr val="444949"/>
                </a:solidFill>
                <a:latin typeface="GillSans-Light"/>
              </a:rPr>
              <a:t>aws:sourceVpc</a:t>
            </a:r>
            <a:r>
              <a:rPr lang="en-IN" sz="2400" dirty="0" smtClean="0">
                <a:solidFill>
                  <a:srgbClr val="444949"/>
                </a:solidFill>
                <a:latin typeface="GillSans-Light"/>
              </a:rPr>
              <a:t> condition only works for VPC Endpoints, in case you</a:t>
            </a:r>
          </a:p>
          <a:p>
            <a:pPr>
              <a:buNone/>
            </a:pPr>
            <a:r>
              <a:rPr lang="en-IN" sz="2400" dirty="0" smtClean="0">
                <a:solidFill>
                  <a:srgbClr val="444949"/>
                </a:solidFill>
                <a:latin typeface="GillSans-Light"/>
              </a:rPr>
              <a:t>have multiple endpoints and want to manage access to your S3 buckets</a:t>
            </a:r>
          </a:p>
          <a:p>
            <a:pPr>
              <a:buNone/>
            </a:pPr>
            <a:r>
              <a:rPr lang="en-IN" sz="2400" dirty="0" smtClean="0">
                <a:solidFill>
                  <a:srgbClr val="444949"/>
                </a:solidFill>
                <a:latin typeface="GillSans-Light"/>
              </a:rPr>
              <a:t>for all your endpoints</a:t>
            </a:r>
          </a:p>
          <a:p>
            <a:pPr>
              <a:buNone/>
            </a:pPr>
            <a:r>
              <a:rPr lang="en-IN" sz="2400" dirty="0" smtClean="0">
                <a:solidFill>
                  <a:srgbClr val="444949"/>
                </a:solidFill>
                <a:latin typeface="ArialMT"/>
              </a:rPr>
              <a:t>• </a:t>
            </a:r>
            <a:r>
              <a:rPr lang="en-IN" sz="2400" dirty="0" smtClean="0">
                <a:solidFill>
                  <a:srgbClr val="444949"/>
                </a:solidFill>
                <a:latin typeface="GillSans-Light"/>
              </a:rPr>
              <a:t>The S3 bucket policies can restrict access only from a specific public IP</a:t>
            </a:r>
          </a:p>
          <a:p>
            <a:pPr>
              <a:buNone/>
            </a:pPr>
            <a:r>
              <a:rPr lang="en-IN" sz="2400" dirty="0" smtClean="0">
                <a:solidFill>
                  <a:srgbClr val="444949"/>
                </a:solidFill>
                <a:latin typeface="GillSans-Light"/>
              </a:rPr>
              <a:t>address or an elastic IP address. You can’t restrict based on private IP</a:t>
            </a:r>
          </a:p>
          <a:p>
            <a:pPr>
              <a:buNone/>
            </a:pPr>
            <a:r>
              <a:rPr lang="en-IN" sz="2400" dirty="0" smtClean="0">
                <a:solidFill>
                  <a:srgbClr val="444949"/>
                </a:solidFill>
                <a:latin typeface="ArialMT"/>
              </a:rPr>
              <a:t>• </a:t>
            </a:r>
            <a:r>
              <a:rPr lang="en-IN" sz="2400" dirty="0" smtClean="0">
                <a:solidFill>
                  <a:srgbClr val="444949"/>
                </a:solidFill>
                <a:latin typeface="GillSans-Light"/>
              </a:rPr>
              <a:t>Therefore </a:t>
            </a:r>
            <a:r>
              <a:rPr lang="en-IN" sz="2400" dirty="0" err="1" smtClean="0">
                <a:solidFill>
                  <a:srgbClr val="444949"/>
                </a:solidFill>
                <a:latin typeface="GillSans-Light"/>
              </a:rPr>
              <a:t>aws:SourceIp</a:t>
            </a:r>
            <a:r>
              <a:rPr lang="en-IN" sz="2400" dirty="0" smtClean="0">
                <a:solidFill>
                  <a:srgbClr val="444949"/>
                </a:solidFill>
                <a:latin typeface="GillSans-Light"/>
              </a:rPr>
              <a:t> condition doesn’t apply for VPC endpoints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VPC Endpoint Policy &amp; </a:t>
            </a:r>
            <a:br>
              <a:rPr lang="en-IN" sz="4000" dirty="0" smtClean="0">
                <a:solidFill>
                  <a:srgbClr val="444949"/>
                </a:solidFill>
                <a:latin typeface="GillSans-Light"/>
              </a:rPr>
            </a:br>
            <a:r>
              <a:rPr lang="en-IN" sz="4000" dirty="0" smtClean="0">
                <a:solidFill>
                  <a:srgbClr val="444949"/>
                </a:solidFill>
                <a:latin typeface="GillSans-Light"/>
              </a:rPr>
              <a:t>S3 bucket policy</a:t>
            </a:r>
            <a:endParaRPr lang="en-IN"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Example S3 bucket </a:t>
            </a:r>
            <a:br>
              <a:rPr lang="en-IN" sz="4000" dirty="0" smtClean="0">
                <a:solidFill>
                  <a:srgbClr val="444949"/>
                </a:solidFill>
                <a:latin typeface="GillSans-Light"/>
              </a:rPr>
            </a:br>
            <a:r>
              <a:rPr lang="en-IN" sz="4000" dirty="0" smtClean="0">
                <a:solidFill>
                  <a:srgbClr val="444949"/>
                </a:solidFill>
                <a:latin typeface="GillSans-Light"/>
              </a:rPr>
              <a:t>policies</a:t>
            </a:r>
            <a:endParaRPr lang="en-IN"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1143000" y="2514600"/>
            <a:ext cx="3274210" cy="3459162"/>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cstate="print"/>
          <a:srcRect/>
          <a:stretch>
            <a:fillRect/>
          </a:stretch>
        </p:blipFill>
        <p:spPr bwMode="auto">
          <a:xfrm>
            <a:off x="4953000" y="2590800"/>
            <a:ext cx="3698708" cy="3276600"/>
          </a:xfrm>
          <a:prstGeom prst="rect">
            <a:avLst/>
          </a:prstGeom>
          <a:noFill/>
          <a:ln w="9525">
            <a:noFill/>
            <a:miter lim="800000"/>
            <a:headEnd/>
            <a:tailEnd/>
          </a:ln>
          <a:effectLst/>
        </p:spPr>
      </p:pic>
      <p:sp>
        <p:nvSpPr>
          <p:cNvPr id="6" name="TextBox 5"/>
          <p:cNvSpPr txBox="1"/>
          <p:nvPr/>
        </p:nvSpPr>
        <p:spPr>
          <a:xfrm>
            <a:off x="533400" y="1676400"/>
            <a:ext cx="3727302" cy="646331"/>
          </a:xfrm>
          <a:prstGeom prst="rect">
            <a:avLst/>
          </a:prstGeom>
          <a:noFill/>
        </p:spPr>
        <p:txBody>
          <a:bodyPr wrap="none" rtlCol="0">
            <a:spAutoFit/>
          </a:bodyPr>
          <a:lstStyle/>
          <a:p>
            <a:r>
              <a:rPr lang="en-IN" dirty="0" smtClean="0">
                <a:solidFill>
                  <a:srgbClr val="444949"/>
                </a:solidFill>
                <a:latin typeface="ArialMT"/>
              </a:rPr>
              <a:t>• </a:t>
            </a:r>
            <a:r>
              <a:rPr lang="en-IN" dirty="0" smtClean="0">
                <a:solidFill>
                  <a:srgbClr val="444949"/>
                </a:solidFill>
                <a:latin typeface="GillSans-Light"/>
              </a:rPr>
              <a:t>S3 bucket policy to restrict to one</a:t>
            </a:r>
          </a:p>
          <a:p>
            <a:r>
              <a:rPr lang="en-IN" dirty="0" smtClean="0">
                <a:solidFill>
                  <a:srgbClr val="444949"/>
                </a:solidFill>
                <a:latin typeface="GillSans-Light"/>
              </a:rPr>
              <a:t>specific VPC Endpoint</a:t>
            </a:r>
            <a:endParaRPr lang="en-IN" dirty="0"/>
          </a:p>
        </p:txBody>
      </p:sp>
      <p:sp>
        <p:nvSpPr>
          <p:cNvPr id="7" name="TextBox 6"/>
          <p:cNvSpPr txBox="1"/>
          <p:nvPr/>
        </p:nvSpPr>
        <p:spPr>
          <a:xfrm>
            <a:off x="4876800" y="1752600"/>
            <a:ext cx="3942105" cy="646331"/>
          </a:xfrm>
          <a:prstGeom prst="rect">
            <a:avLst/>
          </a:prstGeom>
          <a:noFill/>
        </p:spPr>
        <p:txBody>
          <a:bodyPr wrap="none" rtlCol="0">
            <a:spAutoFit/>
          </a:bodyPr>
          <a:lstStyle/>
          <a:p>
            <a:r>
              <a:rPr lang="en-IN" dirty="0" smtClean="0">
                <a:solidFill>
                  <a:srgbClr val="444949"/>
                </a:solidFill>
                <a:latin typeface="ArialMT"/>
              </a:rPr>
              <a:t>• </a:t>
            </a:r>
            <a:r>
              <a:rPr lang="en-IN" dirty="0" smtClean="0">
                <a:solidFill>
                  <a:srgbClr val="444949"/>
                </a:solidFill>
                <a:latin typeface="GillSans-Light"/>
              </a:rPr>
              <a:t>S3 bucket policy to restrict to an</a:t>
            </a:r>
          </a:p>
          <a:p>
            <a:r>
              <a:rPr lang="fr-FR" dirty="0" err="1" smtClean="0">
                <a:solidFill>
                  <a:srgbClr val="444949"/>
                </a:solidFill>
                <a:latin typeface="GillSans-Light"/>
              </a:rPr>
              <a:t>entire</a:t>
            </a:r>
            <a:r>
              <a:rPr lang="fr-FR" dirty="0" smtClean="0">
                <a:solidFill>
                  <a:srgbClr val="444949"/>
                </a:solidFill>
                <a:latin typeface="GillSans-Light"/>
              </a:rPr>
              <a:t> VPC (multiple VPC </a:t>
            </a:r>
            <a:r>
              <a:rPr lang="fr-FR" dirty="0" err="1" smtClean="0">
                <a:solidFill>
                  <a:srgbClr val="444949"/>
                </a:solidFill>
                <a:latin typeface="GillSans-Light"/>
              </a:rPr>
              <a:t>Endpoints</a:t>
            </a:r>
            <a:r>
              <a:rPr lang="fr-FR" dirty="0" smtClean="0">
                <a:solidFill>
                  <a:srgbClr val="444949"/>
                </a:solidFill>
                <a:latin typeface="GillSans-Light"/>
              </a:rPr>
              <a:t>)</a:t>
            </a:r>
            <a:endParaRPr lang="en-IN"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VPC Endpoint Policies for</a:t>
            </a:r>
            <a:br>
              <a:rPr lang="en-IN" sz="3200" dirty="0" smtClean="0">
                <a:solidFill>
                  <a:srgbClr val="444949"/>
                </a:solidFill>
                <a:latin typeface="GillSans-Light"/>
              </a:rPr>
            </a:br>
            <a:r>
              <a:rPr lang="en-IN" sz="3200" dirty="0" smtClean="0">
                <a:solidFill>
                  <a:srgbClr val="444949"/>
                </a:solidFill>
                <a:latin typeface="GillSans-Light"/>
              </a:rPr>
              <a:t> S3 Troubleshooting</a:t>
            </a:r>
            <a:endParaRPr lang="en-IN" sz="3600" dirty="0"/>
          </a:p>
        </p:txBody>
      </p:sp>
      <p:pic>
        <p:nvPicPr>
          <p:cNvPr id="17410" name="Picture 2"/>
          <p:cNvPicPr>
            <a:picLocks noGrp="1" noChangeAspect="1" noChangeArrowheads="1"/>
          </p:cNvPicPr>
          <p:nvPr>
            <p:ph idx="1"/>
          </p:nvPr>
        </p:nvPicPr>
        <p:blipFill>
          <a:blip r:embed="rId2"/>
          <a:srcRect/>
          <a:stretch>
            <a:fillRect/>
          </a:stretch>
        </p:blipFill>
        <p:spPr bwMode="auto">
          <a:xfrm>
            <a:off x="533400" y="1447800"/>
            <a:ext cx="8229600" cy="4495800"/>
          </a:xfrm>
          <a:prstGeom prst="rect">
            <a:avLst/>
          </a:prstGeom>
          <a:noFill/>
          <a:ln w="9525">
            <a:noFill/>
            <a:miter lim="800000"/>
            <a:headEnd/>
            <a:tailEnd/>
          </a:ln>
          <a:effectLst/>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2100072"/>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Most secure &amp; scalable way to expose a service to 1000s of VPC (own or other accounts)</a:t>
            </a:r>
          </a:p>
          <a:p>
            <a:pPr>
              <a:buNone/>
            </a:pPr>
            <a:r>
              <a:rPr lang="en-IN" sz="2800" dirty="0" smtClean="0">
                <a:solidFill>
                  <a:srgbClr val="444949"/>
                </a:solidFill>
                <a:latin typeface="ArialMT"/>
              </a:rPr>
              <a:t>• </a:t>
            </a:r>
            <a:r>
              <a:rPr lang="en-IN" sz="2800" dirty="0" smtClean="0">
                <a:solidFill>
                  <a:srgbClr val="444949"/>
                </a:solidFill>
                <a:latin typeface="GillSans-Light"/>
              </a:rPr>
              <a:t>Does not require VPC peering, internet gateway, NAT, route tables…</a:t>
            </a:r>
          </a:p>
          <a:p>
            <a:pPr>
              <a:buNone/>
            </a:pPr>
            <a:r>
              <a:rPr lang="en-IN" sz="2800" dirty="0" smtClean="0">
                <a:solidFill>
                  <a:srgbClr val="444949"/>
                </a:solidFill>
                <a:latin typeface="ArialMT"/>
              </a:rPr>
              <a:t>• </a:t>
            </a:r>
            <a:r>
              <a:rPr lang="en-IN" sz="2800" dirty="0" smtClean="0">
                <a:solidFill>
                  <a:srgbClr val="444949"/>
                </a:solidFill>
                <a:latin typeface="GillSans-Light"/>
              </a:rPr>
              <a:t>Requires a network load balancer (Service VPC) and ENI (Customer VPC)</a:t>
            </a:r>
          </a:p>
          <a:p>
            <a:pPr>
              <a:buNone/>
            </a:pPr>
            <a:r>
              <a:rPr lang="en-IN" sz="2800" dirty="0" smtClean="0">
                <a:solidFill>
                  <a:srgbClr val="444949"/>
                </a:solidFill>
                <a:latin typeface="ArialMT"/>
              </a:rPr>
              <a:t>• </a:t>
            </a:r>
            <a:r>
              <a:rPr lang="en-IN" sz="2800" dirty="0" smtClean="0">
                <a:solidFill>
                  <a:srgbClr val="444949"/>
                </a:solidFill>
                <a:latin typeface="GillSans-Light"/>
              </a:rPr>
              <a:t>If the NLB is in multiple AZ, and the ENI in multiple AZ, the solution is fault tolerant!</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AWS </a:t>
            </a:r>
            <a:r>
              <a:rPr lang="en-IN" sz="4000" dirty="0" err="1" smtClean="0">
                <a:solidFill>
                  <a:srgbClr val="444949"/>
                </a:solidFill>
                <a:latin typeface="GillSans-Light"/>
              </a:rPr>
              <a:t>PrivateLink</a:t>
            </a:r>
            <a:r>
              <a:rPr lang="en-IN" sz="4000" dirty="0" smtClean="0">
                <a:solidFill>
                  <a:srgbClr val="444949"/>
                </a:solidFill>
                <a:latin typeface="GillSans-Light"/>
              </a:rPr>
              <a:t> (VPC </a:t>
            </a:r>
            <a:br>
              <a:rPr lang="en-IN" sz="4000" dirty="0" smtClean="0">
                <a:solidFill>
                  <a:srgbClr val="444949"/>
                </a:solidFill>
                <a:latin typeface="GillSans-Light"/>
              </a:rPr>
            </a:br>
            <a:r>
              <a:rPr lang="en-IN" sz="4000" dirty="0" smtClean="0">
                <a:solidFill>
                  <a:srgbClr val="444949"/>
                </a:solidFill>
                <a:latin typeface="GillSans-Light"/>
              </a:rPr>
              <a:t> Endpoint Services)</a:t>
            </a:r>
            <a:endParaRPr lang="en-IN" dirty="0"/>
          </a:p>
        </p:txBody>
      </p:sp>
      <p:pic>
        <p:nvPicPr>
          <p:cNvPr id="18434" name="Picture 2"/>
          <p:cNvPicPr>
            <a:picLocks noChangeAspect="1" noChangeArrowheads="1"/>
          </p:cNvPicPr>
          <p:nvPr/>
        </p:nvPicPr>
        <p:blipFill>
          <a:blip r:embed="rId2"/>
          <a:srcRect/>
          <a:stretch>
            <a:fillRect/>
          </a:stretch>
        </p:blipFill>
        <p:spPr bwMode="auto">
          <a:xfrm>
            <a:off x="1142999" y="3429000"/>
            <a:ext cx="7815943" cy="2667000"/>
          </a:xfrm>
          <a:prstGeom prst="rect">
            <a:avLst/>
          </a:prstGeom>
          <a:noFill/>
          <a:ln w="9525">
            <a:noFill/>
            <a:miter lim="800000"/>
            <a:headEnd/>
            <a:tailEnd/>
          </a:ln>
          <a:effectLst/>
        </p:spPr>
      </p:pic>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Secure and Scale Web</a:t>
            </a:r>
            <a:br>
              <a:rPr lang="en-IN" sz="3200" dirty="0" smtClean="0">
                <a:solidFill>
                  <a:srgbClr val="444949"/>
                </a:solidFill>
                <a:latin typeface="GillSans-Light"/>
              </a:rPr>
            </a:br>
            <a:r>
              <a:rPr lang="en-IN" sz="3200" dirty="0" smtClean="0">
                <a:solidFill>
                  <a:srgbClr val="444949"/>
                </a:solidFill>
                <a:latin typeface="GillSans-Light"/>
              </a:rPr>
              <a:t> Filtering using Explicit Proxy</a:t>
            </a:r>
            <a:endParaRPr lang="en-IN" sz="3600" dirty="0"/>
          </a:p>
        </p:txBody>
      </p:sp>
      <p:pic>
        <p:nvPicPr>
          <p:cNvPr id="19458" name="Picture 2"/>
          <p:cNvPicPr>
            <a:picLocks noGrp="1" noChangeAspect="1" noChangeArrowheads="1"/>
          </p:cNvPicPr>
          <p:nvPr>
            <p:ph idx="1"/>
          </p:nvPr>
        </p:nvPicPr>
        <p:blipFill>
          <a:blip r:embed="rId2" cstate="print"/>
          <a:srcRect/>
          <a:stretch>
            <a:fillRect/>
          </a:stretch>
        </p:blipFill>
        <p:spPr bwMode="auto">
          <a:xfrm>
            <a:off x="457200" y="1792884"/>
            <a:ext cx="8229600" cy="3902470"/>
          </a:xfrm>
          <a:prstGeom prst="rect">
            <a:avLst/>
          </a:prstGeom>
          <a:noFill/>
          <a:ln w="9525">
            <a:noFill/>
            <a:miter lim="800000"/>
            <a:headEnd/>
            <a:tailEnd/>
          </a:ln>
          <a:effectLst/>
        </p:spPr>
      </p:pic>
      <p:sp>
        <p:nvSpPr>
          <p:cNvPr id="5" name="TextBox 4"/>
          <p:cNvSpPr txBox="1"/>
          <p:nvPr/>
        </p:nvSpPr>
        <p:spPr>
          <a:xfrm>
            <a:off x="1395532" y="5486400"/>
            <a:ext cx="7748468" cy="523220"/>
          </a:xfrm>
          <a:prstGeom prst="rect">
            <a:avLst/>
          </a:prstGeom>
          <a:noFill/>
        </p:spPr>
        <p:txBody>
          <a:bodyPr wrap="none" rtlCol="0">
            <a:spAutoFit/>
          </a:bodyPr>
          <a:lstStyle/>
          <a:p>
            <a:r>
              <a:rPr lang="en-IN" sz="1400" dirty="0" smtClean="0">
                <a:solidFill>
                  <a:srgbClr val="0563C2"/>
                </a:solidFill>
                <a:latin typeface="Calibri"/>
              </a:rPr>
              <a:t>https://aws.amazon.com/blogs/networking-and-content-delivery/how-to-use-aws-privatelink-tosecure-</a:t>
            </a:r>
          </a:p>
          <a:p>
            <a:r>
              <a:rPr lang="en-IN" sz="1400" dirty="0" smtClean="0">
                <a:solidFill>
                  <a:srgbClr val="0563C2"/>
                </a:solidFill>
                <a:latin typeface="Calibri"/>
              </a:rPr>
              <a:t>and-scale-web-filtering-using-explicit-proxy/</a:t>
            </a:r>
            <a:endParaRPr lang="en-IN" sz="1400"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638800" cy="4843272"/>
          </a:xfrm>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On-premise:</a:t>
            </a:r>
          </a:p>
          <a:p>
            <a:pPr lvl="1">
              <a:buNone/>
            </a:pPr>
            <a:r>
              <a:rPr lang="en-IN" sz="2400" dirty="0" smtClean="0">
                <a:solidFill>
                  <a:srgbClr val="444949"/>
                </a:solidFill>
                <a:latin typeface="ArialMT"/>
              </a:rPr>
              <a:t>• </a:t>
            </a:r>
            <a:r>
              <a:rPr lang="en-IN" sz="2400" dirty="0" smtClean="0">
                <a:solidFill>
                  <a:srgbClr val="444949"/>
                </a:solidFill>
                <a:latin typeface="GillSans-Light"/>
              </a:rPr>
              <a:t>Setup a software or hardware VPN appliance</a:t>
            </a:r>
          </a:p>
          <a:p>
            <a:pPr lvl="1">
              <a:buNone/>
            </a:pPr>
            <a:r>
              <a:rPr lang="en-IN" sz="2400" dirty="0" smtClean="0">
                <a:solidFill>
                  <a:srgbClr val="444949"/>
                </a:solidFill>
                <a:latin typeface="GillSans-Light"/>
              </a:rPr>
              <a:t>to your on-premise network.</a:t>
            </a:r>
          </a:p>
          <a:p>
            <a:pPr lvl="1">
              <a:buNone/>
            </a:pPr>
            <a:r>
              <a:rPr lang="en-IN" sz="2400" dirty="0" smtClean="0">
                <a:solidFill>
                  <a:srgbClr val="444949"/>
                </a:solidFill>
                <a:latin typeface="ArialMT"/>
              </a:rPr>
              <a:t>• </a:t>
            </a:r>
            <a:r>
              <a:rPr lang="en-IN" sz="2400" dirty="0" smtClean="0">
                <a:solidFill>
                  <a:srgbClr val="444949"/>
                </a:solidFill>
                <a:latin typeface="GillSans-Light"/>
              </a:rPr>
              <a:t>The on-premise VPN should be accessible</a:t>
            </a:r>
          </a:p>
          <a:p>
            <a:pPr lvl="1">
              <a:buNone/>
            </a:pPr>
            <a:r>
              <a:rPr lang="en-IN" sz="2400" dirty="0" smtClean="0">
                <a:solidFill>
                  <a:srgbClr val="444949"/>
                </a:solidFill>
                <a:latin typeface="GillSans-Light"/>
              </a:rPr>
              <a:t>using a public IP</a:t>
            </a:r>
          </a:p>
          <a:p>
            <a:pPr>
              <a:buNone/>
            </a:pPr>
            <a:r>
              <a:rPr lang="en-IN" sz="3200" dirty="0" smtClean="0">
                <a:solidFill>
                  <a:srgbClr val="444949"/>
                </a:solidFill>
                <a:latin typeface="ArialMT"/>
              </a:rPr>
              <a:t>• </a:t>
            </a:r>
            <a:r>
              <a:rPr lang="en-IN" sz="3200" dirty="0" smtClean="0">
                <a:solidFill>
                  <a:srgbClr val="444949"/>
                </a:solidFill>
                <a:latin typeface="GillSans-Light"/>
              </a:rPr>
              <a:t>AWS-side:</a:t>
            </a:r>
          </a:p>
          <a:p>
            <a:pPr lvl="1">
              <a:buNone/>
            </a:pPr>
            <a:r>
              <a:rPr lang="en-IN" sz="2400" dirty="0" smtClean="0">
                <a:solidFill>
                  <a:srgbClr val="444949"/>
                </a:solidFill>
                <a:latin typeface="ArialMT"/>
              </a:rPr>
              <a:t>• </a:t>
            </a:r>
            <a:r>
              <a:rPr lang="en-IN" sz="2400" dirty="0" smtClean="0">
                <a:solidFill>
                  <a:srgbClr val="444949"/>
                </a:solidFill>
                <a:latin typeface="GillSans-Light"/>
              </a:rPr>
              <a:t>Setup a Virtual Private Gateway (VGW) and</a:t>
            </a:r>
          </a:p>
          <a:p>
            <a:pPr lvl="1">
              <a:buNone/>
            </a:pPr>
            <a:r>
              <a:rPr lang="en-IN" sz="2400" dirty="0" smtClean="0">
                <a:solidFill>
                  <a:srgbClr val="444949"/>
                </a:solidFill>
                <a:latin typeface="GillSans-Light"/>
              </a:rPr>
              <a:t>attach to your VPC</a:t>
            </a:r>
          </a:p>
          <a:p>
            <a:pPr lvl="1">
              <a:buNone/>
            </a:pPr>
            <a:r>
              <a:rPr lang="en-IN" sz="2400" dirty="0" smtClean="0">
                <a:solidFill>
                  <a:srgbClr val="444949"/>
                </a:solidFill>
                <a:latin typeface="ArialMT"/>
              </a:rPr>
              <a:t>• </a:t>
            </a:r>
            <a:r>
              <a:rPr lang="en-IN" sz="2400" dirty="0" smtClean="0">
                <a:solidFill>
                  <a:srgbClr val="444949"/>
                </a:solidFill>
                <a:latin typeface="GillSans-Light"/>
              </a:rPr>
              <a:t>Setup a Customer Gateway to point the </a:t>
            </a:r>
            <a:r>
              <a:rPr lang="en-IN" sz="2400" dirty="0" err="1" smtClean="0">
                <a:solidFill>
                  <a:srgbClr val="444949"/>
                </a:solidFill>
                <a:latin typeface="GillSans-Light"/>
              </a:rPr>
              <a:t>onpremise</a:t>
            </a:r>
            <a:r>
              <a:rPr lang="en-IN" sz="2400" dirty="0" smtClean="0">
                <a:solidFill>
                  <a:srgbClr val="444949"/>
                </a:solidFill>
                <a:latin typeface="GillSans-Light"/>
              </a:rPr>
              <a:t> VPN appliance</a:t>
            </a:r>
          </a:p>
          <a:p>
            <a:pPr>
              <a:buNone/>
            </a:pPr>
            <a:r>
              <a:rPr lang="en-IN" sz="3200" dirty="0" smtClean="0">
                <a:solidFill>
                  <a:srgbClr val="444949"/>
                </a:solidFill>
                <a:latin typeface="ArialMT"/>
              </a:rPr>
              <a:t>• </a:t>
            </a:r>
            <a:r>
              <a:rPr lang="en-IN" sz="3200" dirty="0" smtClean="0">
                <a:solidFill>
                  <a:srgbClr val="444949"/>
                </a:solidFill>
                <a:latin typeface="GillSans-Light"/>
              </a:rPr>
              <a:t>Two VPN connections (tunnels) are</a:t>
            </a:r>
          </a:p>
          <a:p>
            <a:pPr>
              <a:buNone/>
            </a:pPr>
            <a:r>
              <a:rPr lang="en-IN" sz="3200" dirty="0" smtClean="0">
                <a:solidFill>
                  <a:srgbClr val="444949"/>
                </a:solidFill>
                <a:latin typeface="GillSans-Light"/>
              </a:rPr>
              <a:t>created for redundancy, encrypted using</a:t>
            </a:r>
          </a:p>
          <a:p>
            <a:pPr>
              <a:buNone/>
            </a:pPr>
            <a:r>
              <a:rPr lang="en-IN" sz="3200" dirty="0" smtClean="0">
                <a:solidFill>
                  <a:srgbClr val="444949"/>
                </a:solidFill>
                <a:latin typeface="GillSans-Light"/>
              </a:rPr>
              <a:t>IPSec</a:t>
            </a:r>
          </a:p>
          <a:p>
            <a:pPr>
              <a:buNone/>
            </a:pPr>
            <a:r>
              <a:rPr lang="en-IN" sz="3200" dirty="0" smtClean="0">
                <a:solidFill>
                  <a:srgbClr val="444949"/>
                </a:solidFill>
                <a:latin typeface="ArialMT"/>
              </a:rPr>
              <a:t>• </a:t>
            </a:r>
            <a:r>
              <a:rPr lang="en-IN" sz="3200" dirty="0" smtClean="0">
                <a:solidFill>
                  <a:srgbClr val="444949"/>
                </a:solidFill>
                <a:latin typeface="GillSans-Light"/>
              </a:rPr>
              <a:t>Can optionally accelerate it using Global</a:t>
            </a:r>
          </a:p>
          <a:p>
            <a:pPr>
              <a:buNone/>
            </a:pPr>
            <a:r>
              <a:rPr lang="en-IN" sz="3200" dirty="0" smtClean="0">
                <a:solidFill>
                  <a:srgbClr val="444949"/>
                </a:solidFill>
                <a:latin typeface="GillSans-Light"/>
              </a:rPr>
              <a:t>Accelerator (for worldwide networks)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Site to Site VPN (AWS </a:t>
            </a:r>
            <a:br>
              <a:rPr lang="en-IN" sz="4000" dirty="0" smtClean="0">
                <a:solidFill>
                  <a:srgbClr val="444949"/>
                </a:solidFill>
                <a:latin typeface="GillSans-Light"/>
              </a:rPr>
            </a:br>
            <a:r>
              <a:rPr lang="en-IN" sz="4000" dirty="0" smtClean="0">
                <a:solidFill>
                  <a:srgbClr val="444949"/>
                </a:solidFill>
                <a:latin typeface="GillSans-Light"/>
              </a:rPr>
              <a:t>Managed VPN)</a:t>
            </a:r>
            <a:endParaRPr lang="en-IN" dirty="0"/>
          </a:p>
        </p:txBody>
      </p:sp>
      <p:pic>
        <p:nvPicPr>
          <p:cNvPr id="20482" name="Picture 2"/>
          <p:cNvPicPr>
            <a:picLocks noChangeAspect="1" noChangeArrowheads="1"/>
          </p:cNvPicPr>
          <p:nvPr/>
        </p:nvPicPr>
        <p:blipFill>
          <a:blip r:embed="rId2"/>
          <a:srcRect/>
          <a:stretch>
            <a:fillRect/>
          </a:stretch>
        </p:blipFill>
        <p:spPr bwMode="auto">
          <a:xfrm>
            <a:off x="5927227" y="1600200"/>
            <a:ext cx="3216773" cy="3838575"/>
          </a:xfrm>
          <a:prstGeom prst="rect">
            <a:avLst/>
          </a:prstGeom>
          <a:noFill/>
          <a:ln w="9525">
            <a:noFill/>
            <a:miter lim="800000"/>
            <a:headEnd/>
            <a:tailEnd/>
          </a:ln>
          <a:effectLst/>
        </p:spPr>
      </p:pic>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667000"/>
            <a:ext cx="8229600" cy="3340291"/>
          </a:xfrm>
        </p:spPr>
        <p:txBody>
          <a:bodyPr>
            <a:normAutofit fontScale="8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Static Routing:</a:t>
            </a:r>
          </a:p>
          <a:p>
            <a:pPr lvl="1">
              <a:buNone/>
            </a:pPr>
            <a:r>
              <a:rPr lang="en-IN" sz="2400" dirty="0" smtClean="0">
                <a:solidFill>
                  <a:srgbClr val="444949"/>
                </a:solidFill>
                <a:latin typeface="ArialMT"/>
              </a:rPr>
              <a:t>• </a:t>
            </a:r>
            <a:r>
              <a:rPr lang="en-IN" sz="2400" dirty="0" smtClean="0">
                <a:solidFill>
                  <a:srgbClr val="444949"/>
                </a:solidFill>
                <a:latin typeface="GillSans-Light"/>
              </a:rPr>
              <a:t>Create static route in corporate data </a:t>
            </a:r>
            <a:r>
              <a:rPr lang="en-IN" sz="2400" dirty="0" err="1" smtClean="0">
                <a:solidFill>
                  <a:srgbClr val="444949"/>
                </a:solidFill>
                <a:latin typeface="GillSans-Light"/>
              </a:rPr>
              <a:t>center</a:t>
            </a:r>
            <a:r>
              <a:rPr lang="en-IN" sz="2400" dirty="0" smtClean="0">
                <a:solidFill>
                  <a:srgbClr val="444949"/>
                </a:solidFill>
                <a:latin typeface="GillSans-Light"/>
              </a:rPr>
              <a:t> for 10.0.0.1/24 through the CGW</a:t>
            </a:r>
          </a:p>
          <a:p>
            <a:pPr lvl="1">
              <a:buNone/>
            </a:pPr>
            <a:r>
              <a:rPr lang="en-IN" sz="2400" dirty="0" smtClean="0">
                <a:solidFill>
                  <a:srgbClr val="444949"/>
                </a:solidFill>
                <a:latin typeface="ArialMT"/>
              </a:rPr>
              <a:t>• </a:t>
            </a:r>
            <a:r>
              <a:rPr lang="en-IN" sz="2400" dirty="0" smtClean="0">
                <a:solidFill>
                  <a:srgbClr val="444949"/>
                </a:solidFill>
                <a:latin typeface="GillSans-Light"/>
              </a:rPr>
              <a:t>Create static route in AWS for 10.3.0.0/20 through the VGW</a:t>
            </a:r>
          </a:p>
          <a:p>
            <a:pPr>
              <a:buNone/>
            </a:pPr>
            <a:r>
              <a:rPr lang="en-IN" sz="3200" dirty="0" smtClean="0">
                <a:solidFill>
                  <a:srgbClr val="444949"/>
                </a:solidFill>
                <a:latin typeface="ArialMT"/>
              </a:rPr>
              <a:t>• </a:t>
            </a:r>
            <a:r>
              <a:rPr lang="en-IN" sz="3200" dirty="0" smtClean="0">
                <a:solidFill>
                  <a:srgbClr val="444949"/>
                </a:solidFill>
                <a:latin typeface="GillSans-Light"/>
              </a:rPr>
              <a:t>Dynamic Routing (BGP):</a:t>
            </a:r>
          </a:p>
          <a:p>
            <a:pPr lvl="1">
              <a:buNone/>
            </a:pPr>
            <a:r>
              <a:rPr lang="en-IN" sz="2400" dirty="0" smtClean="0">
                <a:solidFill>
                  <a:srgbClr val="444949"/>
                </a:solidFill>
                <a:latin typeface="ArialMT"/>
              </a:rPr>
              <a:t>• </a:t>
            </a:r>
            <a:r>
              <a:rPr lang="en-IN" sz="2400" dirty="0" smtClean="0">
                <a:solidFill>
                  <a:srgbClr val="444949"/>
                </a:solidFill>
                <a:latin typeface="GillSans-Light"/>
              </a:rPr>
              <a:t>Uses BGP (Border Gateway Protocol) to share routes automatically (</a:t>
            </a:r>
            <a:r>
              <a:rPr lang="en-IN" sz="2400" dirty="0" err="1" smtClean="0">
                <a:solidFill>
                  <a:srgbClr val="444949"/>
                </a:solidFill>
                <a:latin typeface="GillSans-Light"/>
              </a:rPr>
              <a:t>eBGP</a:t>
            </a:r>
            <a:r>
              <a:rPr lang="en-IN" sz="2400" dirty="0" smtClean="0">
                <a:solidFill>
                  <a:srgbClr val="444949"/>
                </a:solidFill>
                <a:latin typeface="GillSans-Light"/>
              </a:rPr>
              <a:t> for internet)</a:t>
            </a:r>
          </a:p>
          <a:p>
            <a:pPr lvl="1">
              <a:buNone/>
            </a:pPr>
            <a:r>
              <a:rPr lang="en-IN" sz="2400" dirty="0" smtClean="0">
                <a:solidFill>
                  <a:srgbClr val="444949"/>
                </a:solidFill>
                <a:latin typeface="ArialMT"/>
              </a:rPr>
              <a:t>• </a:t>
            </a:r>
            <a:r>
              <a:rPr lang="en-IN" sz="2400" dirty="0" smtClean="0">
                <a:solidFill>
                  <a:srgbClr val="444949"/>
                </a:solidFill>
                <a:latin typeface="GillSans-Light"/>
              </a:rPr>
              <a:t>We don’t need to update the routing tables, it will be done for us dynamically</a:t>
            </a:r>
          </a:p>
          <a:p>
            <a:pPr lvl="1">
              <a:buNone/>
            </a:pPr>
            <a:r>
              <a:rPr lang="en-IN" sz="2400" dirty="0" smtClean="0">
                <a:solidFill>
                  <a:srgbClr val="444949"/>
                </a:solidFill>
                <a:latin typeface="ArialMT"/>
              </a:rPr>
              <a:t>• </a:t>
            </a:r>
            <a:r>
              <a:rPr lang="en-IN" sz="2400" dirty="0" smtClean="0">
                <a:solidFill>
                  <a:srgbClr val="444949"/>
                </a:solidFill>
                <a:latin typeface="GillSans-Light"/>
              </a:rPr>
              <a:t>Just need to specify the ASN (Autonomous System Number) of the CGW and VGW</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Route Propagation in </a:t>
            </a:r>
            <a:br>
              <a:rPr lang="en-IN" sz="4000" dirty="0" smtClean="0">
                <a:solidFill>
                  <a:srgbClr val="444949"/>
                </a:solidFill>
                <a:latin typeface="GillSans-Light"/>
              </a:rPr>
            </a:br>
            <a:r>
              <a:rPr lang="en-IN" sz="4000" dirty="0" smtClean="0">
                <a:solidFill>
                  <a:srgbClr val="444949"/>
                </a:solidFill>
                <a:latin typeface="GillSans-Light"/>
              </a:rPr>
              <a:t> Site-to-Site VPN</a:t>
            </a:r>
            <a:endParaRPr lang="en-IN" dirty="0"/>
          </a:p>
        </p:txBody>
      </p:sp>
      <p:pic>
        <p:nvPicPr>
          <p:cNvPr id="21506" name="Picture 2"/>
          <p:cNvPicPr>
            <a:picLocks noChangeAspect="1" noChangeArrowheads="1"/>
          </p:cNvPicPr>
          <p:nvPr/>
        </p:nvPicPr>
        <p:blipFill>
          <a:blip r:embed="rId2"/>
          <a:srcRect/>
          <a:stretch>
            <a:fillRect/>
          </a:stretch>
        </p:blipFill>
        <p:spPr bwMode="auto">
          <a:xfrm>
            <a:off x="609600" y="1295400"/>
            <a:ext cx="8105775" cy="1276350"/>
          </a:xfrm>
          <a:prstGeom prst="rect">
            <a:avLst/>
          </a:prstGeom>
          <a:noFill/>
          <a:ln w="9525">
            <a:noFill/>
            <a:miter lim="800000"/>
            <a:headEnd/>
            <a:tailEnd/>
          </a:ln>
          <a:effectLst/>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Site to Site VPN and </a:t>
            </a:r>
            <a:br>
              <a:rPr lang="en-IN" sz="4000" dirty="0" smtClean="0">
                <a:solidFill>
                  <a:srgbClr val="444949"/>
                </a:solidFill>
                <a:latin typeface="GillSans-Light"/>
              </a:rPr>
            </a:br>
            <a:r>
              <a:rPr lang="en-IN" sz="4000" dirty="0" smtClean="0">
                <a:solidFill>
                  <a:srgbClr val="444949"/>
                </a:solidFill>
                <a:latin typeface="GillSans-Light"/>
              </a:rPr>
              <a:t> Internet Access</a:t>
            </a:r>
            <a:endParaRPr lang="en-IN" dirty="0"/>
          </a:p>
        </p:txBody>
      </p:sp>
      <p:pic>
        <p:nvPicPr>
          <p:cNvPr id="22530" name="Picture 2"/>
          <p:cNvPicPr>
            <a:picLocks noGrp="1" noChangeAspect="1" noChangeArrowheads="1"/>
          </p:cNvPicPr>
          <p:nvPr>
            <p:ph idx="1"/>
          </p:nvPr>
        </p:nvPicPr>
        <p:blipFill>
          <a:blip r:embed="rId2"/>
          <a:srcRect/>
          <a:stretch>
            <a:fillRect/>
          </a:stretch>
        </p:blipFill>
        <p:spPr bwMode="auto">
          <a:xfrm>
            <a:off x="457200" y="1981200"/>
            <a:ext cx="8229600" cy="3886200"/>
          </a:xfrm>
          <a:prstGeom prst="rect">
            <a:avLst/>
          </a:prstGeom>
          <a:noFill/>
          <a:ln w="9525">
            <a:noFill/>
            <a:miter lim="800000"/>
            <a:headEnd/>
            <a:tailEnd/>
          </a:ln>
          <a:effectLst/>
        </p:spPr>
      </p:pic>
      <p:sp>
        <p:nvSpPr>
          <p:cNvPr id="5" name="TextBox 4"/>
          <p:cNvSpPr txBox="1"/>
          <p:nvPr/>
        </p:nvSpPr>
        <p:spPr>
          <a:xfrm>
            <a:off x="685800" y="1524000"/>
            <a:ext cx="7543800" cy="461665"/>
          </a:xfrm>
          <a:prstGeom prst="rect">
            <a:avLst/>
          </a:prstGeom>
          <a:noFill/>
        </p:spPr>
        <p:txBody>
          <a:bodyPr wrap="square" rtlCol="0">
            <a:spAutoFit/>
          </a:bodyPr>
          <a:lstStyle/>
          <a:p>
            <a:r>
              <a:rPr lang="en-IN" sz="2400" dirty="0" smtClean="0">
                <a:solidFill>
                  <a:srgbClr val="FF0000"/>
                </a:solidFill>
                <a:latin typeface="ArialMT"/>
              </a:rPr>
              <a:t>• </a:t>
            </a:r>
            <a:r>
              <a:rPr lang="en-IN" sz="2400" dirty="0" smtClean="0">
                <a:solidFill>
                  <a:srgbClr val="FF0000"/>
                </a:solidFill>
                <a:latin typeface="GillSans-Light"/>
              </a:rPr>
              <a:t>NOT OKAY </a:t>
            </a:r>
            <a:r>
              <a:rPr lang="en-IN" sz="2400" dirty="0" smtClean="0">
                <a:solidFill>
                  <a:srgbClr val="444949"/>
                </a:solidFill>
                <a:latin typeface="GillSans-Light"/>
              </a:rPr>
              <a:t>(blocked by NAT Gateway restrictions)</a:t>
            </a:r>
            <a:endParaRPr lang="en-IN" sz="2400"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Site to Site VPN and </a:t>
            </a:r>
            <a:br>
              <a:rPr lang="en-IN" sz="4000" dirty="0" smtClean="0">
                <a:solidFill>
                  <a:srgbClr val="444949"/>
                </a:solidFill>
                <a:latin typeface="GillSans-Light"/>
              </a:rPr>
            </a:br>
            <a:r>
              <a:rPr lang="en-IN" sz="4000" dirty="0" smtClean="0">
                <a:solidFill>
                  <a:srgbClr val="444949"/>
                </a:solidFill>
                <a:latin typeface="GillSans-Light"/>
              </a:rPr>
              <a:t> Internet Access</a:t>
            </a:r>
            <a:endParaRPr lang="en-IN" dirty="0"/>
          </a:p>
        </p:txBody>
      </p:sp>
      <p:pic>
        <p:nvPicPr>
          <p:cNvPr id="23554" name="Picture 2"/>
          <p:cNvPicPr>
            <a:picLocks noGrp="1" noChangeAspect="1" noChangeArrowheads="1"/>
          </p:cNvPicPr>
          <p:nvPr>
            <p:ph idx="1"/>
          </p:nvPr>
        </p:nvPicPr>
        <p:blipFill>
          <a:blip r:embed="rId2"/>
          <a:srcRect/>
          <a:stretch>
            <a:fillRect/>
          </a:stretch>
        </p:blipFill>
        <p:spPr bwMode="auto">
          <a:xfrm>
            <a:off x="533400" y="1981200"/>
            <a:ext cx="8143875" cy="3886200"/>
          </a:xfrm>
          <a:prstGeom prst="rect">
            <a:avLst/>
          </a:prstGeom>
          <a:noFill/>
          <a:ln w="9525">
            <a:noFill/>
            <a:miter lim="800000"/>
            <a:headEnd/>
            <a:tailEnd/>
          </a:ln>
          <a:effectLst/>
        </p:spPr>
      </p:pic>
      <p:sp>
        <p:nvSpPr>
          <p:cNvPr id="5" name="TextBox 4"/>
          <p:cNvSpPr txBox="1"/>
          <p:nvPr/>
        </p:nvSpPr>
        <p:spPr>
          <a:xfrm>
            <a:off x="457200" y="1447800"/>
            <a:ext cx="8686800" cy="523220"/>
          </a:xfrm>
          <a:prstGeom prst="rect">
            <a:avLst/>
          </a:prstGeom>
          <a:noFill/>
        </p:spPr>
        <p:txBody>
          <a:bodyPr wrap="square" rtlCol="0">
            <a:spAutoFit/>
          </a:bodyPr>
          <a:lstStyle/>
          <a:p>
            <a:r>
              <a:rPr lang="en-IN" sz="2800" dirty="0" smtClean="0">
                <a:solidFill>
                  <a:srgbClr val="70AE47"/>
                </a:solidFill>
                <a:latin typeface="ArialMT"/>
              </a:rPr>
              <a:t>• </a:t>
            </a:r>
            <a:r>
              <a:rPr lang="en-IN" sz="2800" dirty="0" smtClean="0">
                <a:solidFill>
                  <a:srgbClr val="70AE47"/>
                </a:solidFill>
                <a:latin typeface="GillSans-Light"/>
              </a:rPr>
              <a:t>OKAY </a:t>
            </a:r>
            <a:r>
              <a:rPr lang="en-IN" sz="2800" dirty="0" smtClean="0">
                <a:solidFill>
                  <a:srgbClr val="444949"/>
                </a:solidFill>
                <a:latin typeface="GillSans-Light"/>
              </a:rPr>
              <a:t>(alternative to NAT Instances / Gateway)</a:t>
            </a:r>
            <a:endParaRPr lang="en-IN"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tretch>
            <a:fillRect/>
          </a:stretch>
        </p:blipFill>
        <p:spPr bwMode="auto">
          <a:xfrm>
            <a:off x="990600" y="1553369"/>
            <a:ext cx="7162800" cy="4381500"/>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sz="4000" dirty="0" smtClean="0">
                <a:solidFill>
                  <a:srgbClr val="444949"/>
                </a:solidFill>
                <a:latin typeface="GillSans-Light"/>
              </a:rPr>
              <a:t>AWS Organization</a:t>
            </a:r>
            <a:endParaRPr lang="en-US"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2672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Can connect up to 10 Customer Gateway for each Virtual Private Gateway (VGW)</a:t>
            </a:r>
          </a:p>
          <a:p>
            <a:pPr>
              <a:buNone/>
            </a:pPr>
            <a:r>
              <a:rPr lang="en-IN" sz="2800" dirty="0" smtClean="0">
                <a:solidFill>
                  <a:srgbClr val="444949"/>
                </a:solidFill>
                <a:latin typeface="ArialMT"/>
              </a:rPr>
              <a:t>• </a:t>
            </a:r>
            <a:r>
              <a:rPr lang="en-IN" sz="2800" dirty="0" smtClean="0">
                <a:solidFill>
                  <a:srgbClr val="444949"/>
                </a:solidFill>
                <a:latin typeface="GillSans-Light"/>
              </a:rPr>
              <a:t>Low cost hub-and-spoke model for primary or secondary network connectivity between locations</a:t>
            </a:r>
          </a:p>
          <a:p>
            <a:pPr>
              <a:buNone/>
            </a:pPr>
            <a:r>
              <a:rPr lang="en-IN" sz="2800" dirty="0" smtClean="0">
                <a:solidFill>
                  <a:srgbClr val="444949"/>
                </a:solidFill>
                <a:latin typeface="ArialMT"/>
              </a:rPr>
              <a:t>• </a:t>
            </a:r>
            <a:r>
              <a:rPr lang="en-IN" sz="2800" dirty="0" smtClean="0">
                <a:solidFill>
                  <a:srgbClr val="444949"/>
                </a:solidFill>
                <a:latin typeface="GillSans-Light"/>
              </a:rPr>
              <a:t>Provide secure communication between sites, if you have multiple VPN connections</a:t>
            </a:r>
          </a:p>
          <a:p>
            <a:pPr>
              <a:buNone/>
            </a:pPr>
            <a:r>
              <a:rPr lang="en-IN" sz="2800" dirty="0" smtClean="0">
                <a:solidFill>
                  <a:srgbClr val="444949"/>
                </a:solidFill>
                <a:latin typeface="ArialMT"/>
              </a:rPr>
              <a:t>• </a:t>
            </a:r>
            <a:r>
              <a:rPr lang="en-IN" sz="2800" dirty="0" smtClean="0">
                <a:solidFill>
                  <a:srgbClr val="444949"/>
                </a:solidFill>
                <a:latin typeface="GillSans-Light"/>
              </a:rPr>
              <a:t>It’s a VPN connection so it goes over the public internet</a:t>
            </a:r>
          </a:p>
          <a:p>
            <a:pPr>
              <a:buNone/>
            </a:pPr>
            <a:r>
              <a:rPr lang="en-IN" sz="2800" dirty="0" smtClean="0">
                <a:solidFill>
                  <a:srgbClr val="444949"/>
                </a:solidFill>
                <a:latin typeface="ArialMT"/>
              </a:rPr>
              <a:t>• </a:t>
            </a:r>
            <a:r>
              <a:rPr lang="en-IN" sz="2800" dirty="0" smtClean="0">
                <a:solidFill>
                  <a:srgbClr val="444949"/>
                </a:solidFill>
                <a:latin typeface="GillSans-Light"/>
              </a:rPr>
              <a:t>Can be a failover connection between</a:t>
            </a:r>
          </a:p>
          <a:p>
            <a:pPr>
              <a:buNone/>
            </a:pPr>
            <a:r>
              <a:rPr lang="en-IN" sz="2800" dirty="0" smtClean="0">
                <a:solidFill>
                  <a:srgbClr val="444949"/>
                </a:solidFill>
                <a:latin typeface="GillSans-Light"/>
              </a:rPr>
              <a:t>your on-premise locations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VPN </a:t>
            </a:r>
            <a:r>
              <a:rPr lang="en-IN" sz="4000" dirty="0" err="1" smtClean="0">
                <a:solidFill>
                  <a:srgbClr val="444949"/>
                </a:solidFill>
                <a:latin typeface="GillSans-Light"/>
              </a:rPr>
              <a:t>CloudHub</a:t>
            </a:r>
            <a:endParaRPr lang="en-IN" dirty="0"/>
          </a:p>
        </p:txBody>
      </p:sp>
      <p:pic>
        <p:nvPicPr>
          <p:cNvPr id="24578" name="Picture 2"/>
          <p:cNvPicPr>
            <a:picLocks noChangeAspect="1" noChangeArrowheads="1"/>
          </p:cNvPicPr>
          <p:nvPr/>
        </p:nvPicPr>
        <p:blipFill>
          <a:blip r:embed="rId2" cstate="print"/>
          <a:srcRect/>
          <a:stretch>
            <a:fillRect/>
          </a:stretch>
        </p:blipFill>
        <p:spPr bwMode="auto">
          <a:xfrm>
            <a:off x="4800600" y="1524000"/>
            <a:ext cx="4114800" cy="4419600"/>
          </a:xfrm>
          <a:prstGeom prst="rect">
            <a:avLst/>
          </a:prstGeom>
          <a:noFill/>
          <a:ln w="9525">
            <a:noFill/>
            <a:miter lim="800000"/>
            <a:headEnd/>
            <a:tailEnd/>
          </a:ln>
          <a:effectLst/>
        </p:spPr>
      </p:pic>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728472"/>
          </a:xfrm>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Connect from your computer using </a:t>
            </a:r>
            <a:r>
              <a:rPr lang="en-IN" sz="2400" dirty="0" err="1" smtClean="0">
                <a:solidFill>
                  <a:srgbClr val="444949"/>
                </a:solidFill>
                <a:latin typeface="GillSans-Light"/>
              </a:rPr>
              <a:t>OpenVPN</a:t>
            </a:r>
            <a:r>
              <a:rPr lang="en-IN" sz="2400" dirty="0" smtClean="0">
                <a:solidFill>
                  <a:srgbClr val="444949"/>
                </a:solidFill>
                <a:latin typeface="GillSans-Light"/>
              </a:rPr>
              <a:t> to your private network in AWS and on-premise</a:t>
            </a:r>
            <a:endParaRPr lang="en-IN" dirty="0"/>
          </a:p>
        </p:txBody>
      </p:sp>
      <p:sp>
        <p:nvSpPr>
          <p:cNvPr id="3" name="Title 2"/>
          <p:cNvSpPr>
            <a:spLocks noGrp="1"/>
          </p:cNvSpPr>
          <p:nvPr>
            <p:ph type="title"/>
          </p:nvPr>
        </p:nvSpPr>
        <p:spPr/>
        <p:txBody>
          <a:bodyPr/>
          <a:lstStyle/>
          <a:p>
            <a:r>
              <a:rPr lang="en-IN" dirty="0" smtClean="0"/>
              <a:t>AWS Client VPN</a:t>
            </a:r>
            <a:endParaRPr lang="en-IN" dirty="0"/>
          </a:p>
        </p:txBody>
      </p:sp>
      <p:pic>
        <p:nvPicPr>
          <p:cNvPr id="25602" name="Picture 2"/>
          <p:cNvPicPr>
            <a:picLocks noChangeAspect="1" noChangeArrowheads="1"/>
          </p:cNvPicPr>
          <p:nvPr/>
        </p:nvPicPr>
        <p:blipFill>
          <a:blip r:embed="rId2"/>
          <a:srcRect/>
          <a:stretch>
            <a:fillRect/>
          </a:stretch>
        </p:blipFill>
        <p:spPr bwMode="auto">
          <a:xfrm>
            <a:off x="533400" y="2362200"/>
            <a:ext cx="8191500" cy="3657600"/>
          </a:xfrm>
          <a:prstGeom prst="rect">
            <a:avLst/>
          </a:prstGeom>
          <a:noFill/>
          <a:ln w="9525">
            <a:noFill/>
            <a:miter lim="800000"/>
            <a:headEnd/>
            <a:tailEnd/>
          </a:ln>
          <a:effectLst/>
        </p:spPr>
      </p:pic>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You can setup your own software VPN, but you have to manage everything including bandwidth, redundancy, etc.</a:t>
            </a: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US" sz="2400" dirty="0" smtClean="0">
              <a:solidFill>
                <a:srgbClr val="444949"/>
              </a:solidFill>
              <a:latin typeface="GillSans-Light"/>
            </a:endParaRPr>
          </a:p>
          <a:p>
            <a:pPr>
              <a:buNone/>
            </a:pP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You would have more control over the setup and routing options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Software VPN (not AWS </a:t>
            </a:r>
            <a:br>
              <a:rPr lang="en-IN" sz="4000" dirty="0" smtClean="0">
                <a:solidFill>
                  <a:srgbClr val="444949"/>
                </a:solidFill>
                <a:latin typeface="GillSans-Light"/>
              </a:rPr>
            </a:br>
            <a:r>
              <a:rPr lang="en-IN" sz="4000" dirty="0" smtClean="0">
                <a:solidFill>
                  <a:srgbClr val="444949"/>
                </a:solidFill>
                <a:latin typeface="GillSans-Light"/>
              </a:rPr>
              <a:t> managed)</a:t>
            </a:r>
            <a:endParaRPr lang="en-IN" dirty="0"/>
          </a:p>
        </p:txBody>
      </p:sp>
      <p:pic>
        <p:nvPicPr>
          <p:cNvPr id="26626" name="Picture 2"/>
          <p:cNvPicPr>
            <a:picLocks noChangeAspect="1" noChangeArrowheads="1"/>
          </p:cNvPicPr>
          <p:nvPr/>
        </p:nvPicPr>
        <p:blipFill>
          <a:blip r:embed="rId2"/>
          <a:srcRect/>
          <a:stretch>
            <a:fillRect/>
          </a:stretch>
        </p:blipFill>
        <p:spPr bwMode="auto">
          <a:xfrm>
            <a:off x="609600" y="2514600"/>
            <a:ext cx="8077200" cy="2590800"/>
          </a:xfrm>
          <a:prstGeom prst="rect">
            <a:avLst/>
          </a:prstGeom>
          <a:noFill/>
          <a:ln w="9525">
            <a:noFill/>
            <a:miter lim="800000"/>
            <a:headEnd/>
            <a:tailEnd/>
          </a:ln>
          <a:effectLst/>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47800"/>
            <a:ext cx="3505200" cy="4525963"/>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For VPN-based</a:t>
            </a:r>
          </a:p>
          <a:p>
            <a:pPr>
              <a:buNone/>
            </a:pPr>
            <a:r>
              <a:rPr lang="en-IN" sz="2400" dirty="0" smtClean="0">
                <a:solidFill>
                  <a:srgbClr val="444949"/>
                </a:solidFill>
                <a:latin typeface="GillSans-Light"/>
              </a:rPr>
              <a:t>customers, AWS</a:t>
            </a:r>
          </a:p>
          <a:p>
            <a:pPr>
              <a:buNone/>
            </a:pPr>
            <a:r>
              <a:rPr lang="en-IN" sz="2400" dirty="0" smtClean="0">
                <a:solidFill>
                  <a:srgbClr val="444949"/>
                </a:solidFill>
                <a:latin typeface="GillSans-Light"/>
              </a:rPr>
              <a:t>recommends creating a</a:t>
            </a:r>
          </a:p>
          <a:p>
            <a:pPr>
              <a:buNone/>
            </a:pPr>
            <a:r>
              <a:rPr lang="en-IN" sz="2400" dirty="0" smtClean="0">
                <a:solidFill>
                  <a:srgbClr val="444949"/>
                </a:solidFill>
                <a:latin typeface="GillSans-Light"/>
              </a:rPr>
              <a:t>separate VPN</a:t>
            </a:r>
          </a:p>
          <a:p>
            <a:pPr>
              <a:buNone/>
            </a:pPr>
            <a:r>
              <a:rPr lang="en-IN" sz="2400" dirty="0" smtClean="0">
                <a:solidFill>
                  <a:srgbClr val="444949"/>
                </a:solidFill>
                <a:latin typeface="GillSans-Light"/>
              </a:rPr>
              <a:t>connection for each</a:t>
            </a:r>
          </a:p>
          <a:p>
            <a:pPr>
              <a:buNone/>
            </a:pPr>
            <a:r>
              <a:rPr lang="en-IN" sz="2400" dirty="0" smtClean="0">
                <a:solidFill>
                  <a:srgbClr val="444949"/>
                </a:solidFill>
                <a:latin typeface="GillSans-Light"/>
              </a:rPr>
              <a:t>customer VPC.</a:t>
            </a:r>
          </a:p>
          <a:p>
            <a:pPr>
              <a:buNone/>
            </a:pPr>
            <a:r>
              <a:rPr lang="en-IN" sz="2400" dirty="0" smtClean="0">
                <a:solidFill>
                  <a:srgbClr val="444949"/>
                </a:solidFill>
                <a:latin typeface="ArialMT"/>
              </a:rPr>
              <a:t>• </a:t>
            </a:r>
            <a:r>
              <a:rPr lang="en-IN" sz="2400" dirty="0" smtClean="0">
                <a:solidFill>
                  <a:srgbClr val="444949"/>
                </a:solidFill>
                <a:latin typeface="GillSans-Light"/>
              </a:rPr>
              <a:t>Direct Connect is</a:t>
            </a:r>
          </a:p>
          <a:p>
            <a:pPr>
              <a:buNone/>
            </a:pPr>
            <a:r>
              <a:rPr lang="en-IN" sz="2400" dirty="0" smtClean="0">
                <a:solidFill>
                  <a:srgbClr val="444949"/>
                </a:solidFill>
                <a:latin typeface="GillSans-Light"/>
              </a:rPr>
              <a:t>recommended because</a:t>
            </a:r>
          </a:p>
          <a:p>
            <a:pPr>
              <a:buNone/>
            </a:pPr>
            <a:r>
              <a:rPr lang="en-IN" sz="2400" dirty="0" smtClean="0">
                <a:solidFill>
                  <a:srgbClr val="444949"/>
                </a:solidFill>
                <a:latin typeface="GillSans-Light"/>
              </a:rPr>
              <a:t>it has a Direct Connect</a:t>
            </a:r>
          </a:p>
          <a:p>
            <a:pPr>
              <a:buNone/>
            </a:pPr>
            <a:r>
              <a:rPr lang="en-IN" sz="2400" dirty="0" smtClean="0">
                <a:solidFill>
                  <a:srgbClr val="444949"/>
                </a:solidFill>
                <a:latin typeface="GillSans-Light"/>
              </a:rPr>
              <a:t>Gateway</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VPN to multiple VPC</a:t>
            </a:r>
            <a:endParaRPr lang="en-IN" dirty="0"/>
          </a:p>
        </p:txBody>
      </p:sp>
      <p:pic>
        <p:nvPicPr>
          <p:cNvPr id="27650" name="Picture 2"/>
          <p:cNvPicPr>
            <a:picLocks noChangeAspect="1" noChangeArrowheads="1"/>
          </p:cNvPicPr>
          <p:nvPr/>
        </p:nvPicPr>
        <p:blipFill>
          <a:blip r:embed="rId2"/>
          <a:srcRect/>
          <a:stretch>
            <a:fillRect/>
          </a:stretch>
        </p:blipFill>
        <p:spPr bwMode="auto">
          <a:xfrm>
            <a:off x="4152900" y="1447800"/>
            <a:ext cx="4991100" cy="4724400"/>
          </a:xfrm>
          <a:prstGeom prst="rect">
            <a:avLst/>
          </a:prstGeom>
          <a:noFill/>
          <a:ln w="9525">
            <a:noFill/>
            <a:miter lim="800000"/>
            <a:headEnd/>
            <a:tailEnd/>
          </a:ln>
          <a:effectLst/>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8768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Create a VPN connection between </a:t>
            </a:r>
            <a:r>
              <a:rPr lang="en-IN" sz="2800" dirty="0" err="1" smtClean="0">
                <a:solidFill>
                  <a:srgbClr val="444949"/>
                </a:solidFill>
                <a:latin typeface="GillSans-Light"/>
              </a:rPr>
              <a:t>onpremise</a:t>
            </a:r>
            <a:r>
              <a:rPr lang="en-IN" sz="2800" dirty="0" smtClean="0">
                <a:solidFill>
                  <a:srgbClr val="444949"/>
                </a:solidFill>
                <a:latin typeface="GillSans-Light"/>
              </a:rPr>
              <a:t> and shared service VPC</a:t>
            </a:r>
          </a:p>
          <a:p>
            <a:pPr>
              <a:buNone/>
            </a:pPr>
            <a:r>
              <a:rPr lang="en-IN" sz="2800" dirty="0" smtClean="0">
                <a:solidFill>
                  <a:srgbClr val="444949"/>
                </a:solidFill>
                <a:latin typeface="ArialMT"/>
              </a:rPr>
              <a:t>• </a:t>
            </a:r>
            <a:r>
              <a:rPr lang="en-IN" sz="2800" dirty="0" smtClean="0">
                <a:solidFill>
                  <a:srgbClr val="444949"/>
                </a:solidFill>
                <a:latin typeface="GillSans-Light"/>
              </a:rPr>
              <a:t>Replicate services, applications,</a:t>
            </a:r>
          </a:p>
          <a:p>
            <a:pPr>
              <a:buNone/>
            </a:pPr>
            <a:r>
              <a:rPr lang="en-IN" sz="2800" dirty="0" smtClean="0">
                <a:solidFill>
                  <a:srgbClr val="444949"/>
                </a:solidFill>
                <a:latin typeface="GillSans-Light"/>
              </a:rPr>
              <a:t>databases between on-premise and</a:t>
            </a:r>
          </a:p>
          <a:p>
            <a:pPr>
              <a:buNone/>
            </a:pPr>
            <a:r>
              <a:rPr lang="en-IN" sz="2800" dirty="0" smtClean="0">
                <a:solidFill>
                  <a:srgbClr val="444949"/>
                </a:solidFill>
                <a:latin typeface="GillSans-Light"/>
              </a:rPr>
              <a:t>the Shared Services VPC or deploy</a:t>
            </a:r>
          </a:p>
          <a:p>
            <a:pPr>
              <a:buNone/>
            </a:pPr>
            <a:r>
              <a:rPr lang="en-IN" sz="2800" dirty="0" smtClean="0">
                <a:solidFill>
                  <a:srgbClr val="444949"/>
                </a:solidFill>
                <a:latin typeface="GillSans-Light"/>
              </a:rPr>
              <a:t>proxies in the shared service VPC</a:t>
            </a:r>
          </a:p>
          <a:p>
            <a:pPr>
              <a:buNone/>
            </a:pPr>
            <a:r>
              <a:rPr lang="en-IN" sz="2800" dirty="0" smtClean="0">
                <a:solidFill>
                  <a:srgbClr val="444949"/>
                </a:solidFill>
                <a:latin typeface="ArialMT"/>
              </a:rPr>
              <a:t>• </a:t>
            </a:r>
            <a:r>
              <a:rPr lang="en-IN" sz="2800" dirty="0" smtClean="0">
                <a:solidFill>
                  <a:srgbClr val="444949"/>
                </a:solidFill>
                <a:latin typeface="GillSans-Light"/>
              </a:rPr>
              <a:t>Do VPC peering between the VPC and</a:t>
            </a:r>
          </a:p>
          <a:p>
            <a:pPr>
              <a:buNone/>
            </a:pPr>
            <a:r>
              <a:rPr lang="en-IN" sz="2800" dirty="0" smtClean="0">
                <a:solidFill>
                  <a:srgbClr val="444949"/>
                </a:solidFill>
                <a:latin typeface="GillSans-Light"/>
              </a:rPr>
              <a:t>the shared service VPC</a:t>
            </a:r>
          </a:p>
          <a:p>
            <a:pPr>
              <a:buNone/>
            </a:pPr>
            <a:r>
              <a:rPr lang="en-IN" sz="2800" dirty="0" smtClean="0">
                <a:solidFill>
                  <a:srgbClr val="444949"/>
                </a:solidFill>
                <a:latin typeface="ArialMT"/>
              </a:rPr>
              <a:t>• </a:t>
            </a:r>
            <a:r>
              <a:rPr lang="en-IN" sz="2800" dirty="0" smtClean="0">
                <a:solidFill>
                  <a:srgbClr val="444949"/>
                </a:solidFill>
                <a:latin typeface="GillSans-Light"/>
              </a:rPr>
              <a:t>VPCs can directly access the Shared</a:t>
            </a:r>
          </a:p>
          <a:p>
            <a:pPr>
              <a:buNone/>
            </a:pPr>
            <a:r>
              <a:rPr lang="en-IN" sz="2800" dirty="0" smtClean="0">
                <a:solidFill>
                  <a:srgbClr val="444949"/>
                </a:solidFill>
                <a:latin typeface="GillSans-Light"/>
              </a:rPr>
              <a:t>Service VPC services and do not need</a:t>
            </a:r>
          </a:p>
          <a:p>
            <a:pPr>
              <a:buNone/>
            </a:pPr>
            <a:r>
              <a:rPr lang="en-IN" sz="2800" dirty="0" smtClean="0">
                <a:solidFill>
                  <a:srgbClr val="444949"/>
                </a:solidFill>
                <a:latin typeface="GillSans-Light"/>
              </a:rPr>
              <a:t>VPN connections to on-premise</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Shared Services VPC</a:t>
            </a:r>
            <a:endParaRPr lang="en-IN" dirty="0"/>
          </a:p>
        </p:txBody>
      </p:sp>
      <p:pic>
        <p:nvPicPr>
          <p:cNvPr id="28674" name="Picture 2"/>
          <p:cNvPicPr>
            <a:picLocks noChangeAspect="1" noChangeArrowheads="1"/>
          </p:cNvPicPr>
          <p:nvPr/>
        </p:nvPicPr>
        <p:blipFill>
          <a:blip r:embed="rId2"/>
          <a:srcRect/>
          <a:stretch>
            <a:fillRect/>
          </a:stretch>
        </p:blipFill>
        <p:spPr bwMode="auto">
          <a:xfrm>
            <a:off x="5343525" y="1371600"/>
            <a:ext cx="3800475" cy="4591050"/>
          </a:xfrm>
          <a:prstGeom prst="rect">
            <a:avLst/>
          </a:prstGeom>
          <a:noFill/>
          <a:ln w="9525">
            <a:noFill/>
            <a:miter lim="800000"/>
            <a:headEnd/>
            <a:tailEnd/>
          </a:ln>
          <a:effectLst/>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490471"/>
          </a:xfrm>
        </p:spPr>
        <p:txBody>
          <a:bodyPr>
            <a:normAutofit fontScale="92500" lnSpcReduction="20000"/>
          </a:bodyPr>
          <a:lstStyle/>
          <a:p>
            <a:pPr>
              <a:buNone/>
            </a:pPr>
            <a:r>
              <a:rPr lang="en-IN" sz="3600" dirty="0" smtClean="0">
                <a:solidFill>
                  <a:srgbClr val="444949"/>
                </a:solidFill>
                <a:latin typeface="ArialMT"/>
              </a:rPr>
              <a:t>• </a:t>
            </a:r>
            <a:r>
              <a:rPr lang="en-IN" sz="3600" dirty="0" smtClean="0">
                <a:solidFill>
                  <a:srgbClr val="444949"/>
                </a:solidFill>
                <a:latin typeface="GillSans-Light"/>
              </a:rPr>
              <a:t>Transit VPC (complicated)</a:t>
            </a:r>
          </a:p>
          <a:p>
            <a:pPr lvl="1">
              <a:buNone/>
            </a:pPr>
            <a:r>
              <a:rPr lang="en-IN" sz="2400" dirty="0" smtClean="0">
                <a:solidFill>
                  <a:srgbClr val="444949"/>
                </a:solidFill>
                <a:latin typeface="ArialMT"/>
              </a:rPr>
              <a:t>• </a:t>
            </a:r>
            <a:r>
              <a:rPr lang="en-IN" sz="2400" dirty="0" smtClean="0">
                <a:solidFill>
                  <a:srgbClr val="444949"/>
                </a:solidFill>
                <a:latin typeface="GillSans-Light"/>
              </a:rPr>
              <a:t>Good for resources that are hard to replicate on the cloud</a:t>
            </a:r>
          </a:p>
          <a:p>
            <a:pPr lvl="1">
              <a:buNone/>
            </a:pPr>
            <a:r>
              <a:rPr lang="en-IN" sz="2400" dirty="0" smtClean="0">
                <a:solidFill>
                  <a:srgbClr val="444949"/>
                </a:solidFill>
                <a:latin typeface="ArialMT"/>
              </a:rPr>
              <a:t>• </a:t>
            </a:r>
            <a:r>
              <a:rPr lang="en-IN" sz="2400" dirty="0" smtClean="0">
                <a:solidFill>
                  <a:srgbClr val="444949"/>
                </a:solidFill>
                <a:latin typeface="GillSans-Light"/>
              </a:rPr>
              <a:t>Must use VPN as VPC peering does not support transitive routing</a:t>
            </a:r>
            <a:endParaRPr lang="en-IN" dirty="0"/>
          </a:p>
        </p:txBody>
      </p:sp>
      <p:sp>
        <p:nvSpPr>
          <p:cNvPr id="3" name="Title 2"/>
          <p:cNvSpPr>
            <a:spLocks noGrp="1"/>
          </p:cNvSpPr>
          <p:nvPr>
            <p:ph type="title"/>
          </p:nvPr>
        </p:nvSpPr>
        <p:spPr/>
        <p:txBody>
          <a:bodyPr/>
          <a:lstStyle/>
          <a:p>
            <a:r>
              <a:rPr lang="en-IN" dirty="0" smtClean="0"/>
              <a:t>Other Solutions</a:t>
            </a:r>
            <a:endParaRPr lang="en-IN" dirty="0"/>
          </a:p>
        </p:txBody>
      </p:sp>
      <p:pic>
        <p:nvPicPr>
          <p:cNvPr id="1026" name="Picture 2"/>
          <p:cNvPicPr>
            <a:picLocks noChangeAspect="1" noChangeArrowheads="1"/>
          </p:cNvPicPr>
          <p:nvPr/>
        </p:nvPicPr>
        <p:blipFill>
          <a:blip r:embed="rId2"/>
          <a:srcRect/>
          <a:stretch>
            <a:fillRect/>
          </a:stretch>
        </p:blipFill>
        <p:spPr bwMode="auto">
          <a:xfrm>
            <a:off x="304800" y="2895600"/>
            <a:ext cx="5114925" cy="26765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562600" y="3352800"/>
            <a:ext cx="3276600" cy="3246120"/>
          </a:xfrm>
          <a:prstGeom prst="rect">
            <a:avLst/>
          </a:prstGeom>
          <a:noFill/>
          <a:ln w="9525">
            <a:noFill/>
            <a:miter lim="800000"/>
            <a:headEnd/>
            <a:tailEnd/>
          </a:ln>
          <a:effectLst/>
        </p:spPr>
      </p:pic>
      <p:sp>
        <p:nvSpPr>
          <p:cNvPr id="6" name="TextBox 5"/>
          <p:cNvSpPr txBox="1"/>
          <p:nvPr/>
        </p:nvSpPr>
        <p:spPr>
          <a:xfrm>
            <a:off x="5867400" y="2895600"/>
            <a:ext cx="2885149" cy="369332"/>
          </a:xfrm>
          <a:prstGeom prst="rect">
            <a:avLst/>
          </a:prstGeom>
          <a:noFill/>
        </p:spPr>
        <p:txBody>
          <a:bodyPr wrap="none" rtlCol="0">
            <a:spAutoFit/>
          </a:bodyPr>
          <a:lstStyle/>
          <a:p>
            <a:r>
              <a:rPr lang="en-IN" dirty="0" smtClean="0">
                <a:solidFill>
                  <a:srgbClr val="444949"/>
                </a:solidFill>
                <a:latin typeface="ArialMT"/>
              </a:rPr>
              <a:t>• </a:t>
            </a:r>
            <a:r>
              <a:rPr lang="en-IN" dirty="0" smtClean="0">
                <a:solidFill>
                  <a:srgbClr val="444949"/>
                </a:solidFill>
                <a:latin typeface="GillSans-Light"/>
              </a:rPr>
              <a:t>Transit Gateway (simple)</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Provides a dedicated private connection from a remote network to</a:t>
            </a:r>
          </a:p>
          <a:p>
            <a:pPr>
              <a:buNone/>
            </a:pPr>
            <a:r>
              <a:rPr lang="en-IN" sz="2400" dirty="0" smtClean="0">
                <a:solidFill>
                  <a:srgbClr val="444949"/>
                </a:solidFill>
                <a:latin typeface="GillSans-Light"/>
              </a:rPr>
              <a:t>your VPC</a:t>
            </a:r>
          </a:p>
          <a:p>
            <a:pPr>
              <a:buNone/>
            </a:pPr>
            <a:r>
              <a:rPr lang="en-IN" sz="2400" dirty="0" smtClean="0">
                <a:solidFill>
                  <a:srgbClr val="444949"/>
                </a:solidFill>
                <a:latin typeface="ArialMT"/>
              </a:rPr>
              <a:t>• </a:t>
            </a:r>
            <a:r>
              <a:rPr lang="en-IN" sz="2400" dirty="0" smtClean="0">
                <a:solidFill>
                  <a:srgbClr val="444949"/>
                </a:solidFill>
                <a:latin typeface="GillSans-Light"/>
              </a:rPr>
              <a:t>Dedicated connection must be setup between your DC and AWS</a:t>
            </a:r>
          </a:p>
          <a:p>
            <a:pPr>
              <a:buNone/>
            </a:pPr>
            <a:r>
              <a:rPr lang="en-IN" sz="2400" dirty="0" smtClean="0">
                <a:solidFill>
                  <a:srgbClr val="444949"/>
                </a:solidFill>
                <a:latin typeface="GillSans-Light"/>
              </a:rPr>
              <a:t>Direct Connect locations</a:t>
            </a:r>
          </a:p>
          <a:p>
            <a:pPr>
              <a:buNone/>
            </a:pPr>
            <a:r>
              <a:rPr lang="en-IN" sz="2400" dirty="0" smtClean="0">
                <a:solidFill>
                  <a:srgbClr val="444949"/>
                </a:solidFill>
                <a:latin typeface="ArialMT"/>
              </a:rPr>
              <a:t>• </a:t>
            </a:r>
            <a:r>
              <a:rPr lang="en-IN" sz="2400" dirty="0" smtClean="0">
                <a:solidFill>
                  <a:srgbClr val="444949"/>
                </a:solidFill>
                <a:latin typeface="GillSans-Light"/>
              </a:rPr>
              <a:t>More expensive than running a VPN solution</a:t>
            </a:r>
          </a:p>
          <a:p>
            <a:pPr>
              <a:buNone/>
            </a:pPr>
            <a:r>
              <a:rPr lang="en-IN" sz="2400" dirty="0" smtClean="0">
                <a:solidFill>
                  <a:srgbClr val="444949"/>
                </a:solidFill>
                <a:latin typeface="ArialMT"/>
              </a:rPr>
              <a:t>• </a:t>
            </a:r>
            <a:r>
              <a:rPr lang="en-IN" sz="2400" dirty="0" smtClean="0">
                <a:solidFill>
                  <a:srgbClr val="444949"/>
                </a:solidFill>
                <a:latin typeface="GillSans-Light"/>
              </a:rPr>
              <a:t>Private access to AWS services through VIF</a:t>
            </a:r>
          </a:p>
          <a:p>
            <a:pPr>
              <a:buNone/>
            </a:pPr>
            <a:r>
              <a:rPr lang="en-IN" sz="2400" dirty="0" smtClean="0">
                <a:solidFill>
                  <a:srgbClr val="444949"/>
                </a:solidFill>
                <a:latin typeface="ArialMT"/>
              </a:rPr>
              <a:t>• </a:t>
            </a:r>
            <a:r>
              <a:rPr lang="en-IN" sz="2400" dirty="0" smtClean="0">
                <a:solidFill>
                  <a:srgbClr val="444949"/>
                </a:solidFill>
                <a:latin typeface="GillSans-Light"/>
              </a:rPr>
              <a:t>Bypass ISP, reduce network cost, increase bandwidth and stability</a:t>
            </a:r>
          </a:p>
          <a:p>
            <a:pPr>
              <a:buNone/>
            </a:pPr>
            <a:r>
              <a:rPr lang="en-IN" sz="2400" dirty="0" smtClean="0">
                <a:solidFill>
                  <a:srgbClr val="444949"/>
                </a:solidFill>
                <a:latin typeface="ArialMT"/>
              </a:rPr>
              <a:t>• </a:t>
            </a:r>
            <a:r>
              <a:rPr lang="en-IN" sz="2400" dirty="0" smtClean="0">
                <a:solidFill>
                  <a:srgbClr val="444949"/>
                </a:solidFill>
                <a:latin typeface="GillSans-Light"/>
              </a:rPr>
              <a:t>Not redundant by default (must setup a failover DX or VPN)</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Direct Connect</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4267200" y="228600"/>
            <a:ext cx="1228725" cy="1228725"/>
          </a:xfrm>
          <a:prstGeom prst="rect">
            <a:avLst/>
          </a:prstGeom>
          <a:noFill/>
          <a:ln w="9525">
            <a:noFill/>
            <a:miter lim="800000"/>
            <a:headEnd/>
            <a:tailEnd/>
          </a:ln>
          <a:effectLst/>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9624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Public VIF: Connect to</a:t>
            </a:r>
          </a:p>
          <a:p>
            <a:pPr>
              <a:buNone/>
            </a:pPr>
            <a:r>
              <a:rPr lang="en-IN" sz="2800" dirty="0" smtClean="0">
                <a:solidFill>
                  <a:srgbClr val="444949"/>
                </a:solidFill>
                <a:latin typeface="GillSans-Light"/>
              </a:rPr>
              <a:t>Public AWS Endpoints (S3</a:t>
            </a:r>
          </a:p>
          <a:p>
            <a:pPr>
              <a:buNone/>
            </a:pPr>
            <a:r>
              <a:rPr lang="en-IN" sz="2800" dirty="0" smtClean="0">
                <a:solidFill>
                  <a:srgbClr val="444949"/>
                </a:solidFill>
                <a:latin typeface="GillSans-Light"/>
              </a:rPr>
              <a:t>buckets, EC2 service,</a:t>
            </a:r>
          </a:p>
          <a:p>
            <a:pPr>
              <a:buNone/>
            </a:pPr>
            <a:r>
              <a:rPr lang="en-IN" sz="2800" dirty="0" smtClean="0">
                <a:solidFill>
                  <a:srgbClr val="444949"/>
                </a:solidFill>
                <a:latin typeface="GillSans-Light"/>
              </a:rPr>
              <a:t>anything AWS…)</a:t>
            </a:r>
          </a:p>
          <a:p>
            <a:pPr>
              <a:buNone/>
            </a:pPr>
            <a:r>
              <a:rPr lang="en-IN" sz="2800" dirty="0" smtClean="0">
                <a:solidFill>
                  <a:srgbClr val="444949"/>
                </a:solidFill>
                <a:latin typeface="ArialMT"/>
              </a:rPr>
              <a:t>• </a:t>
            </a:r>
            <a:r>
              <a:rPr lang="en-IN" sz="2800" dirty="0" smtClean="0">
                <a:solidFill>
                  <a:srgbClr val="444949"/>
                </a:solidFill>
                <a:latin typeface="GillSans-Light"/>
              </a:rPr>
              <a:t>Private VIF: To connect to</a:t>
            </a:r>
          </a:p>
          <a:p>
            <a:pPr>
              <a:buNone/>
            </a:pPr>
            <a:r>
              <a:rPr lang="en-IN" sz="2800" dirty="0" smtClean="0">
                <a:solidFill>
                  <a:srgbClr val="444949"/>
                </a:solidFill>
                <a:latin typeface="GillSans-Light"/>
              </a:rPr>
              <a:t>resources in your VPC (EC2</a:t>
            </a:r>
          </a:p>
          <a:p>
            <a:pPr>
              <a:buNone/>
            </a:pPr>
            <a:r>
              <a:rPr lang="en-IN" sz="2800" dirty="0" smtClean="0">
                <a:solidFill>
                  <a:srgbClr val="444949"/>
                </a:solidFill>
                <a:latin typeface="GillSans-Light"/>
              </a:rPr>
              <a:t>instances, ALB, etc..)</a:t>
            </a:r>
          </a:p>
          <a:p>
            <a:pPr>
              <a:buNone/>
            </a:pPr>
            <a:r>
              <a:rPr lang="en-IN" sz="2800" dirty="0" smtClean="0">
                <a:solidFill>
                  <a:srgbClr val="444949"/>
                </a:solidFill>
                <a:latin typeface="ArialMT"/>
              </a:rPr>
              <a:t>• </a:t>
            </a:r>
            <a:r>
              <a:rPr lang="en-IN" sz="2800" dirty="0" smtClean="0">
                <a:solidFill>
                  <a:srgbClr val="444949"/>
                </a:solidFill>
                <a:latin typeface="GillSans-Light"/>
              </a:rPr>
              <a:t>Transit Virtual Interface: To</a:t>
            </a:r>
          </a:p>
          <a:p>
            <a:pPr>
              <a:buNone/>
            </a:pPr>
            <a:r>
              <a:rPr lang="en-IN" sz="2800" dirty="0" smtClean="0">
                <a:solidFill>
                  <a:srgbClr val="444949"/>
                </a:solidFill>
                <a:latin typeface="GillSans-Light"/>
              </a:rPr>
              <a:t>connect to resources in a</a:t>
            </a:r>
          </a:p>
          <a:p>
            <a:pPr>
              <a:buNone/>
            </a:pPr>
            <a:r>
              <a:rPr lang="en-IN" sz="2800" dirty="0" smtClean="0">
                <a:solidFill>
                  <a:srgbClr val="444949"/>
                </a:solidFill>
                <a:latin typeface="GillSans-Light"/>
              </a:rPr>
              <a:t>VPC using a Transit</a:t>
            </a:r>
          </a:p>
          <a:p>
            <a:pPr>
              <a:buNone/>
            </a:pPr>
            <a:r>
              <a:rPr lang="en-IN" sz="2800" dirty="0" smtClean="0">
                <a:solidFill>
                  <a:srgbClr val="444949"/>
                </a:solidFill>
                <a:latin typeface="GillSans-Light"/>
              </a:rPr>
              <a:t>Gateway</a:t>
            </a:r>
          </a:p>
          <a:p>
            <a:pPr>
              <a:buNone/>
            </a:pPr>
            <a:r>
              <a:rPr lang="en-IN" sz="2800" dirty="0" smtClean="0">
                <a:solidFill>
                  <a:srgbClr val="444949"/>
                </a:solidFill>
                <a:latin typeface="ArialMT"/>
              </a:rPr>
              <a:t>• </a:t>
            </a:r>
            <a:r>
              <a:rPr lang="en-IN" sz="2800" dirty="0" smtClean="0">
                <a:solidFill>
                  <a:srgbClr val="444949"/>
                </a:solidFill>
                <a:latin typeface="GillSans-Light"/>
              </a:rPr>
              <a:t>VPC endpoints cannot be</a:t>
            </a:r>
          </a:p>
          <a:p>
            <a:pPr>
              <a:buNone/>
            </a:pPr>
            <a:r>
              <a:rPr lang="en-IN" sz="2800" dirty="0" smtClean="0">
                <a:solidFill>
                  <a:srgbClr val="444949"/>
                </a:solidFill>
                <a:latin typeface="GillSans-Light"/>
              </a:rPr>
              <a:t>accessed through Private</a:t>
            </a:r>
          </a:p>
          <a:p>
            <a:pPr>
              <a:buNone/>
            </a:pPr>
            <a:r>
              <a:rPr lang="en-IN" sz="2800" dirty="0" smtClean="0">
                <a:solidFill>
                  <a:srgbClr val="444949"/>
                </a:solidFill>
                <a:latin typeface="GillSans-Light"/>
              </a:rPr>
              <a:t>VIF (you don’t need them)</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Direct Connect Virtual </a:t>
            </a:r>
            <a:br>
              <a:rPr lang="en-IN" sz="4000" dirty="0" smtClean="0">
                <a:solidFill>
                  <a:srgbClr val="444949"/>
                </a:solidFill>
                <a:latin typeface="GillSans-Light"/>
              </a:rPr>
            </a:br>
            <a:r>
              <a:rPr lang="en-IN" sz="4000" dirty="0" smtClean="0">
                <a:solidFill>
                  <a:srgbClr val="444949"/>
                </a:solidFill>
                <a:latin typeface="GillSans-Light"/>
              </a:rPr>
              <a:t> Interfaces (VIF)</a:t>
            </a:r>
            <a:endParaRPr lang="en-IN" dirty="0"/>
          </a:p>
        </p:txBody>
      </p:sp>
      <p:pic>
        <p:nvPicPr>
          <p:cNvPr id="3075" name="Picture 3"/>
          <p:cNvPicPr>
            <a:picLocks noChangeAspect="1" noChangeArrowheads="1"/>
          </p:cNvPicPr>
          <p:nvPr/>
        </p:nvPicPr>
        <p:blipFill>
          <a:blip r:embed="rId2" cstate="print"/>
          <a:srcRect/>
          <a:stretch>
            <a:fillRect/>
          </a:stretch>
        </p:blipFill>
        <p:spPr bwMode="auto">
          <a:xfrm>
            <a:off x="4419600" y="1600200"/>
            <a:ext cx="4495800" cy="4343400"/>
          </a:xfrm>
          <a:prstGeom prst="rect">
            <a:avLst/>
          </a:prstGeom>
          <a:noFill/>
          <a:ln w="9525">
            <a:noFill/>
            <a:miter lim="800000"/>
            <a:headEnd/>
            <a:tailEnd/>
          </a:ln>
          <a:effectLst/>
        </p:spPr>
      </p:pic>
      <p:sp>
        <p:nvSpPr>
          <p:cNvPr id="6" name="TextBox 5"/>
          <p:cNvSpPr txBox="1"/>
          <p:nvPr/>
        </p:nvSpPr>
        <p:spPr>
          <a:xfrm>
            <a:off x="3276600" y="6172200"/>
            <a:ext cx="5684569" cy="253916"/>
          </a:xfrm>
          <a:prstGeom prst="rect">
            <a:avLst/>
          </a:prstGeom>
          <a:noFill/>
        </p:spPr>
        <p:txBody>
          <a:bodyPr wrap="none" rtlCol="0">
            <a:spAutoFit/>
          </a:bodyPr>
          <a:lstStyle/>
          <a:p>
            <a:r>
              <a:rPr lang="en-IN" sz="1050" dirty="0" smtClean="0">
                <a:solidFill>
                  <a:srgbClr val="0563C2"/>
                </a:solidFill>
                <a:latin typeface="Calibri"/>
              </a:rPr>
              <a:t>https://docs.aws.amazon.com/directconnect/latest/UserGuide/images/direct_connect_overview.pn</a:t>
            </a:r>
            <a:endParaRPr lang="en-IN" sz="1050"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Dedicated Connections: 1Gbps and 10 </a:t>
            </a:r>
            <a:r>
              <a:rPr lang="en-IN" sz="3200" dirty="0" err="1" smtClean="0">
                <a:solidFill>
                  <a:srgbClr val="444949"/>
                </a:solidFill>
                <a:latin typeface="GillSans-Light"/>
              </a:rPr>
              <a:t>Gbps</a:t>
            </a:r>
            <a:r>
              <a:rPr lang="en-IN" sz="3200" dirty="0" smtClean="0">
                <a:solidFill>
                  <a:srgbClr val="444949"/>
                </a:solidFill>
                <a:latin typeface="GillSans-Light"/>
              </a:rPr>
              <a:t> capacity</a:t>
            </a:r>
          </a:p>
          <a:p>
            <a:pPr lvl="1">
              <a:buNone/>
            </a:pPr>
            <a:r>
              <a:rPr lang="en-IN" sz="2400" dirty="0" smtClean="0">
                <a:solidFill>
                  <a:srgbClr val="444949"/>
                </a:solidFill>
                <a:latin typeface="ArialMT"/>
              </a:rPr>
              <a:t>• </a:t>
            </a:r>
            <a:r>
              <a:rPr lang="en-IN" sz="2400" dirty="0" smtClean="0">
                <a:solidFill>
                  <a:srgbClr val="444949"/>
                </a:solidFill>
                <a:latin typeface="GillSans-Light"/>
              </a:rPr>
              <a:t>Physical </a:t>
            </a:r>
            <a:r>
              <a:rPr lang="en-IN" sz="2400" dirty="0" err="1" smtClean="0">
                <a:solidFill>
                  <a:srgbClr val="444949"/>
                </a:solidFill>
                <a:latin typeface="GillSans-Light"/>
              </a:rPr>
              <a:t>ethernet</a:t>
            </a:r>
            <a:r>
              <a:rPr lang="en-IN" sz="2400" dirty="0" smtClean="0">
                <a:solidFill>
                  <a:srgbClr val="444949"/>
                </a:solidFill>
                <a:latin typeface="GillSans-Light"/>
              </a:rPr>
              <a:t> port dedicated to a customer</a:t>
            </a:r>
          </a:p>
          <a:p>
            <a:pPr lvl="1">
              <a:buNone/>
            </a:pPr>
            <a:r>
              <a:rPr lang="en-IN" sz="2400" dirty="0" smtClean="0">
                <a:solidFill>
                  <a:srgbClr val="444949"/>
                </a:solidFill>
                <a:latin typeface="ArialMT"/>
              </a:rPr>
              <a:t>• </a:t>
            </a:r>
            <a:r>
              <a:rPr lang="en-IN" sz="2400" dirty="0" smtClean="0">
                <a:solidFill>
                  <a:srgbClr val="444949"/>
                </a:solidFill>
                <a:latin typeface="GillSans-Light"/>
              </a:rPr>
              <a:t>Request made to AWS first, then completed by AWS Direct Connect Partners</a:t>
            </a:r>
          </a:p>
          <a:p>
            <a:pPr>
              <a:buNone/>
            </a:pPr>
            <a:r>
              <a:rPr lang="en-IN" sz="3200" dirty="0" smtClean="0">
                <a:solidFill>
                  <a:srgbClr val="444949"/>
                </a:solidFill>
                <a:latin typeface="ArialMT"/>
              </a:rPr>
              <a:t>• </a:t>
            </a:r>
            <a:r>
              <a:rPr lang="en-IN" sz="3200" dirty="0" smtClean="0">
                <a:solidFill>
                  <a:srgbClr val="444949"/>
                </a:solidFill>
                <a:latin typeface="GillSans-Light"/>
              </a:rPr>
              <a:t>Hosted Connections: 50Mbps, 500 Mbps, to 10 </a:t>
            </a:r>
            <a:r>
              <a:rPr lang="en-IN" sz="3200" dirty="0" err="1" smtClean="0">
                <a:solidFill>
                  <a:srgbClr val="444949"/>
                </a:solidFill>
                <a:latin typeface="GillSans-Light"/>
              </a:rPr>
              <a:t>Gbps</a:t>
            </a:r>
            <a:endParaRPr lang="en-IN" sz="32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Connection requests are made via AWS Direct Connect Partners</a:t>
            </a:r>
          </a:p>
          <a:p>
            <a:pPr lvl="1">
              <a:buNone/>
            </a:pPr>
            <a:r>
              <a:rPr lang="en-IN" sz="2400" dirty="0" smtClean="0">
                <a:solidFill>
                  <a:srgbClr val="444949"/>
                </a:solidFill>
                <a:latin typeface="ArialMT"/>
              </a:rPr>
              <a:t>• </a:t>
            </a:r>
            <a:r>
              <a:rPr lang="en-IN" sz="2400" dirty="0" smtClean="0">
                <a:solidFill>
                  <a:srgbClr val="444949"/>
                </a:solidFill>
                <a:latin typeface="GillSans-Light"/>
              </a:rPr>
              <a:t>Capacity can be added or removed on demand</a:t>
            </a:r>
          </a:p>
          <a:p>
            <a:pPr lvl="1">
              <a:buNone/>
            </a:pPr>
            <a:r>
              <a:rPr lang="en-IN" sz="2400" dirty="0" smtClean="0">
                <a:solidFill>
                  <a:srgbClr val="444949"/>
                </a:solidFill>
                <a:latin typeface="ArialMT"/>
              </a:rPr>
              <a:t>• </a:t>
            </a:r>
            <a:r>
              <a:rPr lang="en-IN" sz="2400" dirty="0" smtClean="0">
                <a:solidFill>
                  <a:srgbClr val="444949"/>
                </a:solidFill>
                <a:latin typeface="GillSans-Light"/>
              </a:rPr>
              <a:t>1, 2, 5, 10 </a:t>
            </a:r>
            <a:r>
              <a:rPr lang="en-IN" sz="2400" dirty="0" err="1" smtClean="0">
                <a:solidFill>
                  <a:srgbClr val="444949"/>
                </a:solidFill>
                <a:latin typeface="GillSans-Light"/>
              </a:rPr>
              <a:t>Gbps</a:t>
            </a:r>
            <a:r>
              <a:rPr lang="en-IN" sz="2400" dirty="0" smtClean="0">
                <a:solidFill>
                  <a:srgbClr val="444949"/>
                </a:solidFill>
                <a:latin typeface="GillSans-Light"/>
              </a:rPr>
              <a:t> available at select AWS Direct Connect Partners</a:t>
            </a:r>
          </a:p>
          <a:p>
            <a:pPr>
              <a:buNone/>
            </a:pPr>
            <a:r>
              <a:rPr lang="en-IN" sz="3200" dirty="0" smtClean="0">
                <a:solidFill>
                  <a:srgbClr val="444949"/>
                </a:solidFill>
                <a:latin typeface="ArialMT"/>
              </a:rPr>
              <a:t>• </a:t>
            </a:r>
            <a:r>
              <a:rPr lang="en-IN" sz="3200" dirty="0" smtClean="0">
                <a:solidFill>
                  <a:srgbClr val="444949"/>
                </a:solidFill>
                <a:latin typeface="GillSans-Light"/>
              </a:rPr>
              <a:t>Lead times are often longer than 1 month to establish a new connection</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Direct Connect – </a:t>
            </a:r>
            <a:br>
              <a:rPr lang="en-IN" sz="4000" dirty="0" smtClean="0">
                <a:solidFill>
                  <a:srgbClr val="444949"/>
                </a:solidFill>
                <a:latin typeface="GillSans-Light"/>
              </a:rPr>
            </a:br>
            <a:r>
              <a:rPr lang="en-IN" sz="4000" dirty="0" smtClean="0">
                <a:solidFill>
                  <a:srgbClr val="444949"/>
                </a:solidFill>
                <a:latin typeface="GillSans-Light"/>
              </a:rPr>
              <a:t>Connection Types</a:t>
            </a:r>
            <a:endParaRPr lang="en-IN"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267200" cy="4525963"/>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Data in transit is not encrypted but is private</a:t>
            </a:r>
          </a:p>
          <a:p>
            <a:pPr>
              <a:buNone/>
            </a:pPr>
            <a:r>
              <a:rPr lang="en-IN" sz="2400" dirty="0" smtClean="0">
                <a:solidFill>
                  <a:srgbClr val="444949"/>
                </a:solidFill>
                <a:latin typeface="ArialMT"/>
              </a:rPr>
              <a:t>• </a:t>
            </a:r>
            <a:r>
              <a:rPr lang="en-IN" sz="2400" dirty="0" smtClean="0">
                <a:solidFill>
                  <a:srgbClr val="444949"/>
                </a:solidFill>
                <a:latin typeface="GillSans-Light"/>
              </a:rPr>
              <a:t>AWS Direct Connect + VPN provides an </a:t>
            </a:r>
            <a:r>
              <a:rPr lang="en-IN" sz="2400" dirty="0" err="1" smtClean="0">
                <a:solidFill>
                  <a:srgbClr val="444949"/>
                </a:solidFill>
                <a:latin typeface="GillSans-Light"/>
              </a:rPr>
              <a:t>IPsec</a:t>
            </a:r>
            <a:r>
              <a:rPr lang="en-IN" sz="2400" dirty="0" smtClean="0">
                <a:solidFill>
                  <a:srgbClr val="444949"/>
                </a:solidFill>
                <a:latin typeface="GillSans-Light"/>
              </a:rPr>
              <a:t>-encrypted private connection</a:t>
            </a:r>
          </a:p>
          <a:p>
            <a:pPr>
              <a:buNone/>
            </a:pPr>
            <a:r>
              <a:rPr lang="en-IN" sz="2400" dirty="0" smtClean="0">
                <a:solidFill>
                  <a:srgbClr val="444949"/>
                </a:solidFill>
                <a:latin typeface="ArialMT"/>
              </a:rPr>
              <a:t>• </a:t>
            </a:r>
            <a:r>
              <a:rPr lang="en-IN" sz="2400" dirty="0" smtClean="0">
                <a:solidFill>
                  <a:srgbClr val="444949"/>
                </a:solidFill>
                <a:latin typeface="GillSans-Light"/>
              </a:rPr>
              <a:t>Good for an extra level of security, but slightly more complex to put in place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Direct Connect –</a:t>
            </a:r>
            <a:br>
              <a:rPr lang="en-IN" sz="4000" dirty="0" smtClean="0">
                <a:solidFill>
                  <a:srgbClr val="444949"/>
                </a:solidFill>
                <a:latin typeface="GillSans-Light"/>
              </a:rPr>
            </a:br>
            <a:r>
              <a:rPr lang="en-IN" sz="4000" dirty="0" smtClean="0">
                <a:solidFill>
                  <a:srgbClr val="444949"/>
                </a:solidFill>
                <a:latin typeface="GillSans-Light"/>
              </a:rPr>
              <a:t> Encryption</a:t>
            </a:r>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5029200" y="1752600"/>
            <a:ext cx="3646672" cy="40386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525963"/>
          </a:xfrm>
        </p:spPr>
        <p:txBody>
          <a:bodyPr>
            <a:normAutofit fontScale="85000" lnSpcReduction="20000"/>
          </a:bodyPr>
          <a:lstStyle/>
          <a:p>
            <a:pPr>
              <a:buNone/>
            </a:pPr>
            <a:r>
              <a:rPr lang="en-US" sz="2800" dirty="0" smtClean="0">
                <a:solidFill>
                  <a:srgbClr val="444949"/>
                </a:solidFill>
                <a:latin typeface="ArialMT"/>
              </a:rPr>
              <a:t>• </a:t>
            </a:r>
            <a:r>
              <a:rPr lang="en-US" sz="2800" dirty="0" err="1" smtClean="0">
                <a:solidFill>
                  <a:srgbClr val="444949"/>
                </a:solidFill>
                <a:latin typeface="GillSans-Light"/>
              </a:rPr>
              <a:t>Whitelist</a:t>
            </a:r>
            <a:r>
              <a:rPr lang="en-US" sz="2800" dirty="0" smtClean="0">
                <a:solidFill>
                  <a:srgbClr val="444949"/>
                </a:solidFill>
                <a:latin typeface="GillSans-Light"/>
              </a:rPr>
              <a:t> or blacklist IAM actions</a:t>
            </a:r>
          </a:p>
          <a:p>
            <a:pPr>
              <a:buNone/>
            </a:pPr>
            <a:r>
              <a:rPr lang="en-US" sz="2800" dirty="0" smtClean="0">
                <a:solidFill>
                  <a:srgbClr val="444949"/>
                </a:solidFill>
                <a:latin typeface="ArialMT"/>
              </a:rPr>
              <a:t>• </a:t>
            </a:r>
            <a:r>
              <a:rPr lang="en-US" sz="2800" dirty="0" smtClean="0">
                <a:solidFill>
                  <a:srgbClr val="444949"/>
                </a:solidFill>
                <a:latin typeface="GillSans-Light"/>
              </a:rPr>
              <a:t>Applied at the Root, OU or Account level</a:t>
            </a:r>
          </a:p>
          <a:p>
            <a:pPr>
              <a:buNone/>
            </a:pPr>
            <a:r>
              <a:rPr lang="en-US" sz="2800" dirty="0" smtClean="0">
                <a:solidFill>
                  <a:srgbClr val="444949"/>
                </a:solidFill>
                <a:latin typeface="ArialMT"/>
              </a:rPr>
              <a:t>• </a:t>
            </a:r>
            <a:r>
              <a:rPr lang="en-US" sz="2800" dirty="0" smtClean="0">
                <a:solidFill>
                  <a:srgbClr val="444949"/>
                </a:solidFill>
                <a:latin typeface="GillSans-Light"/>
              </a:rPr>
              <a:t>SCP is applied to all the Users and Roles of the Account, including Root</a:t>
            </a:r>
          </a:p>
          <a:p>
            <a:pPr>
              <a:buNone/>
            </a:pPr>
            <a:r>
              <a:rPr lang="en-US" sz="2800" dirty="0" smtClean="0">
                <a:solidFill>
                  <a:srgbClr val="444949"/>
                </a:solidFill>
                <a:latin typeface="ArialMT"/>
              </a:rPr>
              <a:t>• </a:t>
            </a:r>
            <a:r>
              <a:rPr lang="en-US" sz="2800" dirty="0" smtClean="0">
                <a:solidFill>
                  <a:srgbClr val="444949"/>
                </a:solidFill>
                <a:latin typeface="GillSans-Light"/>
              </a:rPr>
              <a:t>The SCP does not affect service-linked roles</a:t>
            </a:r>
          </a:p>
          <a:p>
            <a:pPr>
              <a:buNone/>
            </a:pPr>
            <a:r>
              <a:rPr lang="en-US" sz="2400" dirty="0" smtClean="0">
                <a:solidFill>
                  <a:srgbClr val="444949"/>
                </a:solidFill>
                <a:latin typeface="ArialMT"/>
              </a:rPr>
              <a:t>• </a:t>
            </a:r>
            <a:r>
              <a:rPr lang="en-US" sz="2400" dirty="0" smtClean="0">
                <a:solidFill>
                  <a:srgbClr val="444949"/>
                </a:solidFill>
                <a:latin typeface="GillSans-Light"/>
              </a:rPr>
              <a:t>Service-linked roles enable other AWS services to integrate with AWS Organizations</a:t>
            </a:r>
          </a:p>
          <a:p>
            <a:pPr>
              <a:buNone/>
            </a:pPr>
            <a:r>
              <a:rPr lang="en-US" sz="2400" dirty="0" smtClean="0">
                <a:solidFill>
                  <a:srgbClr val="444949"/>
                </a:solidFill>
                <a:latin typeface="GillSans-Light"/>
              </a:rPr>
              <a:t>and can't be restricted by SCPs.</a:t>
            </a:r>
          </a:p>
          <a:p>
            <a:pPr>
              <a:buNone/>
            </a:pPr>
            <a:r>
              <a:rPr lang="en-US" sz="2800" dirty="0" smtClean="0">
                <a:solidFill>
                  <a:srgbClr val="444949"/>
                </a:solidFill>
                <a:latin typeface="ArialMT"/>
              </a:rPr>
              <a:t>• </a:t>
            </a:r>
            <a:r>
              <a:rPr lang="en-US" sz="2800" dirty="0" smtClean="0">
                <a:solidFill>
                  <a:srgbClr val="444949"/>
                </a:solidFill>
                <a:latin typeface="GillSans-Light"/>
              </a:rPr>
              <a:t>SCP must have an explicit Allow (does not allow anything by default)</a:t>
            </a:r>
          </a:p>
          <a:p>
            <a:pPr>
              <a:buNone/>
            </a:pPr>
            <a:r>
              <a:rPr lang="en-US" sz="2800" dirty="0" smtClean="0">
                <a:solidFill>
                  <a:srgbClr val="444949"/>
                </a:solidFill>
                <a:latin typeface="ArialMT"/>
              </a:rPr>
              <a:t>• </a:t>
            </a:r>
            <a:r>
              <a:rPr lang="en-US" sz="2800" dirty="0" smtClean="0">
                <a:solidFill>
                  <a:srgbClr val="444949"/>
                </a:solidFill>
                <a:latin typeface="GillSans-Light"/>
              </a:rPr>
              <a:t>Use cases:</a:t>
            </a:r>
          </a:p>
          <a:p>
            <a:pPr>
              <a:buNone/>
            </a:pPr>
            <a:r>
              <a:rPr lang="en-US" sz="2400" dirty="0" smtClean="0">
                <a:solidFill>
                  <a:srgbClr val="444949"/>
                </a:solidFill>
                <a:latin typeface="ArialMT"/>
              </a:rPr>
              <a:t>• </a:t>
            </a:r>
            <a:r>
              <a:rPr lang="en-US" sz="2400" dirty="0" smtClean="0">
                <a:solidFill>
                  <a:srgbClr val="444949"/>
                </a:solidFill>
                <a:latin typeface="GillSans-Light"/>
              </a:rPr>
              <a:t>Restrict access to certain services (for example: can’t use EMR)</a:t>
            </a:r>
          </a:p>
          <a:p>
            <a:pPr>
              <a:buNone/>
            </a:pPr>
            <a:r>
              <a:rPr lang="en-US" sz="2400" dirty="0" smtClean="0">
                <a:solidFill>
                  <a:srgbClr val="444949"/>
                </a:solidFill>
                <a:latin typeface="ArialMT"/>
              </a:rPr>
              <a:t>• </a:t>
            </a:r>
            <a:r>
              <a:rPr lang="en-US" sz="2400" dirty="0" smtClean="0">
                <a:solidFill>
                  <a:srgbClr val="444949"/>
                </a:solidFill>
                <a:latin typeface="GillSans-Light"/>
              </a:rPr>
              <a:t>Enforce PCI compliance by explicitly disabling services</a:t>
            </a:r>
            <a:endParaRPr lang="en-US" dirty="0"/>
          </a:p>
        </p:txBody>
      </p:sp>
      <p:sp>
        <p:nvSpPr>
          <p:cNvPr id="3" name="Title 2"/>
          <p:cNvSpPr>
            <a:spLocks noGrp="1"/>
          </p:cNvSpPr>
          <p:nvPr>
            <p:ph type="title"/>
          </p:nvPr>
        </p:nvSpPr>
        <p:spPr>
          <a:xfrm>
            <a:off x="533400" y="838200"/>
            <a:ext cx="8229600" cy="1143000"/>
          </a:xfrm>
        </p:spPr>
        <p:txBody>
          <a:bodyPr>
            <a:normAutofit/>
          </a:bodyPr>
          <a:lstStyle/>
          <a:p>
            <a:r>
              <a:rPr lang="en-US" sz="3600" dirty="0" smtClean="0">
                <a:solidFill>
                  <a:srgbClr val="444949"/>
                </a:solidFill>
                <a:latin typeface="GillSans-Light"/>
              </a:rPr>
              <a:t>Service Control Policies (SCP)</a:t>
            </a:r>
            <a:endParaRPr lang="en-US" sz="4000"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2672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Get increased speed and failover by</a:t>
            </a:r>
          </a:p>
          <a:p>
            <a:pPr>
              <a:buNone/>
            </a:pPr>
            <a:r>
              <a:rPr lang="en-IN" sz="2800" dirty="0" smtClean="0">
                <a:solidFill>
                  <a:srgbClr val="444949"/>
                </a:solidFill>
                <a:latin typeface="GillSans-Light"/>
              </a:rPr>
              <a:t>summing up existing Direct Connect</a:t>
            </a:r>
          </a:p>
          <a:p>
            <a:pPr>
              <a:buNone/>
            </a:pPr>
            <a:r>
              <a:rPr lang="en-IN" sz="2800" dirty="0" smtClean="0">
                <a:solidFill>
                  <a:srgbClr val="444949"/>
                </a:solidFill>
                <a:latin typeface="GillSans-Light"/>
              </a:rPr>
              <a:t>connections into a logical one</a:t>
            </a:r>
          </a:p>
          <a:p>
            <a:pPr>
              <a:buNone/>
            </a:pPr>
            <a:r>
              <a:rPr lang="en-IN" sz="2800" dirty="0" smtClean="0">
                <a:solidFill>
                  <a:srgbClr val="444949"/>
                </a:solidFill>
                <a:latin typeface="ArialMT"/>
              </a:rPr>
              <a:t>• </a:t>
            </a:r>
            <a:r>
              <a:rPr lang="en-IN" sz="2800" dirty="0" smtClean="0">
                <a:solidFill>
                  <a:srgbClr val="444949"/>
                </a:solidFill>
                <a:latin typeface="GillSans-Light"/>
              </a:rPr>
              <a:t>Can aggregate up to 4 (active </a:t>
            </a:r>
            <a:r>
              <a:rPr lang="en-IN" sz="2800" dirty="0" err="1" smtClean="0">
                <a:solidFill>
                  <a:srgbClr val="444949"/>
                </a:solidFill>
                <a:latin typeface="GillSans-Light"/>
              </a:rPr>
              <a:t>active</a:t>
            </a:r>
            <a:r>
              <a:rPr lang="en-IN" sz="2800" dirty="0" smtClean="0">
                <a:solidFill>
                  <a:srgbClr val="444949"/>
                </a:solidFill>
                <a:latin typeface="GillSans-Light"/>
              </a:rPr>
              <a:t> mode)</a:t>
            </a:r>
          </a:p>
          <a:p>
            <a:pPr>
              <a:buNone/>
            </a:pPr>
            <a:r>
              <a:rPr lang="en-IN" sz="2800" dirty="0" smtClean="0">
                <a:solidFill>
                  <a:srgbClr val="444949"/>
                </a:solidFill>
                <a:latin typeface="ArialMT"/>
              </a:rPr>
              <a:t>• </a:t>
            </a:r>
            <a:r>
              <a:rPr lang="en-IN" sz="2800" dirty="0" smtClean="0">
                <a:solidFill>
                  <a:srgbClr val="444949"/>
                </a:solidFill>
                <a:latin typeface="GillSans-Light"/>
              </a:rPr>
              <a:t>Can add connections over time to the LAG</a:t>
            </a:r>
          </a:p>
          <a:p>
            <a:pPr>
              <a:buNone/>
            </a:pPr>
            <a:r>
              <a:rPr lang="en-IN" sz="2800" dirty="0" smtClean="0">
                <a:solidFill>
                  <a:srgbClr val="444949"/>
                </a:solidFill>
                <a:latin typeface="ArialMT"/>
              </a:rPr>
              <a:t>• </a:t>
            </a:r>
            <a:r>
              <a:rPr lang="en-IN" sz="2800" dirty="0" smtClean="0">
                <a:solidFill>
                  <a:srgbClr val="444949"/>
                </a:solidFill>
                <a:latin typeface="GillSans-Light"/>
              </a:rPr>
              <a:t>All connections in the LAG must have the</a:t>
            </a:r>
          </a:p>
          <a:p>
            <a:pPr>
              <a:buNone/>
            </a:pPr>
            <a:r>
              <a:rPr lang="en-IN" sz="2800" dirty="0" smtClean="0">
                <a:solidFill>
                  <a:srgbClr val="444949"/>
                </a:solidFill>
                <a:latin typeface="GillSans-Light"/>
              </a:rPr>
              <a:t>same bandwidth</a:t>
            </a:r>
          </a:p>
          <a:p>
            <a:pPr>
              <a:buNone/>
            </a:pPr>
            <a:r>
              <a:rPr lang="en-IN" sz="2800" dirty="0" smtClean="0">
                <a:solidFill>
                  <a:srgbClr val="444949"/>
                </a:solidFill>
                <a:latin typeface="ArialMT"/>
              </a:rPr>
              <a:t>• </a:t>
            </a:r>
            <a:r>
              <a:rPr lang="en-IN" sz="2800" dirty="0" smtClean="0">
                <a:solidFill>
                  <a:srgbClr val="444949"/>
                </a:solidFill>
                <a:latin typeface="GillSans-Light"/>
              </a:rPr>
              <a:t>All connections in the LAG must terminate</a:t>
            </a:r>
          </a:p>
          <a:p>
            <a:pPr>
              <a:buNone/>
            </a:pPr>
            <a:r>
              <a:rPr lang="en-IN" sz="2800" dirty="0" smtClean="0">
                <a:solidFill>
                  <a:srgbClr val="444949"/>
                </a:solidFill>
                <a:latin typeface="GillSans-Light"/>
              </a:rPr>
              <a:t>at the same AWS Direct Connect Endpoint</a:t>
            </a:r>
          </a:p>
          <a:p>
            <a:pPr>
              <a:buNone/>
            </a:pPr>
            <a:r>
              <a:rPr lang="en-IN" sz="2800" dirty="0" smtClean="0">
                <a:solidFill>
                  <a:srgbClr val="444949"/>
                </a:solidFill>
                <a:latin typeface="ArialMT"/>
              </a:rPr>
              <a:t>• </a:t>
            </a:r>
            <a:r>
              <a:rPr lang="en-IN" sz="2800" dirty="0" smtClean="0">
                <a:solidFill>
                  <a:srgbClr val="444949"/>
                </a:solidFill>
                <a:latin typeface="GillSans-Light"/>
              </a:rPr>
              <a:t>Can set a minimum number of connections</a:t>
            </a:r>
          </a:p>
          <a:p>
            <a:pPr>
              <a:buNone/>
            </a:pPr>
            <a:r>
              <a:rPr lang="en-IN" sz="2800" dirty="0" smtClean="0">
                <a:solidFill>
                  <a:srgbClr val="444949"/>
                </a:solidFill>
                <a:latin typeface="GillSans-Light"/>
              </a:rPr>
              <a:t>for the LAG to function</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Direct Connect Link </a:t>
            </a:r>
            <a:br>
              <a:rPr lang="en-IN" sz="4000" dirty="0" smtClean="0">
                <a:solidFill>
                  <a:srgbClr val="444949"/>
                </a:solidFill>
                <a:latin typeface="GillSans-Light"/>
              </a:rPr>
            </a:br>
            <a:r>
              <a:rPr lang="en-IN" sz="4000" dirty="0" smtClean="0">
                <a:solidFill>
                  <a:srgbClr val="444949"/>
                </a:solidFill>
                <a:latin typeface="GillSans-Light"/>
              </a:rPr>
              <a:t>Aggregation Groups(LAG)</a:t>
            </a:r>
            <a:endParaRPr lang="en-IN" dirty="0"/>
          </a:p>
        </p:txBody>
      </p:sp>
      <p:pic>
        <p:nvPicPr>
          <p:cNvPr id="5122" name="Picture 2"/>
          <p:cNvPicPr>
            <a:picLocks noChangeAspect="1" noChangeArrowheads="1"/>
          </p:cNvPicPr>
          <p:nvPr/>
        </p:nvPicPr>
        <p:blipFill>
          <a:blip r:embed="rId2"/>
          <a:srcRect/>
          <a:stretch>
            <a:fillRect/>
          </a:stretch>
        </p:blipFill>
        <p:spPr bwMode="auto">
          <a:xfrm>
            <a:off x="4800600" y="1981200"/>
            <a:ext cx="4038601" cy="3962400"/>
          </a:xfrm>
          <a:prstGeom prst="rect">
            <a:avLst/>
          </a:prstGeom>
          <a:noFill/>
          <a:ln w="9525">
            <a:noFill/>
            <a:miter lim="800000"/>
            <a:headEnd/>
            <a:tailEnd/>
          </a:ln>
          <a:effectLst/>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957071"/>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If you want to setup a Direct Connect to one or more VPC in many different regions (same account, cross account), you must use a Direct Connect Gateway</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Direct Connect </a:t>
            </a:r>
            <a:br>
              <a:rPr lang="en-IN" sz="4000" dirty="0" smtClean="0">
                <a:solidFill>
                  <a:srgbClr val="444949"/>
                </a:solidFill>
                <a:latin typeface="GillSans-Light"/>
              </a:rPr>
            </a:br>
            <a:r>
              <a:rPr lang="en-IN" sz="4000" dirty="0" smtClean="0">
                <a:solidFill>
                  <a:srgbClr val="444949"/>
                </a:solidFill>
                <a:latin typeface="GillSans-Light"/>
              </a:rPr>
              <a:t>Gateways</a:t>
            </a:r>
            <a:endParaRPr lang="en-IN" dirty="0"/>
          </a:p>
        </p:txBody>
      </p:sp>
      <p:pic>
        <p:nvPicPr>
          <p:cNvPr id="6146" name="Picture 2"/>
          <p:cNvPicPr>
            <a:picLocks noChangeAspect="1" noChangeArrowheads="1"/>
          </p:cNvPicPr>
          <p:nvPr/>
        </p:nvPicPr>
        <p:blipFill>
          <a:blip r:embed="rId2" cstate="print"/>
          <a:srcRect/>
          <a:stretch>
            <a:fillRect/>
          </a:stretch>
        </p:blipFill>
        <p:spPr bwMode="auto">
          <a:xfrm>
            <a:off x="1371600" y="2781300"/>
            <a:ext cx="6248399" cy="3009900"/>
          </a:xfrm>
          <a:prstGeom prst="rect">
            <a:avLst/>
          </a:prstGeom>
          <a:noFill/>
          <a:ln w="9525">
            <a:noFill/>
            <a:miter lim="800000"/>
            <a:headEnd/>
            <a:tailEnd/>
          </a:ln>
          <a:effectLst/>
        </p:spPr>
      </p:pic>
      <p:sp>
        <p:nvSpPr>
          <p:cNvPr id="5" name="TextBox 4"/>
          <p:cNvSpPr txBox="1"/>
          <p:nvPr/>
        </p:nvSpPr>
        <p:spPr>
          <a:xfrm>
            <a:off x="2362200" y="5867400"/>
            <a:ext cx="6077241" cy="646331"/>
          </a:xfrm>
          <a:prstGeom prst="rect">
            <a:avLst/>
          </a:prstGeom>
          <a:noFill/>
        </p:spPr>
        <p:txBody>
          <a:bodyPr wrap="none" rtlCol="0">
            <a:spAutoFit/>
          </a:bodyPr>
          <a:lstStyle/>
          <a:p>
            <a:r>
              <a:rPr lang="en-IN" dirty="0" smtClean="0">
                <a:solidFill>
                  <a:srgbClr val="0563C2"/>
                </a:solidFill>
                <a:latin typeface="Calibri"/>
              </a:rPr>
              <a:t>https://docs.aws.amazon.com/directconnect/latest/UserGuide</a:t>
            </a:r>
          </a:p>
          <a:p>
            <a:r>
              <a:rPr lang="en-IN" dirty="0" smtClean="0">
                <a:solidFill>
                  <a:srgbClr val="0563C2"/>
                </a:solidFill>
                <a:latin typeface="Calibri"/>
              </a:rPr>
              <a:t>/direct-connect-gateways.html</a:t>
            </a:r>
            <a:endParaRPr lang="en-IN"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Direct Connect </a:t>
            </a:r>
            <a:br>
              <a:rPr lang="en-IN" dirty="0" smtClean="0"/>
            </a:br>
            <a:r>
              <a:rPr lang="en-IN" dirty="0" smtClean="0"/>
              <a:t>Gateway + Transit Gateway</a:t>
            </a:r>
            <a:endParaRPr lang="en-IN" dirty="0"/>
          </a:p>
        </p:txBody>
      </p:sp>
      <p:pic>
        <p:nvPicPr>
          <p:cNvPr id="7170" name="Picture 2"/>
          <p:cNvPicPr>
            <a:picLocks noGrp="1" noChangeAspect="1" noChangeArrowheads="1"/>
          </p:cNvPicPr>
          <p:nvPr>
            <p:ph idx="1"/>
          </p:nvPr>
        </p:nvPicPr>
        <p:blipFill>
          <a:blip r:embed="rId2"/>
          <a:srcRect/>
          <a:stretch>
            <a:fillRect/>
          </a:stretch>
        </p:blipFill>
        <p:spPr bwMode="auto">
          <a:xfrm>
            <a:off x="1219200" y="1600199"/>
            <a:ext cx="6705600" cy="4343401"/>
          </a:xfrm>
          <a:prstGeom prst="rect">
            <a:avLst/>
          </a:prstGeom>
          <a:noFill/>
          <a:ln w="9525">
            <a:noFill/>
            <a:miter lim="800000"/>
            <a:headEnd/>
            <a:tailEnd/>
          </a:ln>
          <a:effectLst/>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Site-to-Site Active </a:t>
            </a:r>
            <a:br>
              <a:rPr lang="en-IN" dirty="0" smtClean="0"/>
            </a:br>
            <a:r>
              <a:rPr lang="en-IN" dirty="0" err="1" smtClean="0"/>
              <a:t>Active</a:t>
            </a:r>
            <a:r>
              <a:rPr lang="en-IN" dirty="0" smtClean="0"/>
              <a:t> Connection</a:t>
            </a:r>
            <a:endParaRPr lang="en-IN" dirty="0"/>
          </a:p>
        </p:txBody>
      </p:sp>
      <p:pic>
        <p:nvPicPr>
          <p:cNvPr id="8194" name="Picture 2"/>
          <p:cNvPicPr>
            <a:picLocks noGrp="1" noChangeAspect="1" noChangeArrowheads="1"/>
          </p:cNvPicPr>
          <p:nvPr>
            <p:ph idx="1"/>
          </p:nvPr>
        </p:nvPicPr>
        <p:blipFill>
          <a:blip r:embed="rId2"/>
          <a:srcRect/>
          <a:stretch>
            <a:fillRect/>
          </a:stretch>
        </p:blipFill>
        <p:spPr bwMode="auto">
          <a:xfrm>
            <a:off x="469025" y="1981200"/>
            <a:ext cx="8205950" cy="4025900"/>
          </a:xfrm>
          <a:prstGeom prst="rect">
            <a:avLst/>
          </a:prstGeom>
          <a:noFill/>
          <a:ln w="9525">
            <a:noFill/>
            <a:miter lim="800000"/>
            <a:headEnd/>
            <a:tailEnd/>
          </a:ln>
          <a:effectLst/>
        </p:spPr>
      </p:pic>
      <p:sp>
        <p:nvSpPr>
          <p:cNvPr id="5" name="TextBox 4"/>
          <p:cNvSpPr txBox="1"/>
          <p:nvPr/>
        </p:nvSpPr>
        <p:spPr>
          <a:xfrm>
            <a:off x="1371600" y="1524000"/>
            <a:ext cx="3406766" cy="369332"/>
          </a:xfrm>
          <a:prstGeom prst="rect">
            <a:avLst/>
          </a:prstGeom>
          <a:noFill/>
        </p:spPr>
        <p:txBody>
          <a:bodyPr wrap="square" rtlCol="0">
            <a:spAutoFit/>
          </a:bodyPr>
          <a:lstStyle/>
          <a:p>
            <a:r>
              <a:rPr lang="en-IN" dirty="0" smtClean="0">
                <a:solidFill>
                  <a:srgbClr val="444949"/>
                </a:solidFill>
                <a:latin typeface="ArialMT"/>
              </a:rPr>
              <a:t>• </a:t>
            </a:r>
            <a:r>
              <a:rPr lang="en-IN" dirty="0" smtClean="0">
                <a:solidFill>
                  <a:srgbClr val="444949"/>
                </a:solidFill>
                <a:latin typeface="GillSans-Light"/>
              </a:rPr>
              <a:t>Active </a:t>
            </a:r>
            <a:r>
              <a:rPr lang="en-IN" dirty="0" err="1" smtClean="0">
                <a:solidFill>
                  <a:srgbClr val="444949"/>
                </a:solidFill>
                <a:latin typeface="GillSans-Light"/>
              </a:rPr>
              <a:t>Active</a:t>
            </a:r>
            <a:r>
              <a:rPr lang="en-IN" dirty="0" smtClean="0">
                <a:solidFill>
                  <a:srgbClr val="444949"/>
                </a:solidFill>
                <a:latin typeface="GillSans-Light"/>
              </a:rPr>
              <a:t> VPN Connection</a:t>
            </a:r>
            <a:endParaRPr lang="en-IN"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Direct Connect – High </a:t>
            </a:r>
            <a:br>
              <a:rPr lang="en-IN" sz="4000" dirty="0" smtClean="0">
                <a:solidFill>
                  <a:srgbClr val="444949"/>
                </a:solidFill>
                <a:latin typeface="GillSans-Light"/>
              </a:rPr>
            </a:br>
            <a:r>
              <a:rPr lang="en-IN" sz="4000" dirty="0" smtClean="0">
                <a:solidFill>
                  <a:srgbClr val="444949"/>
                </a:solidFill>
                <a:latin typeface="GillSans-Light"/>
              </a:rPr>
              <a:t> Availability</a:t>
            </a:r>
            <a:endParaRPr lang="en-IN" dirty="0"/>
          </a:p>
        </p:txBody>
      </p:sp>
      <p:pic>
        <p:nvPicPr>
          <p:cNvPr id="9219" name="Picture 3"/>
          <p:cNvPicPr>
            <a:picLocks noGrp="1" noChangeAspect="1" noChangeArrowheads="1"/>
          </p:cNvPicPr>
          <p:nvPr>
            <p:ph idx="1"/>
          </p:nvPr>
        </p:nvPicPr>
        <p:blipFill>
          <a:blip r:embed="rId2" cstate="print"/>
          <a:srcRect/>
          <a:stretch>
            <a:fillRect/>
          </a:stretch>
        </p:blipFill>
        <p:spPr bwMode="auto">
          <a:xfrm>
            <a:off x="457200" y="2133600"/>
            <a:ext cx="8229600" cy="3783756"/>
          </a:xfrm>
          <a:prstGeom prst="rect">
            <a:avLst/>
          </a:prstGeom>
          <a:noFill/>
          <a:ln w="9525">
            <a:noFill/>
            <a:miter lim="800000"/>
            <a:headEnd/>
            <a:tailEnd/>
          </a:ln>
          <a:effectLst/>
        </p:spPr>
      </p:pic>
      <p:sp>
        <p:nvSpPr>
          <p:cNvPr id="7" name="TextBox 6"/>
          <p:cNvSpPr txBox="1"/>
          <p:nvPr/>
        </p:nvSpPr>
        <p:spPr>
          <a:xfrm>
            <a:off x="838200" y="1752600"/>
            <a:ext cx="6668300" cy="369332"/>
          </a:xfrm>
          <a:prstGeom prst="rect">
            <a:avLst/>
          </a:prstGeom>
          <a:noFill/>
        </p:spPr>
        <p:txBody>
          <a:bodyPr wrap="none" rtlCol="0">
            <a:spAutoFit/>
          </a:bodyPr>
          <a:lstStyle/>
          <a:p>
            <a:r>
              <a:rPr lang="en-IN" dirty="0" smtClean="0">
                <a:solidFill>
                  <a:srgbClr val="444949"/>
                </a:solidFill>
                <a:latin typeface="ArialMT"/>
              </a:rPr>
              <a:t>• </a:t>
            </a:r>
            <a:r>
              <a:rPr lang="en-IN" dirty="0" smtClean="0">
                <a:solidFill>
                  <a:srgbClr val="444949"/>
                </a:solidFill>
                <a:latin typeface="GillSans-Light"/>
              </a:rPr>
              <a:t>Multiple connections at multiple AWS Direct Connect locations</a:t>
            </a:r>
            <a:endParaRPr lang="en-IN"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Direct Connect – High</a:t>
            </a:r>
            <a:br>
              <a:rPr lang="en-IN" dirty="0" smtClean="0"/>
            </a:br>
            <a:r>
              <a:rPr lang="en-IN" dirty="0" smtClean="0"/>
              <a:t> Availability</a:t>
            </a:r>
            <a:endParaRPr lang="en-IN" dirty="0"/>
          </a:p>
        </p:txBody>
      </p:sp>
      <p:pic>
        <p:nvPicPr>
          <p:cNvPr id="10242" name="Picture 2"/>
          <p:cNvPicPr>
            <a:picLocks noGrp="1" noChangeAspect="1" noChangeArrowheads="1"/>
          </p:cNvPicPr>
          <p:nvPr>
            <p:ph idx="1"/>
          </p:nvPr>
        </p:nvPicPr>
        <p:blipFill>
          <a:blip r:embed="rId3" cstate="print"/>
          <a:srcRect/>
          <a:stretch>
            <a:fillRect/>
          </a:stretch>
        </p:blipFill>
        <p:spPr bwMode="auto">
          <a:xfrm>
            <a:off x="457200" y="2133600"/>
            <a:ext cx="8229600" cy="3784480"/>
          </a:xfrm>
          <a:prstGeom prst="rect">
            <a:avLst/>
          </a:prstGeom>
          <a:noFill/>
          <a:ln w="9525">
            <a:noFill/>
            <a:miter lim="800000"/>
            <a:headEnd/>
            <a:tailEnd/>
          </a:ln>
          <a:effectLst/>
        </p:spPr>
      </p:pic>
      <p:sp>
        <p:nvSpPr>
          <p:cNvPr id="5" name="TextBox 4"/>
          <p:cNvSpPr txBox="1"/>
          <p:nvPr/>
        </p:nvSpPr>
        <p:spPr>
          <a:xfrm>
            <a:off x="2971800" y="1676400"/>
            <a:ext cx="2241319" cy="461665"/>
          </a:xfrm>
          <a:prstGeom prst="rect">
            <a:avLst/>
          </a:prstGeom>
          <a:noFill/>
        </p:spPr>
        <p:txBody>
          <a:bodyPr wrap="none" rtlCol="0">
            <a:spAutoFit/>
          </a:bodyPr>
          <a:lstStyle/>
          <a:p>
            <a:r>
              <a:rPr lang="en-IN" sz="2400" dirty="0" smtClean="0"/>
              <a:t>• Backup VPN</a:t>
            </a:r>
            <a:endParaRPr lang="en-IN" sz="2400"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505200"/>
            <a:ext cx="8229600" cy="1143000"/>
          </a:xfrm>
        </p:spPr>
        <p:txBody>
          <a:bodyPr/>
          <a:lstStyle/>
          <a:p>
            <a:r>
              <a:rPr lang="en-IN" dirty="0" smtClean="0"/>
              <a:t>Migrations</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600" dirty="0" smtClean="0">
                <a:solidFill>
                  <a:srgbClr val="444949"/>
                </a:solidFill>
                <a:latin typeface="GillSans-Light"/>
              </a:rPr>
              <a:t>Cloud Migration: The 6R</a:t>
            </a:r>
            <a:endParaRPr lang="en-IN" sz="4000" dirty="0"/>
          </a:p>
        </p:txBody>
      </p:sp>
      <p:pic>
        <p:nvPicPr>
          <p:cNvPr id="11266" name="Picture 2"/>
          <p:cNvPicPr>
            <a:picLocks noGrp="1" noChangeAspect="1" noChangeArrowheads="1"/>
          </p:cNvPicPr>
          <p:nvPr>
            <p:ph idx="1"/>
          </p:nvPr>
        </p:nvPicPr>
        <p:blipFill>
          <a:blip r:embed="rId2"/>
          <a:srcRect/>
          <a:stretch>
            <a:fillRect/>
          </a:stretch>
        </p:blipFill>
        <p:spPr bwMode="auto">
          <a:xfrm>
            <a:off x="762000" y="2209800"/>
            <a:ext cx="7315200" cy="3743325"/>
          </a:xfrm>
          <a:prstGeom prst="rect">
            <a:avLst/>
          </a:prstGeom>
          <a:noFill/>
          <a:ln w="9525">
            <a:noFill/>
            <a:miter lim="800000"/>
            <a:headEnd/>
            <a:tailEnd/>
          </a:ln>
          <a:effectLst/>
        </p:spPr>
      </p:pic>
      <p:sp>
        <p:nvSpPr>
          <p:cNvPr id="5" name="TextBox 4"/>
          <p:cNvSpPr txBox="1"/>
          <p:nvPr/>
        </p:nvSpPr>
        <p:spPr>
          <a:xfrm>
            <a:off x="415328" y="1524000"/>
            <a:ext cx="8728672" cy="646331"/>
          </a:xfrm>
          <a:prstGeom prst="rect">
            <a:avLst/>
          </a:prstGeom>
          <a:noFill/>
        </p:spPr>
        <p:txBody>
          <a:bodyPr wrap="none" rtlCol="0">
            <a:spAutoFit/>
          </a:bodyPr>
          <a:lstStyle/>
          <a:p>
            <a:r>
              <a:rPr lang="en-IN" dirty="0" smtClean="0">
                <a:solidFill>
                  <a:srgbClr val="444949"/>
                </a:solidFill>
                <a:latin typeface="ArialMT"/>
              </a:rPr>
              <a:t>• </a:t>
            </a:r>
            <a:r>
              <a:rPr lang="en-IN" dirty="0" smtClean="0">
                <a:solidFill>
                  <a:srgbClr val="444949"/>
                </a:solidFill>
                <a:latin typeface="GillSans-Light"/>
              </a:rPr>
              <a:t>From: </a:t>
            </a:r>
            <a:r>
              <a:rPr lang="en-IN" dirty="0" smtClean="0">
                <a:solidFill>
                  <a:srgbClr val="0563C2"/>
                </a:solidFill>
                <a:latin typeface="GillSans-Light"/>
              </a:rPr>
              <a:t>https://aws.amazon.com/blogs/enterprise-strategy/6-strategies-formigrating-</a:t>
            </a:r>
          </a:p>
          <a:p>
            <a:r>
              <a:rPr lang="en-IN" dirty="0" smtClean="0">
                <a:solidFill>
                  <a:srgbClr val="0563C2"/>
                </a:solidFill>
                <a:latin typeface="GillSans-Light"/>
              </a:rPr>
              <a:t>applications-to-the-cloud/</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Rehosting</a:t>
            </a:r>
            <a:r>
              <a:rPr lang="en-IN" sz="3200" dirty="0" smtClean="0">
                <a:solidFill>
                  <a:srgbClr val="444949"/>
                </a:solidFill>
                <a:latin typeface="GillSans-Light"/>
              </a:rPr>
              <a:t>: “lift and shift”</a:t>
            </a:r>
          </a:p>
          <a:p>
            <a:pPr lvl="1">
              <a:buNone/>
            </a:pPr>
            <a:r>
              <a:rPr lang="en-IN" sz="2400" dirty="0" smtClean="0">
                <a:solidFill>
                  <a:srgbClr val="444949"/>
                </a:solidFill>
                <a:latin typeface="ArialMT"/>
              </a:rPr>
              <a:t>• </a:t>
            </a:r>
            <a:r>
              <a:rPr lang="en-IN" sz="2400" dirty="0" smtClean="0">
                <a:solidFill>
                  <a:srgbClr val="444949"/>
                </a:solidFill>
                <a:latin typeface="GillSans-Light"/>
              </a:rPr>
              <a:t>Simple migrations by re-hosting on AWS (applications, databases, data…)</a:t>
            </a:r>
          </a:p>
          <a:p>
            <a:pPr lvl="1">
              <a:buNone/>
            </a:pPr>
            <a:r>
              <a:rPr lang="en-IN" sz="2400" dirty="0" smtClean="0">
                <a:solidFill>
                  <a:srgbClr val="444949"/>
                </a:solidFill>
                <a:latin typeface="ArialMT"/>
              </a:rPr>
              <a:t>• </a:t>
            </a:r>
            <a:r>
              <a:rPr lang="en-IN" sz="2400" dirty="0" smtClean="0">
                <a:solidFill>
                  <a:srgbClr val="444949"/>
                </a:solidFill>
                <a:latin typeface="GillSans-Light"/>
              </a:rPr>
              <a:t>No cloud optimizations being done, application is migrated as is</a:t>
            </a:r>
          </a:p>
          <a:p>
            <a:pPr lvl="1">
              <a:buNone/>
            </a:pPr>
            <a:r>
              <a:rPr lang="en-IN" sz="2400" dirty="0" smtClean="0">
                <a:solidFill>
                  <a:srgbClr val="444949"/>
                </a:solidFill>
                <a:latin typeface="ArialMT"/>
              </a:rPr>
              <a:t>• </a:t>
            </a:r>
            <a:r>
              <a:rPr lang="en-IN" sz="2400" dirty="0" smtClean="0">
                <a:solidFill>
                  <a:srgbClr val="444949"/>
                </a:solidFill>
                <a:latin typeface="GillSans-Light"/>
              </a:rPr>
              <a:t>Could save as much as 30% on cost</a:t>
            </a:r>
          </a:p>
          <a:p>
            <a:pPr lvl="1">
              <a:buNone/>
            </a:pPr>
            <a:r>
              <a:rPr lang="en-IN" sz="2400" dirty="0" smtClean="0">
                <a:solidFill>
                  <a:srgbClr val="444949"/>
                </a:solidFill>
                <a:latin typeface="ArialMT"/>
              </a:rPr>
              <a:t>• </a:t>
            </a:r>
            <a:r>
              <a:rPr lang="en-IN" sz="2400" dirty="0" smtClean="0">
                <a:solidFill>
                  <a:srgbClr val="444949"/>
                </a:solidFill>
                <a:latin typeface="GillSans-Light"/>
              </a:rPr>
              <a:t>Example: Migrate using AWS VM Import/Export, AWS Server Migration Service</a:t>
            </a:r>
          </a:p>
          <a:p>
            <a:pPr>
              <a:buNone/>
            </a:pPr>
            <a:r>
              <a:rPr lang="en-IN" sz="3200" dirty="0" smtClean="0">
                <a:solidFill>
                  <a:srgbClr val="444949"/>
                </a:solidFill>
                <a:latin typeface="ArialMT"/>
              </a:rPr>
              <a:t>• </a:t>
            </a:r>
            <a:r>
              <a:rPr lang="en-IN" sz="3200" dirty="0" err="1" smtClean="0">
                <a:solidFill>
                  <a:srgbClr val="444949"/>
                </a:solidFill>
                <a:latin typeface="GillSans-Light"/>
              </a:rPr>
              <a:t>Replatforming</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Example: migrate your database to RDS</a:t>
            </a:r>
          </a:p>
          <a:p>
            <a:pPr lvl="1">
              <a:buNone/>
            </a:pPr>
            <a:r>
              <a:rPr lang="en-IN" sz="2400" dirty="0" smtClean="0">
                <a:solidFill>
                  <a:srgbClr val="444949"/>
                </a:solidFill>
                <a:latin typeface="ArialMT"/>
              </a:rPr>
              <a:t>• </a:t>
            </a:r>
            <a:r>
              <a:rPr lang="en-IN" sz="2400" dirty="0" smtClean="0">
                <a:solidFill>
                  <a:srgbClr val="444949"/>
                </a:solidFill>
                <a:latin typeface="GillSans-Light"/>
              </a:rPr>
              <a:t>Example: migrate your application to Elastic Beanstalk (Java with Tomcat)</a:t>
            </a:r>
          </a:p>
          <a:p>
            <a:pPr lvl="1">
              <a:buNone/>
            </a:pPr>
            <a:r>
              <a:rPr lang="en-IN" sz="2400" dirty="0" smtClean="0">
                <a:solidFill>
                  <a:srgbClr val="444949"/>
                </a:solidFill>
                <a:latin typeface="ArialMT"/>
              </a:rPr>
              <a:t>• </a:t>
            </a:r>
            <a:r>
              <a:rPr lang="en-IN" sz="2400" dirty="0" smtClean="0">
                <a:solidFill>
                  <a:srgbClr val="444949"/>
                </a:solidFill>
                <a:latin typeface="GillSans-Light"/>
              </a:rPr>
              <a:t>Not changing the core architecture, but leverage some cloud optimizations</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Cloud Migration: The 6R</a:t>
            </a:r>
            <a:endParaRPr lang="en-IN" sz="3600"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Repurchase: “drop and shop”</a:t>
            </a:r>
          </a:p>
          <a:p>
            <a:pPr lvl="1">
              <a:buNone/>
            </a:pPr>
            <a:r>
              <a:rPr lang="en-IN" sz="2400" dirty="0" smtClean="0">
                <a:solidFill>
                  <a:srgbClr val="444949"/>
                </a:solidFill>
                <a:latin typeface="ArialMT"/>
              </a:rPr>
              <a:t>• </a:t>
            </a:r>
            <a:r>
              <a:rPr lang="en-IN" sz="2400" dirty="0" smtClean="0">
                <a:solidFill>
                  <a:srgbClr val="444949"/>
                </a:solidFill>
                <a:latin typeface="GillSans-Light"/>
              </a:rPr>
              <a:t>Moving to a different product while moving to the cloud</a:t>
            </a:r>
          </a:p>
          <a:p>
            <a:pPr lvl="1">
              <a:buNone/>
            </a:pPr>
            <a:r>
              <a:rPr lang="en-IN" sz="2400" dirty="0" smtClean="0">
                <a:solidFill>
                  <a:srgbClr val="444949"/>
                </a:solidFill>
                <a:latin typeface="ArialMT"/>
              </a:rPr>
              <a:t>• </a:t>
            </a:r>
            <a:r>
              <a:rPr lang="en-IN" sz="2400" dirty="0" smtClean="0">
                <a:solidFill>
                  <a:srgbClr val="444949"/>
                </a:solidFill>
                <a:latin typeface="GillSans-Light"/>
              </a:rPr>
              <a:t>Often you move to a </a:t>
            </a:r>
            <a:r>
              <a:rPr lang="en-IN" sz="2400" dirty="0" err="1" smtClean="0">
                <a:solidFill>
                  <a:srgbClr val="444949"/>
                </a:solidFill>
                <a:latin typeface="GillSans-Light"/>
              </a:rPr>
              <a:t>SaaS</a:t>
            </a:r>
            <a:r>
              <a:rPr lang="en-IN" sz="2400" dirty="0" smtClean="0">
                <a:solidFill>
                  <a:srgbClr val="444949"/>
                </a:solidFill>
                <a:latin typeface="GillSans-Light"/>
              </a:rPr>
              <a:t> platform</a:t>
            </a:r>
          </a:p>
          <a:p>
            <a:pPr lvl="1">
              <a:buNone/>
            </a:pPr>
            <a:r>
              <a:rPr lang="en-IN" sz="2400" dirty="0" smtClean="0">
                <a:solidFill>
                  <a:srgbClr val="444949"/>
                </a:solidFill>
                <a:latin typeface="ArialMT"/>
              </a:rPr>
              <a:t>• </a:t>
            </a:r>
            <a:r>
              <a:rPr lang="en-IN" sz="2400" dirty="0" smtClean="0">
                <a:solidFill>
                  <a:srgbClr val="444949"/>
                </a:solidFill>
                <a:latin typeface="GillSans-Light"/>
              </a:rPr>
              <a:t>Expensive in the short term, but quick to deploy</a:t>
            </a:r>
          </a:p>
          <a:p>
            <a:pPr lvl="1">
              <a:buNone/>
            </a:pPr>
            <a:r>
              <a:rPr lang="en-IN" sz="2400" dirty="0" smtClean="0">
                <a:solidFill>
                  <a:srgbClr val="444949"/>
                </a:solidFill>
                <a:latin typeface="ArialMT"/>
              </a:rPr>
              <a:t>• </a:t>
            </a:r>
            <a:r>
              <a:rPr lang="en-IN" sz="2400" dirty="0" smtClean="0">
                <a:solidFill>
                  <a:srgbClr val="444949"/>
                </a:solidFill>
                <a:latin typeface="GillSans-Light"/>
              </a:rPr>
              <a:t>Example: CRM to Salesforce.com, HR to Workday, CMS to </a:t>
            </a:r>
            <a:r>
              <a:rPr lang="en-IN" sz="2400" dirty="0" err="1" smtClean="0">
                <a:solidFill>
                  <a:srgbClr val="444949"/>
                </a:solidFill>
                <a:latin typeface="GillSans-Light"/>
              </a:rPr>
              <a:t>Drupal</a:t>
            </a:r>
            <a:endParaRPr lang="en-IN" sz="2400" dirty="0" smtClean="0">
              <a:solidFill>
                <a:srgbClr val="444949"/>
              </a:solidFill>
              <a:latin typeface="GillSans-Light"/>
            </a:endParaRPr>
          </a:p>
          <a:p>
            <a:pPr>
              <a:buNone/>
            </a:pPr>
            <a:r>
              <a:rPr lang="en-IN" sz="3200" dirty="0" smtClean="0">
                <a:solidFill>
                  <a:srgbClr val="444949"/>
                </a:solidFill>
                <a:latin typeface="ArialMT"/>
              </a:rPr>
              <a:t>• </a:t>
            </a:r>
            <a:r>
              <a:rPr lang="en-IN" sz="3200" dirty="0" smtClean="0">
                <a:solidFill>
                  <a:srgbClr val="444949"/>
                </a:solidFill>
                <a:latin typeface="GillSans-Light"/>
              </a:rPr>
              <a:t>Refactoring / Re-architecting:</a:t>
            </a:r>
          </a:p>
          <a:p>
            <a:pPr lvl="1">
              <a:buNone/>
            </a:pPr>
            <a:r>
              <a:rPr lang="en-IN" sz="2400" dirty="0" smtClean="0">
                <a:solidFill>
                  <a:srgbClr val="444949"/>
                </a:solidFill>
                <a:latin typeface="ArialMT"/>
              </a:rPr>
              <a:t>• </a:t>
            </a:r>
            <a:r>
              <a:rPr lang="en-IN" sz="2400" dirty="0" smtClean="0">
                <a:solidFill>
                  <a:srgbClr val="444949"/>
                </a:solidFill>
                <a:latin typeface="GillSans-Light"/>
              </a:rPr>
              <a:t>Reimagining how the application is architected using Cloud Native features</a:t>
            </a:r>
          </a:p>
          <a:p>
            <a:pPr lvl="1">
              <a:buNone/>
            </a:pPr>
            <a:r>
              <a:rPr lang="en-IN" sz="2400" dirty="0" smtClean="0">
                <a:solidFill>
                  <a:srgbClr val="444949"/>
                </a:solidFill>
                <a:latin typeface="ArialMT"/>
              </a:rPr>
              <a:t>• </a:t>
            </a:r>
            <a:r>
              <a:rPr lang="en-IN" sz="2400" dirty="0" smtClean="0">
                <a:solidFill>
                  <a:srgbClr val="444949"/>
                </a:solidFill>
                <a:latin typeface="GillSans-Light"/>
              </a:rPr>
              <a:t>Driven by the need of the business to add features, scale, performance</a:t>
            </a:r>
          </a:p>
          <a:p>
            <a:pPr lvl="1">
              <a:buNone/>
            </a:pPr>
            <a:r>
              <a:rPr lang="en-IN" sz="2400" dirty="0" smtClean="0">
                <a:solidFill>
                  <a:srgbClr val="444949"/>
                </a:solidFill>
                <a:latin typeface="ArialMT"/>
              </a:rPr>
              <a:t>• </a:t>
            </a:r>
            <a:r>
              <a:rPr lang="en-IN" sz="2400" dirty="0" smtClean="0">
                <a:solidFill>
                  <a:srgbClr val="444949"/>
                </a:solidFill>
                <a:latin typeface="GillSans-Light"/>
              </a:rPr>
              <a:t>Example: move an application to </a:t>
            </a:r>
            <a:r>
              <a:rPr lang="en-IN" sz="2400" dirty="0" err="1" smtClean="0">
                <a:solidFill>
                  <a:srgbClr val="444949"/>
                </a:solidFill>
                <a:latin typeface="GillSans-Light"/>
              </a:rPr>
              <a:t>Serverless</a:t>
            </a:r>
            <a:r>
              <a:rPr lang="en-IN" sz="2400" dirty="0" smtClean="0">
                <a:solidFill>
                  <a:srgbClr val="444949"/>
                </a:solidFill>
                <a:latin typeface="GillSans-Light"/>
              </a:rPr>
              <a:t> architectures, use AWS S3</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Cloud Migration: The 6R</a:t>
            </a:r>
            <a:endParaRPr lang="en-IN" sz="4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srcRect/>
          <a:stretch>
            <a:fillRect/>
          </a:stretch>
        </p:blipFill>
        <p:spPr bwMode="auto">
          <a:xfrm>
            <a:off x="381000" y="1828800"/>
            <a:ext cx="6234113" cy="4067175"/>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sz="4000" dirty="0" smtClean="0">
                <a:solidFill>
                  <a:srgbClr val="444949"/>
                </a:solidFill>
                <a:latin typeface="GillSans-Light"/>
              </a:rPr>
              <a:t>SCP Hierarchy</a:t>
            </a:r>
            <a:endParaRPr lang="en-US" dirty="0"/>
          </a:p>
        </p:txBody>
      </p:sp>
      <p:sp>
        <p:nvSpPr>
          <p:cNvPr id="5" name="Rectangle 4"/>
          <p:cNvSpPr/>
          <p:nvPr/>
        </p:nvSpPr>
        <p:spPr>
          <a:xfrm>
            <a:off x="6400800" y="1295400"/>
            <a:ext cx="2514600" cy="5601533"/>
          </a:xfrm>
          <a:prstGeom prst="rect">
            <a:avLst/>
          </a:prstGeom>
        </p:spPr>
        <p:txBody>
          <a:bodyPr wrap="square">
            <a:spAutoFit/>
          </a:bodyPr>
          <a:lstStyle/>
          <a:p>
            <a:r>
              <a:rPr lang="en-US" sz="1600" dirty="0" smtClean="0">
                <a:solidFill>
                  <a:srgbClr val="444949"/>
                </a:solidFill>
                <a:latin typeface="ArialMT"/>
              </a:rPr>
              <a:t>• </a:t>
            </a:r>
            <a:r>
              <a:rPr lang="en-US" sz="1600" dirty="0" smtClean="0">
                <a:solidFill>
                  <a:srgbClr val="444949"/>
                </a:solidFill>
                <a:latin typeface="GillSans-Light"/>
              </a:rPr>
              <a:t>Root Account</a:t>
            </a:r>
          </a:p>
          <a:p>
            <a:pPr lvl="1"/>
            <a:r>
              <a:rPr lang="en-US" sz="1400" dirty="0" smtClean="0">
                <a:solidFill>
                  <a:srgbClr val="444949"/>
                </a:solidFill>
                <a:latin typeface="ArialMT"/>
              </a:rPr>
              <a:t>• </a:t>
            </a:r>
            <a:r>
              <a:rPr lang="en-US" sz="1400" dirty="0" smtClean="0">
                <a:solidFill>
                  <a:srgbClr val="444949"/>
                </a:solidFill>
                <a:latin typeface="GillSans-Light"/>
              </a:rPr>
              <a:t>Can do anything</a:t>
            </a:r>
          </a:p>
          <a:p>
            <a:pPr lvl="1"/>
            <a:r>
              <a:rPr lang="en-US" sz="1400" dirty="0" smtClean="0">
                <a:solidFill>
                  <a:srgbClr val="444949"/>
                </a:solidFill>
                <a:latin typeface="ArialMT"/>
              </a:rPr>
              <a:t>• </a:t>
            </a:r>
            <a:r>
              <a:rPr lang="en-US" sz="1400" dirty="0" smtClean="0">
                <a:solidFill>
                  <a:srgbClr val="444949"/>
                </a:solidFill>
                <a:latin typeface="GillSans-Light"/>
              </a:rPr>
              <a:t>EXCEPT access Athena</a:t>
            </a:r>
          </a:p>
          <a:p>
            <a:r>
              <a:rPr lang="en-US" sz="1600" dirty="0" smtClean="0">
                <a:solidFill>
                  <a:srgbClr val="444949"/>
                </a:solidFill>
                <a:latin typeface="ArialMT"/>
              </a:rPr>
              <a:t>• </a:t>
            </a:r>
            <a:r>
              <a:rPr lang="en-US" sz="1600" dirty="0" smtClean="0">
                <a:solidFill>
                  <a:srgbClr val="444949"/>
                </a:solidFill>
                <a:latin typeface="GillSans-Light"/>
              </a:rPr>
              <a:t>Account A</a:t>
            </a:r>
          </a:p>
          <a:p>
            <a:pPr lvl="1"/>
            <a:r>
              <a:rPr lang="en-US" sz="1400" dirty="0" smtClean="0">
                <a:solidFill>
                  <a:srgbClr val="444949"/>
                </a:solidFill>
                <a:latin typeface="ArialMT"/>
              </a:rPr>
              <a:t>• </a:t>
            </a:r>
            <a:r>
              <a:rPr lang="en-US" sz="1400" dirty="0" smtClean="0">
                <a:solidFill>
                  <a:srgbClr val="444949"/>
                </a:solidFill>
                <a:latin typeface="GillSans-Light"/>
              </a:rPr>
              <a:t>Can do anything</a:t>
            </a:r>
          </a:p>
          <a:p>
            <a:pPr lvl="1"/>
            <a:r>
              <a:rPr lang="en-US" sz="1400" dirty="0" smtClean="0">
                <a:solidFill>
                  <a:srgbClr val="444949"/>
                </a:solidFill>
                <a:latin typeface="ArialMT"/>
              </a:rPr>
              <a:t>• </a:t>
            </a:r>
            <a:r>
              <a:rPr lang="en-US" sz="1400" dirty="0" smtClean="0">
                <a:solidFill>
                  <a:srgbClr val="444949"/>
                </a:solidFill>
                <a:latin typeface="GillSans-Light"/>
              </a:rPr>
              <a:t>EXCEPT access </a:t>
            </a:r>
            <a:r>
              <a:rPr lang="en-US" sz="1400" dirty="0" err="1" smtClean="0">
                <a:solidFill>
                  <a:srgbClr val="444949"/>
                </a:solidFill>
                <a:latin typeface="GillSans-Light"/>
              </a:rPr>
              <a:t>Redshift</a:t>
            </a:r>
            <a:endParaRPr lang="en-US" sz="1400" dirty="0" smtClean="0">
              <a:solidFill>
                <a:srgbClr val="444949"/>
              </a:solidFill>
              <a:latin typeface="GillSans-Light"/>
            </a:endParaRPr>
          </a:p>
          <a:p>
            <a:pPr lvl="1"/>
            <a:r>
              <a:rPr lang="en-US" sz="1400" dirty="0" smtClean="0">
                <a:solidFill>
                  <a:srgbClr val="444949"/>
                </a:solidFill>
                <a:latin typeface="GillSans-Light"/>
              </a:rPr>
              <a:t>(explicit Deny from OU)</a:t>
            </a:r>
          </a:p>
          <a:p>
            <a:r>
              <a:rPr lang="en-US" sz="1600" dirty="0" smtClean="0">
                <a:solidFill>
                  <a:srgbClr val="444949"/>
                </a:solidFill>
                <a:latin typeface="ArialMT"/>
              </a:rPr>
              <a:t>• </a:t>
            </a:r>
            <a:r>
              <a:rPr lang="en-US" sz="1600" dirty="0" smtClean="0">
                <a:solidFill>
                  <a:srgbClr val="444949"/>
                </a:solidFill>
                <a:latin typeface="GillSans-Light"/>
              </a:rPr>
              <a:t>Account B</a:t>
            </a:r>
          </a:p>
          <a:p>
            <a:pPr lvl="1"/>
            <a:r>
              <a:rPr lang="en-US" sz="1400" dirty="0" smtClean="0">
                <a:solidFill>
                  <a:srgbClr val="444949"/>
                </a:solidFill>
                <a:latin typeface="ArialMT"/>
              </a:rPr>
              <a:t>• </a:t>
            </a:r>
            <a:r>
              <a:rPr lang="en-US" sz="1400" dirty="0" smtClean="0">
                <a:solidFill>
                  <a:srgbClr val="444949"/>
                </a:solidFill>
                <a:latin typeface="GillSans-Light"/>
              </a:rPr>
              <a:t>Can do anything</a:t>
            </a:r>
          </a:p>
          <a:p>
            <a:pPr lvl="1"/>
            <a:r>
              <a:rPr lang="en-US" sz="1400" dirty="0" smtClean="0">
                <a:solidFill>
                  <a:srgbClr val="444949"/>
                </a:solidFill>
                <a:latin typeface="ArialMT"/>
              </a:rPr>
              <a:t>• </a:t>
            </a:r>
            <a:r>
              <a:rPr lang="en-US" sz="1400" dirty="0" smtClean="0">
                <a:solidFill>
                  <a:srgbClr val="444949"/>
                </a:solidFill>
                <a:latin typeface="GillSans-Light"/>
              </a:rPr>
              <a:t>EXCEPT access </a:t>
            </a:r>
            <a:r>
              <a:rPr lang="en-US" sz="1400" dirty="0" err="1" smtClean="0">
                <a:solidFill>
                  <a:srgbClr val="444949"/>
                </a:solidFill>
                <a:latin typeface="GillSans-Light"/>
              </a:rPr>
              <a:t>Redshift</a:t>
            </a:r>
            <a:endParaRPr lang="en-US" sz="1400" dirty="0" smtClean="0">
              <a:solidFill>
                <a:srgbClr val="444949"/>
              </a:solidFill>
              <a:latin typeface="GillSans-Light"/>
            </a:endParaRPr>
          </a:p>
          <a:p>
            <a:pPr lvl="1"/>
            <a:r>
              <a:rPr lang="en-US" sz="1400" dirty="0" smtClean="0">
                <a:solidFill>
                  <a:srgbClr val="444949"/>
                </a:solidFill>
                <a:latin typeface="GillSans-Light"/>
              </a:rPr>
              <a:t>(explicit Deny from Prod OU)</a:t>
            </a:r>
          </a:p>
          <a:p>
            <a:pPr lvl="1"/>
            <a:r>
              <a:rPr lang="en-US" sz="1400" dirty="0" smtClean="0">
                <a:solidFill>
                  <a:srgbClr val="444949"/>
                </a:solidFill>
                <a:latin typeface="ArialMT"/>
              </a:rPr>
              <a:t>• </a:t>
            </a:r>
            <a:r>
              <a:rPr lang="en-US" sz="1400" dirty="0" smtClean="0">
                <a:solidFill>
                  <a:srgbClr val="444949"/>
                </a:solidFill>
                <a:latin typeface="GillSans-Light"/>
              </a:rPr>
              <a:t>EXCEPT access Lambda</a:t>
            </a:r>
          </a:p>
          <a:p>
            <a:pPr lvl="1"/>
            <a:r>
              <a:rPr lang="en-US" sz="1400" dirty="0" smtClean="0">
                <a:solidFill>
                  <a:srgbClr val="444949"/>
                </a:solidFill>
                <a:latin typeface="GillSans-Light"/>
              </a:rPr>
              <a:t>(explicit Deny from HR OU)</a:t>
            </a:r>
          </a:p>
          <a:p>
            <a:r>
              <a:rPr lang="en-US" sz="1600" dirty="0" smtClean="0">
                <a:solidFill>
                  <a:srgbClr val="444949"/>
                </a:solidFill>
                <a:latin typeface="ArialMT"/>
              </a:rPr>
              <a:t>• </a:t>
            </a:r>
            <a:r>
              <a:rPr lang="en-US" sz="1600" dirty="0" smtClean="0">
                <a:solidFill>
                  <a:srgbClr val="444949"/>
                </a:solidFill>
                <a:latin typeface="GillSans-Light"/>
              </a:rPr>
              <a:t>Account C</a:t>
            </a:r>
          </a:p>
          <a:p>
            <a:pPr lvl="1"/>
            <a:r>
              <a:rPr lang="en-US" sz="1400" dirty="0" smtClean="0">
                <a:solidFill>
                  <a:srgbClr val="444949"/>
                </a:solidFill>
                <a:latin typeface="ArialMT"/>
              </a:rPr>
              <a:t>• </a:t>
            </a:r>
            <a:r>
              <a:rPr lang="en-US" sz="1400" dirty="0" smtClean="0">
                <a:solidFill>
                  <a:srgbClr val="444949"/>
                </a:solidFill>
                <a:latin typeface="GillSans-Light"/>
              </a:rPr>
              <a:t>Can do anything</a:t>
            </a:r>
          </a:p>
          <a:p>
            <a:pPr lvl="1"/>
            <a:r>
              <a:rPr lang="en-US" sz="1400" dirty="0" smtClean="0">
                <a:solidFill>
                  <a:srgbClr val="444949"/>
                </a:solidFill>
                <a:latin typeface="ArialMT"/>
              </a:rPr>
              <a:t>• </a:t>
            </a:r>
            <a:r>
              <a:rPr lang="en-US" sz="1400" dirty="0" smtClean="0">
                <a:solidFill>
                  <a:srgbClr val="444949"/>
                </a:solidFill>
                <a:latin typeface="GillSans-Light"/>
              </a:rPr>
              <a:t>EXCEPT access </a:t>
            </a:r>
            <a:r>
              <a:rPr lang="en-US" sz="1400" dirty="0" err="1" smtClean="0">
                <a:solidFill>
                  <a:srgbClr val="444949"/>
                </a:solidFill>
                <a:latin typeface="GillSans-Light"/>
              </a:rPr>
              <a:t>Redshift</a:t>
            </a:r>
            <a:endParaRPr lang="en-US" sz="1400" dirty="0" smtClean="0">
              <a:solidFill>
                <a:srgbClr val="444949"/>
              </a:solidFill>
              <a:latin typeface="GillSans-Light"/>
            </a:endParaRPr>
          </a:p>
          <a:p>
            <a:pPr lvl="1"/>
            <a:r>
              <a:rPr lang="en-US" sz="1400" dirty="0" smtClean="0">
                <a:solidFill>
                  <a:srgbClr val="444949"/>
                </a:solidFill>
                <a:latin typeface="GillSans-Light"/>
              </a:rPr>
              <a:t>(explicit Deny from Prod OU)</a:t>
            </a:r>
            <a:endParaRPr lang="en-US" sz="1400"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buNone/>
            </a:pPr>
            <a:r>
              <a:rPr lang="en-IN" sz="3200" dirty="0" smtClean="0">
                <a:solidFill>
                  <a:srgbClr val="444949"/>
                </a:solidFill>
                <a:latin typeface="ArialMT"/>
              </a:rPr>
              <a:t>• </a:t>
            </a:r>
            <a:r>
              <a:rPr lang="en-IN" sz="3200" dirty="0" smtClean="0">
                <a:solidFill>
                  <a:srgbClr val="444949"/>
                </a:solidFill>
                <a:latin typeface="GillSans-Light"/>
              </a:rPr>
              <a:t>Retire</a:t>
            </a:r>
          </a:p>
          <a:p>
            <a:pPr lvl="1">
              <a:buNone/>
            </a:pPr>
            <a:r>
              <a:rPr lang="en-IN" sz="2400" dirty="0" smtClean="0">
                <a:solidFill>
                  <a:srgbClr val="444949"/>
                </a:solidFill>
                <a:latin typeface="ArialMT"/>
              </a:rPr>
              <a:t>• </a:t>
            </a:r>
            <a:r>
              <a:rPr lang="en-IN" sz="2400" dirty="0" smtClean="0">
                <a:solidFill>
                  <a:srgbClr val="444949"/>
                </a:solidFill>
                <a:latin typeface="GillSans-Light"/>
              </a:rPr>
              <a:t>Turn off things you don’t need (maybe as a result of Re-architecting)</a:t>
            </a:r>
          </a:p>
          <a:p>
            <a:pPr lvl="1">
              <a:buNone/>
            </a:pPr>
            <a:r>
              <a:rPr lang="en-IN" sz="2400" dirty="0" smtClean="0">
                <a:solidFill>
                  <a:srgbClr val="444949"/>
                </a:solidFill>
                <a:latin typeface="ArialMT"/>
              </a:rPr>
              <a:t>• </a:t>
            </a:r>
            <a:r>
              <a:rPr lang="en-IN" sz="2400" dirty="0" smtClean="0">
                <a:solidFill>
                  <a:srgbClr val="444949"/>
                </a:solidFill>
                <a:latin typeface="GillSans-Light"/>
              </a:rPr>
              <a:t>Helps with reducing the surface areas for attacks (more security)</a:t>
            </a:r>
          </a:p>
          <a:p>
            <a:pPr lvl="1">
              <a:buNone/>
            </a:pPr>
            <a:r>
              <a:rPr lang="en-IN" sz="2400" dirty="0" smtClean="0">
                <a:solidFill>
                  <a:srgbClr val="444949"/>
                </a:solidFill>
                <a:latin typeface="ArialMT"/>
              </a:rPr>
              <a:t>• </a:t>
            </a:r>
            <a:r>
              <a:rPr lang="en-IN" sz="2400" dirty="0" smtClean="0">
                <a:solidFill>
                  <a:srgbClr val="444949"/>
                </a:solidFill>
                <a:latin typeface="GillSans-Light"/>
              </a:rPr>
              <a:t>Save cost, maybe up to 10% to 20%</a:t>
            </a:r>
          </a:p>
          <a:p>
            <a:pPr lvl="1">
              <a:buNone/>
            </a:pPr>
            <a:r>
              <a:rPr lang="en-IN" sz="2400" dirty="0" smtClean="0">
                <a:solidFill>
                  <a:srgbClr val="444949"/>
                </a:solidFill>
                <a:latin typeface="ArialMT"/>
              </a:rPr>
              <a:t>• </a:t>
            </a:r>
            <a:r>
              <a:rPr lang="en-IN" sz="2400" dirty="0" smtClean="0">
                <a:solidFill>
                  <a:srgbClr val="444949"/>
                </a:solidFill>
                <a:latin typeface="GillSans-Light"/>
              </a:rPr>
              <a:t>Focus your attention on resources that must be maintained</a:t>
            </a:r>
          </a:p>
          <a:p>
            <a:pPr>
              <a:buNone/>
            </a:pPr>
            <a:r>
              <a:rPr lang="en-IN" sz="3200" dirty="0" smtClean="0">
                <a:solidFill>
                  <a:srgbClr val="444949"/>
                </a:solidFill>
                <a:latin typeface="ArialMT"/>
              </a:rPr>
              <a:t>• </a:t>
            </a:r>
            <a:r>
              <a:rPr lang="en-IN" sz="3200" dirty="0" smtClean="0">
                <a:solidFill>
                  <a:srgbClr val="444949"/>
                </a:solidFill>
                <a:latin typeface="GillSans-Light"/>
              </a:rPr>
              <a:t>Retain</a:t>
            </a:r>
          </a:p>
          <a:p>
            <a:pPr lvl="1">
              <a:buNone/>
            </a:pPr>
            <a:r>
              <a:rPr lang="en-IN" sz="2400" dirty="0" smtClean="0">
                <a:solidFill>
                  <a:srgbClr val="444949"/>
                </a:solidFill>
                <a:latin typeface="ArialMT"/>
              </a:rPr>
              <a:t>• </a:t>
            </a:r>
            <a:r>
              <a:rPr lang="en-IN" sz="2400" dirty="0" smtClean="0">
                <a:solidFill>
                  <a:srgbClr val="444949"/>
                </a:solidFill>
                <a:latin typeface="GillSans-Light"/>
              </a:rPr>
              <a:t>Do nothing for now (for simplicity, cost reason, importance…)</a:t>
            </a:r>
          </a:p>
          <a:p>
            <a:pPr lvl="1">
              <a:buNone/>
            </a:pPr>
            <a:r>
              <a:rPr lang="en-IN" sz="2400" dirty="0" smtClean="0">
                <a:solidFill>
                  <a:srgbClr val="444949"/>
                </a:solidFill>
                <a:latin typeface="ArialMT"/>
              </a:rPr>
              <a:t>• </a:t>
            </a:r>
            <a:r>
              <a:rPr lang="en-IN" sz="2400" dirty="0" smtClean="0">
                <a:solidFill>
                  <a:srgbClr val="444949"/>
                </a:solidFill>
                <a:latin typeface="GillSans-Light"/>
              </a:rPr>
              <a:t>It’s still a decision to make in a Cloud Migration</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Cloud Migration: The 6R</a:t>
            </a:r>
            <a:endParaRPr lang="en-IN" sz="3600"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267200" cy="4525963"/>
          </a:xfrm>
        </p:spPr>
        <p:txBody>
          <a:bodyPr>
            <a:normAutofit fontScale="85000" lnSpcReduction="1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Bridge between on-premise data and cloud data in S3</a:t>
            </a:r>
          </a:p>
          <a:p>
            <a:pPr>
              <a:buNone/>
            </a:pPr>
            <a:r>
              <a:rPr lang="en-IN" sz="2800" dirty="0" smtClean="0">
                <a:solidFill>
                  <a:srgbClr val="444949"/>
                </a:solidFill>
                <a:latin typeface="ArialMT"/>
              </a:rPr>
              <a:t>• </a:t>
            </a:r>
            <a:r>
              <a:rPr lang="en-IN" sz="2800" dirty="0" smtClean="0">
                <a:solidFill>
                  <a:srgbClr val="444949"/>
                </a:solidFill>
                <a:latin typeface="GillSans-Light"/>
              </a:rPr>
              <a:t>Use cases: disaster recovery, backup &amp; restore, tiered storage</a:t>
            </a:r>
          </a:p>
          <a:p>
            <a:pPr>
              <a:buNone/>
            </a:pPr>
            <a:r>
              <a:rPr lang="en-IN" sz="2800" dirty="0" smtClean="0">
                <a:solidFill>
                  <a:srgbClr val="444949"/>
                </a:solidFill>
                <a:latin typeface="ArialMT"/>
              </a:rPr>
              <a:t>• </a:t>
            </a:r>
            <a:r>
              <a:rPr lang="en-IN" sz="2800" dirty="0" smtClean="0">
                <a:solidFill>
                  <a:srgbClr val="444949"/>
                </a:solidFill>
                <a:latin typeface="GillSans-Light"/>
              </a:rPr>
              <a:t>3 types of Storage Gateway:</a:t>
            </a:r>
          </a:p>
          <a:p>
            <a:pPr lvl="1">
              <a:buNone/>
            </a:pPr>
            <a:r>
              <a:rPr lang="en-IN" sz="2000" dirty="0" smtClean="0">
                <a:solidFill>
                  <a:srgbClr val="444949"/>
                </a:solidFill>
                <a:latin typeface="ArialMT"/>
              </a:rPr>
              <a:t>• </a:t>
            </a:r>
            <a:r>
              <a:rPr lang="en-IN" sz="2000" dirty="0" smtClean="0">
                <a:solidFill>
                  <a:srgbClr val="444949"/>
                </a:solidFill>
                <a:latin typeface="GillSans-Light"/>
              </a:rPr>
              <a:t>File Gateway</a:t>
            </a:r>
          </a:p>
          <a:p>
            <a:pPr lvl="1">
              <a:buNone/>
            </a:pPr>
            <a:r>
              <a:rPr lang="en-IN" sz="2000" dirty="0" smtClean="0">
                <a:solidFill>
                  <a:srgbClr val="444949"/>
                </a:solidFill>
                <a:latin typeface="ArialMT"/>
              </a:rPr>
              <a:t>• </a:t>
            </a:r>
            <a:r>
              <a:rPr lang="en-IN" sz="2000" dirty="0" smtClean="0">
                <a:solidFill>
                  <a:srgbClr val="444949"/>
                </a:solidFill>
                <a:latin typeface="GillSans-Light"/>
              </a:rPr>
              <a:t>Volume Gateway</a:t>
            </a:r>
          </a:p>
          <a:p>
            <a:pPr lvl="1">
              <a:buNone/>
            </a:pPr>
            <a:r>
              <a:rPr lang="en-IN" sz="2000" dirty="0" smtClean="0">
                <a:solidFill>
                  <a:srgbClr val="444949"/>
                </a:solidFill>
                <a:latin typeface="ArialMT"/>
              </a:rPr>
              <a:t>• </a:t>
            </a:r>
            <a:r>
              <a:rPr lang="en-IN" sz="2000" dirty="0" smtClean="0">
                <a:solidFill>
                  <a:srgbClr val="444949"/>
                </a:solidFill>
                <a:latin typeface="GillSans-Light"/>
              </a:rPr>
              <a:t>Tape Gateway</a:t>
            </a:r>
          </a:p>
          <a:p>
            <a:pPr>
              <a:buNone/>
            </a:pPr>
            <a:r>
              <a:rPr lang="en-IN" sz="2800" dirty="0" smtClean="0">
                <a:solidFill>
                  <a:srgbClr val="444949"/>
                </a:solidFill>
                <a:latin typeface="ArialMT"/>
              </a:rPr>
              <a:t>• </a:t>
            </a:r>
            <a:r>
              <a:rPr lang="en-IN" sz="2800" dirty="0" smtClean="0">
                <a:solidFill>
                  <a:srgbClr val="444949"/>
                </a:solidFill>
                <a:latin typeface="GillSans-Light"/>
              </a:rPr>
              <a:t>Exam Tip: You need to know the differences between all 3!</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AWS Storage Gateway</a:t>
            </a:r>
            <a:endParaRPr lang="en-IN" sz="4000" dirty="0"/>
          </a:p>
        </p:txBody>
      </p:sp>
      <p:pic>
        <p:nvPicPr>
          <p:cNvPr id="12290" name="Picture 2"/>
          <p:cNvPicPr>
            <a:picLocks noChangeAspect="1" noChangeArrowheads="1"/>
          </p:cNvPicPr>
          <p:nvPr/>
        </p:nvPicPr>
        <p:blipFill>
          <a:blip r:embed="rId2"/>
          <a:srcRect/>
          <a:stretch>
            <a:fillRect/>
          </a:stretch>
        </p:blipFill>
        <p:spPr bwMode="auto">
          <a:xfrm>
            <a:off x="4876800" y="1600200"/>
            <a:ext cx="4000500" cy="4000500"/>
          </a:xfrm>
          <a:prstGeom prst="rect">
            <a:avLst/>
          </a:prstGeom>
          <a:noFill/>
          <a:ln w="9525">
            <a:noFill/>
            <a:miter lim="800000"/>
            <a:headEnd/>
            <a:tailEnd/>
          </a:ln>
          <a:effectLst/>
        </p:spPr>
      </p:pic>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105400" cy="4525963"/>
          </a:xfrm>
        </p:spPr>
        <p:txBody>
          <a:bodyPr>
            <a:noAutofit/>
          </a:bodyPr>
          <a:lstStyle/>
          <a:p>
            <a:pPr>
              <a:buNone/>
            </a:pPr>
            <a:r>
              <a:rPr lang="en-IN" sz="1600" dirty="0" smtClean="0">
                <a:solidFill>
                  <a:srgbClr val="444949"/>
                </a:solidFill>
                <a:latin typeface="ArialMT"/>
              </a:rPr>
              <a:t>• </a:t>
            </a:r>
            <a:r>
              <a:rPr lang="en-IN" sz="1600" dirty="0" smtClean="0">
                <a:solidFill>
                  <a:srgbClr val="444949"/>
                </a:solidFill>
                <a:latin typeface="GillSans-Light"/>
              </a:rPr>
              <a:t>File Gateway appliance is a virtual machine to</a:t>
            </a:r>
          </a:p>
          <a:p>
            <a:pPr>
              <a:buNone/>
            </a:pPr>
            <a:r>
              <a:rPr lang="en-IN" sz="1600" dirty="0" smtClean="0">
                <a:solidFill>
                  <a:srgbClr val="444949"/>
                </a:solidFill>
                <a:latin typeface="GillSans-Light"/>
              </a:rPr>
              <a:t>bridge between your NFS and S3</a:t>
            </a:r>
          </a:p>
          <a:p>
            <a:pPr>
              <a:buNone/>
            </a:pPr>
            <a:r>
              <a:rPr lang="en-IN" sz="1600" dirty="0" smtClean="0">
                <a:solidFill>
                  <a:srgbClr val="444949"/>
                </a:solidFill>
                <a:latin typeface="ArialMT"/>
              </a:rPr>
              <a:t>• </a:t>
            </a:r>
            <a:r>
              <a:rPr lang="en-IN" sz="1600" dirty="0" smtClean="0">
                <a:solidFill>
                  <a:srgbClr val="444949"/>
                </a:solidFill>
                <a:latin typeface="GillSans-Light"/>
              </a:rPr>
              <a:t>Metadata and directory structure are preserved</a:t>
            </a:r>
          </a:p>
          <a:p>
            <a:pPr>
              <a:buNone/>
            </a:pPr>
            <a:r>
              <a:rPr lang="en-IN" sz="1600" dirty="0" smtClean="0">
                <a:solidFill>
                  <a:srgbClr val="444949"/>
                </a:solidFill>
                <a:latin typeface="ArialMT"/>
              </a:rPr>
              <a:t>• </a:t>
            </a:r>
            <a:r>
              <a:rPr lang="en-IN" sz="1600" dirty="0" smtClean="0">
                <a:solidFill>
                  <a:srgbClr val="444949"/>
                </a:solidFill>
                <a:latin typeface="GillSans-Light"/>
              </a:rPr>
              <a:t>Configured S3 buckets are accessible using the NFS and SMB protocol</a:t>
            </a:r>
          </a:p>
          <a:p>
            <a:pPr>
              <a:buNone/>
            </a:pPr>
            <a:r>
              <a:rPr lang="en-IN" sz="1600" dirty="0" smtClean="0">
                <a:solidFill>
                  <a:srgbClr val="444949"/>
                </a:solidFill>
                <a:latin typeface="ArialMT"/>
              </a:rPr>
              <a:t>• </a:t>
            </a:r>
            <a:r>
              <a:rPr lang="en-IN" sz="1600" dirty="0" smtClean="0">
                <a:solidFill>
                  <a:srgbClr val="444949"/>
                </a:solidFill>
                <a:latin typeface="GillSans-Light"/>
              </a:rPr>
              <a:t>Each File Gateway should have an IAM role to</a:t>
            </a:r>
          </a:p>
          <a:p>
            <a:pPr>
              <a:buNone/>
            </a:pPr>
            <a:r>
              <a:rPr lang="en-IN" sz="1600" dirty="0" smtClean="0">
                <a:solidFill>
                  <a:srgbClr val="444949"/>
                </a:solidFill>
                <a:latin typeface="GillSans-Light"/>
              </a:rPr>
              <a:t>access S3</a:t>
            </a:r>
          </a:p>
          <a:p>
            <a:pPr>
              <a:buNone/>
            </a:pPr>
            <a:r>
              <a:rPr lang="en-IN" sz="1600" dirty="0" smtClean="0">
                <a:solidFill>
                  <a:srgbClr val="444949"/>
                </a:solidFill>
                <a:latin typeface="ArialMT"/>
              </a:rPr>
              <a:t>• </a:t>
            </a:r>
            <a:r>
              <a:rPr lang="en-IN" sz="1600" dirty="0" smtClean="0">
                <a:solidFill>
                  <a:srgbClr val="444949"/>
                </a:solidFill>
                <a:latin typeface="GillSans-Light"/>
              </a:rPr>
              <a:t>Most recently used data is cached in the file</a:t>
            </a:r>
          </a:p>
          <a:p>
            <a:pPr>
              <a:buNone/>
            </a:pPr>
            <a:r>
              <a:rPr lang="en-IN" sz="1600" dirty="0" smtClean="0">
                <a:solidFill>
                  <a:srgbClr val="444949"/>
                </a:solidFill>
                <a:latin typeface="GillSans-Light"/>
              </a:rPr>
              <a:t>gateway</a:t>
            </a:r>
          </a:p>
          <a:p>
            <a:pPr>
              <a:buNone/>
            </a:pPr>
            <a:r>
              <a:rPr lang="en-IN" sz="1600" dirty="0" smtClean="0">
                <a:solidFill>
                  <a:srgbClr val="444949"/>
                </a:solidFill>
                <a:latin typeface="ArialMT"/>
              </a:rPr>
              <a:t>• </a:t>
            </a:r>
            <a:r>
              <a:rPr lang="en-IN" sz="1600" dirty="0" smtClean="0">
                <a:solidFill>
                  <a:srgbClr val="444949"/>
                </a:solidFill>
                <a:latin typeface="GillSans-Light"/>
              </a:rPr>
              <a:t>Can be mounted on many servers</a:t>
            </a:r>
          </a:p>
          <a:p>
            <a:pPr>
              <a:buNone/>
            </a:pPr>
            <a:r>
              <a:rPr lang="en-IN" sz="1600" dirty="0" smtClean="0">
                <a:solidFill>
                  <a:srgbClr val="444949"/>
                </a:solidFill>
                <a:latin typeface="ArialMT"/>
              </a:rPr>
              <a:t>• </a:t>
            </a:r>
            <a:r>
              <a:rPr lang="en-IN" sz="1600" dirty="0" smtClean="0">
                <a:solidFill>
                  <a:srgbClr val="444949"/>
                </a:solidFill>
                <a:latin typeface="GillSans-Light"/>
              </a:rPr>
              <a:t>Whitepaper:</a:t>
            </a:r>
          </a:p>
          <a:p>
            <a:pPr>
              <a:buNone/>
            </a:pPr>
            <a:r>
              <a:rPr lang="en-IN" sz="1600" dirty="0" smtClean="0">
                <a:solidFill>
                  <a:srgbClr val="0563C2"/>
                </a:solidFill>
                <a:latin typeface="GillSans-Light"/>
              </a:rPr>
              <a:t>https://d0.awsstatic.com/whitepapers/awsstorage-gateway-file-gateway-for-hybridarchitectures.pdf</a:t>
            </a:r>
            <a:endParaRPr lang="en-IN" sz="1600" dirty="0"/>
          </a:p>
        </p:txBody>
      </p:sp>
      <p:sp>
        <p:nvSpPr>
          <p:cNvPr id="3" name="Title 2"/>
          <p:cNvSpPr>
            <a:spLocks noGrp="1"/>
          </p:cNvSpPr>
          <p:nvPr>
            <p:ph type="title"/>
          </p:nvPr>
        </p:nvSpPr>
        <p:spPr/>
        <p:txBody>
          <a:bodyPr/>
          <a:lstStyle/>
          <a:p>
            <a:r>
              <a:rPr lang="en-IN" sz="4000" dirty="0" smtClean="0">
                <a:solidFill>
                  <a:srgbClr val="444949"/>
                </a:solidFill>
                <a:latin typeface="GillSans-Light"/>
              </a:rPr>
              <a:t>File Gateway</a:t>
            </a:r>
            <a:endParaRPr lang="en-IN" dirty="0"/>
          </a:p>
        </p:txBody>
      </p:sp>
      <p:pic>
        <p:nvPicPr>
          <p:cNvPr id="13314" name="Picture 2"/>
          <p:cNvPicPr>
            <a:picLocks noChangeAspect="1" noChangeArrowheads="1"/>
          </p:cNvPicPr>
          <p:nvPr/>
        </p:nvPicPr>
        <p:blipFill>
          <a:blip r:embed="rId2" cstate="print"/>
          <a:srcRect/>
          <a:stretch>
            <a:fillRect/>
          </a:stretch>
        </p:blipFill>
        <p:spPr bwMode="auto">
          <a:xfrm>
            <a:off x="5791200" y="1981200"/>
            <a:ext cx="2895600" cy="14097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5791200" y="4114800"/>
            <a:ext cx="2886075" cy="1428750"/>
          </a:xfrm>
          <a:prstGeom prst="rect">
            <a:avLst/>
          </a:prstGeom>
          <a:noFill/>
          <a:ln w="9525">
            <a:noFill/>
            <a:miter lim="800000"/>
            <a:headEnd/>
            <a:tailEnd/>
          </a:ln>
          <a:effectLst/>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File Gateway: Extensions</a:t>
            </a:r>
            <a:endParaRPr lang="en-IN" sz="3600" dirty="0"/>
          </a:p>
        </p:txBody>
      </p:sp>
      <p:pic>
        <p:nvPicPr>
          <p:cNvPr id="14338" name="Picture 2"/>
          <p:cNvPicPr>
            <a:picLocks noGrp="1" noChangeAspect="1" noChangeArrowheads="1"/>
          </p:cNvPicPr>
          <p:nvPr>
            <p:ph idx="1"/>
          </p:nvPr>
        </p:nvPicPr>
        <p:blipFill>
          <a:blip r:embed="rId2"/>
          <a:srcRect/>
          <a:stretch>
            <a:fillRect/>
          </a:stretch>
        </p:blipFill>
        <p:spPr bwMode="auto">
          <a:xfrm>
            <a:off x="457200" y="1447800"/>
            <a:ext cx="8229600" cy="4495800"/>
          </a:xfrm>
          <a:prstGeom prst="rect">
            <a:avLst/>
          </a:prstGeom>
          <a:noFill/>
          <a:ln w="9525">
            <a:noFill/>
            <a:miter lim="800000"/>
            <a:headEnd/>
            <a:tailEnd/>
          </a:ln>
          <a:effectLst/>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File Gateway: Read </a:t>
            </a:r>
            <a:br>
              <a:rPr lang="en-IN" sz="4000" dirty="0" smtClean="0">
                <a:solidFill>
                  <a:srgbClr val="444949"/>
                </a:solidFill>
                <a:latin typeface="GillSans-Light"/>
              </a:rPr>
            </a:br>
            <a:r>
              <a:rPr lang="en-IN" sz="4000" dirty="0" smtClean="0">
                <a:solidFill>
                  <a:srgbClr val="444949"/>
                </a:solidFill>
                <a:latin typeface="GillSans-Light"/>
              </a:rPr>
              <a:t> Only Replicas</a:t>
            </a:r>
            <a:endParaRPr lang="en-IN" dirty="0"/>
          </a:p>
        </p:txBody>
      </p:sp>
      <p:pic>
        <p:nvPicPr>
          <p:cNvPr id="15362" name="Picture 2"/>
          <p:cNvPicPr>
            <a:picLocks noGrp="1" noChangeAspect="1" noChangeArrowheads="1"/>
          </p:cNvPicPr>
          <p:nvPr>
            <p:ph idx="1"/>
          </p:nvPr>
        </p:nvPicPr>
        <p:blipFill>
          <a:blip r:embed="rId2" cstate="print"/>
          <a:srcRect/>
          <a:stretch>
            <a:fillRect/>
          </a:stretch>
        </p:blipFill>
        <p:spPr bwMode="auto">
          <a:xfrm>
            <a:off x="533400" y="1481138"/>
            <a:ext cx="8305800" cy="4525962"/>
          </a:xfrm>
          <a:prstGeom prst="rect">
            <a:avLst/>
          </a:prstGeom>
          <a:noFill/>
          <a:ln w="9525">
            <a:noFill/>
            <a:miter lim="800000"/>
            <a:headEnd/>
            <a:tailEnd/>
          </a:ln>
          <a:effectLst/>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File Gateway: Backup </a:t>
            </a:r>
            <a:br>
              <a:rPr lang="en-IN" sz="4000" dirty="0" smtClean="0">
                <a:solidFill>
                  <a:srgbClr val="444949"/>
                </a:solidFill>
                <a:latin typeface="GillSans-Light"/>
              </a:rPr>
            </a:br>
            <a:r>
              <a:rPr lang="en-IN" sz="4000" dirty="0" smtClean="0">
                <a:solidFill>
                  <a:srgbClr val="444949"/>
                </a:solidFill>
                <a:latin typeface="GillSans-Light"/>
              </a:rPr>
              <a:t> and Lifecycle Policies</a:t>
            </a:r>
            <a:endParaRPr lang="en-IN"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457200" y="1600200"/>
            <a:ext cx="8229600" cy="4343400"/>
          </a:xfrm>
          <a:prstGeom prst="rect">
            <a:avLst/>
          </a:prstGeom>
          <a:noFill/>
          <a:ln w="9525">
            <a:noFill/>
            <a:miter lim="800000"/>
            <a:headEnd/>
            <a:tailEnd/>
          </a:ln>
          <a:effectLst/>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Amazon S3 Object Versioning</a:t>
            </a:r>
          </a:p>
          <a:p>
            <a:pPr lvl="1">
              <a:buNone/>
            </a:pPr>
            <a:r>
              <a:rPr lang="en-IN" sz="2400" dirty="0" smtClean="0">
                <a:solidFill>
                  <a:srgbClr val="444949"/>
                </a:solidFill>
                <a:latin typeface="ArialMT"/>
              </a:rPr>
              <a:t>• </a:t>
            </a:r>
            <a:r>
              <a:rPr lang="en-IN" sz="2400" dirty="0" smtClean="0">
                <a:solidFill>
                  <a:srgbClr val="444949"/>
                </a:solidFill>
                <a:latin typeface="GillSans-Light"/>
              </a:rPr>
              <a:t>Ability to store multiple object versions as they are modified</a:t>
            </a:r>
          </a:p>
          <a:p>
            <a:pPr lvl="1">
              <a:buNone/>
            </a:pPr>
            <a:r>
              <a:rPr lang="en-IN" sz="2400" dirty="0" smtClean="0">
                <a:solidFill>
                  <a:srgbClr val="444949"/>
                </a:solidFill>
                <a:latin typeface="ArialMT"/>
              </a:rPr>
              <a:t>• </a:t>
            </a:r>
            <a:r>
              <a:rPr lang="en-IN" sz="2400" dirty="0" smtClean="0">
                <a:solidFill>
                  <a:srgbClr val="444949"/>
                </a:solidFill>
                <a:latin typeface="GillSans-Light"/>
              </a:rPr>
              <a:t>Helpful to restore a file to a previous version</a:t>
            </a:r>
          </a:p>
          <a:p>
            <a:pPr lvl="1">
              <a:buNone/>
            </a:pPr>
            <a:r>
              <a:rPr lang="en-IN" sz="2400" dirty="0" smtClean="0">
                <a:solidFill>
                  <a:srgbClr val="444949"/>
                </a:solidFill>
                <a:latin typeface="ArialMT"/>
              </a:rPr>
              <a:t>• </a:t>
            </a:r>
            <a:r>
              <a:rPr lang="en-IN" sz="2400" dirty="0" smtClean="0">
                <a:solidFill>
                  <a:srgbClr val="444949"/>
                </a:solidFill>
                <a:latin typeface="GillSans-Light"/>
              </a:rPr>
              <a:t>Could restore an entire file system to a previous version</a:t>
            </a:r>
          </a:p>
          <a:p>
            <a:pPr lvl="1">
              <a:buNone/>
            </a:pPr>
            <a:r>
              <a:rPr lang="en-IN" sz="2400" dirty="0" smtClean="0">
                <a:solidFill>
                  <a:srgbClr val="444949"/>
                </a:solidFill>
                <a:latin typeface="ArialMT"/>
              </a:rPr>
              <a:t>• </a:t>
            </a:r>
            <a:r>
              <a:rPr lang="en-IN" sz="2400" dirty="0" smtClean="0">
                <a:solidFill>
                  <a:srgbClr val="444949"/>
                </a:solidFill>
                <a:latin typeface="GillSans-Light"/>
              </a:rPr>
              <a:t>Must use the “</a:t>
            </a:r>
            <a:r>
              <a:rPr lang="en-IN" sz="2400" dirty="0" err="1" smtClean="0">
                <a:solidFill>
                  <a:srgbClr val="444949"/>
                </a:solidFill>
                <a:latin typeface="GillSans-Light"/>
              </a:rPr>
              <a:t>RefreshCache</a:t>
            </a:r>
            <a:r>
              <a:rPr lang="en-IN" sz="2400" dirty="0" smtClean="0">
                <a:solidFill>
                  <a:srgbClr val="444949"/>
                </a:solidFill>
                <a:latin typeface="GillSans-Light"/>
              </a:rPr>
              <a:t>” API on the Gateway to be notified of restore</a:t>
            </a:r>
          </a:p>
          <a:p>
            <a:pPr>
              <a:buNone/>
            </a:pPr>
            <a:r>
              <a:rPr lang="en-IN" sz="3200" dirty="0" smtClean="0">
                <a:solidFill>
                  <a:srgbClr val="444949"/>
                </a:solidFill>
                <a:latin typeface="ArialMT"/>
              </a:rPr>
              <a:t>• </a:t>
            </a:r>
            <a:r>
              <a:rPr lang="en-IN" sz="3200" dirty="0" smtClean="0">
                <a:solidFill>
                  <a:srgbClr val="444949"/>
                </a:solidFill>
                <a:latin typeface="GillSans-Light"/>
              </a:rPr>
              <a:t>Amazon S3 Object Lock</a:t>
            </a:r>
          </a:p>
          <a:p>
            <a:pPr lvl="1">
              <a:buNone/>
            </a:pPr>
            <a:r>
              <a:rPr lang="en-IN" sz="2400" dirty="0" smtClean="0">
                <a:solidFill>
                  <a:srgbClr val="444949"/>
                </a:solidFill>
                <a:latin typeface="ArialMT"/>
              </a:rPr>
              <a:t>• </a:t>
            </a:r>
            <a:r>
              <a:rPr lang="en-IN" sz="2400" dirty="0" smtClean="0">
                <a:solidFill>
                  <a:srgbClr val="444949"/>
                </a:solidFill>
                <a:latin typeface="GillSans-Light"/>
              </a:rPr>
              <a:t>Enables to have the File Gateway for Write Once Read Many (WORM) data</a:t>
            </a:r>
          </a:p>
          <a:p>
            <a:pPr lvl="1">
              <a:buNone/>
            </a:pPr>
            <a:r>
              <a:rPr lang="en-IN" sz="2400" dirty="0" smtClean="0">
                <a:solidFill>
                  <a:srgbClr val="444949"/>
                </a:solidFill>
                <a:latin typeface="ArialMT"/>
              </a:rPr>
              <a:t>• </a:t>
            </a:r>
            <a:r>
              <a:rPr lang="en-IN" sz="2400" dirty="0" smtClean="0">
                <a:solidFill>
                  <a:srgbClr val="444949"/>
                </a:solidFill>
                <a:latin typeface="GillSans-Light"/>
              </a:rPr>
              <a:t>If there are file modifications or renames in the file share clients, the file gateway creates a new version of the object without affecting priori versions, and the original locked version will remain unchanged</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File Architectures: Other </a:t>
            </a:r>
            <a:br>
              <a:rPr lang="en-IN" sz="2800" dirty="0" smtClean="0">
                <a:solidFill>
                  <a:srgbClr val="444949"/>
                </a:solidFill>
                <a:latin typeface="GillSans-Light"/>
              </a:rPr>
            </a:br>
            <a:r>
              <a:rPr lang="en-IN" sz="2800" dirty="0" smtClean="0">
                <a:solidFill>
                  <a:srgbClr val="444949"/>
                </a:solidFill>
                <a:latin typeface="GillSans-Light"/>
              </a:rPr>
              <a:t>possibilities</a:t>
            </a:r>
            <a:endParaRPr lang="en-IN" sz="3200"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481071"/>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Block storage using </a:t>
            </a:r>
            <a:r>
              <a:rPr lang="en-IN" sz="2800" dirty="0" err="1" smtClean="0">
                <a:solidFill>
                  <a:srgbClr val="444949"/>
                </a:solidFill>
                <a:latin typeface="GillSans-Light"/>
              </a:rPr>
              <a:t>iSCSI</a:t>
            </a:r>
            <a:r>
              <a:rPr lang="en-IN" sz="2800" dirty="0" smtClean="0">
                <a:solidFill>
                  <a:srgbClr val="444949"/>
                </a:solidFill>
                <a:latin typeface="GillSans-Light"/>
              </a:rPr>
              <a:t> protocol backed by S3</a:t>
            </a:r>
          </a:p>
          <a:p>
            <a:pPr>
              <a:buNone/>
            </a:pPr>
            <a:r>
              <a:rPr lang="en-IN" sz="2800" dirty="0" smtClean="0">
                <a:solidFill>
                  <a:srgbClr val="444949"/>
                </a:solidFill>
                <a:latin typeface="ArialMT"/>
              </a:rPr>
              <a:t>• </a:t>
            </a:r>
            <a:r>
              <a:rPr lang="en-IN" sz="2800" dirty="0" smtClean="0">
                <a:solidFill>
                  <a:srgbClr val="444949"/>
                </a:solidFill>
                <a:latin typeface="GillSans-Light"/>
              </a:rPr>
              <a:t>Cached volumes: low latency access to most recent data, full data on S3</a:t>
            </a:r>
          </a:p>
          <a:p>
            <a:pPr>
              <a:buNone/>
            </a:pPr>
            <a:r>
              <a:rPr lang="en-IN" sz="2800" dirty="0" smtClean="0">
                <a:solidFill>
                  <a:srgbClr val="444949"/>
                </a:solidFill>
                <a:latin typeface="ArialMT"/>
              </a:rPr>
              <a:t>• </a:t>
            </a:r>
            <a:r>
              <a:rPr lang="en-IN" sz="2800" dirty="0" smtClean="0">
                <a:solidFill>
                  <a:srgbClr val="444949"/>
                </a:solidFill>
                <a:latin typeface="GillSans-Light"/>
              </a:rPr>
              <a:t>Stored volumes: entire dataset is on premise, scheduled backups to S3</a:t>
            </a:r>
          </a:p>
          <a:p>
            <a:pPr>
              <a:buNone/>
            </a:pPr>
            <a:r>
              <a:rPr lang="en-IN" sz="2800" dirty="0" smtClean="0">
                <a:solidFill>
                  <a:srgbClr val="444949"/>
                </a:solidFill>
                <a:latin typeface="ArialMT"/>
              </a:rPr>
              <a:t>• </a:t>
            </a:r>
            <a:r>
              <a:rPr lang="en-IN" sz="2800" dirty="0" smtClean="0">
                <a:solidFill>
                  <a:srgbClr val="444949"/>
                </a:solidFill>
                <a:latin typeface="GillSans-Light"/>
              </a:rPr>
              <a:t>Can create EBS snapshots from the volumes and restore as EBS!</a:t>
            </a:r>
          </a:p>
          <a:p>
            <a:pPr>
              <a:buNone/>
            </a:pPr>
            <a:r>
              <a:rPr lang="en-IN" sz="2800" dirty="0" smtClean="0">
                <a:solidFill>
                  <a:srgbClr val="444949"/>
                </a:solidFill>
                <a:latin typeface="ArialMT"/>
              </a:rPr>
              <a:t>• </a:t>
            </a:r>
            <a:r>
              <a:rPr lang="en-IN" sz="2800" dirty="0" smtClean="0">
                <a:solidFill>
                  <a:srgbClr val="444949"/>
                </a:solidFill>
                <a:latin typeface="GillSans-Light"/>
              </a:rPr>
              <a:t>Up to 32 volumes per gateway</a:t>
            </a:r>
          </a:p>
          <a:p>
            <a:pPr lvl="1">
              <a:buNone/>
            </a:pPr>
            <a:r>
              <a:rPr lang="en-IN" sz="2000" dirty="0" smtClean="0">
                <a:solidFill>
                  <a:srgbClr val="444949"/>
                </a:solidFill>
                <a:latin typeface="ArialMT"/>
              </a:rPr>
              <a:t>• </a:t>
            </a:r>
            <a:r>
              <a:rPr lang="en-IN" sz="2000" dirty="0" smtClean="0">
                <a:solidFill>
                  <a:srgbClr val="444949"/>
                </a:solidFill>
                <a:latin typeface="GillSans-Light"/>
              </a:rPr>
              <a:t>Each volume up to 32TB in cached mode (1PB per Gateway)</a:t>
            </a:r>
          </a:p>
          <a:p>
            <a:pPr lvl="1">
              <a:buNone/>
            </a:pPr>
            <a:r>
              <a:rPr lang="en-IN" sz="2000" dirty="0" smtClean="0">
                <a:solidFill>
                  <a:srgbClr val="444949"/>
                </a:solidFill>
                <a:latin typeface="ArialMT"/>
              </a:rPr>
              <a:t>• </a:t>
            </a:r>
            <a:r>
              <a:rPr lang="en-IN" sz="2000" dirty="0" smtClean="0">
                <a:solidFill>
                  <a:srgbClr val="444949"/>
                </a:solidFill>
                <a:latin typeface="GillSans-Light"/>
              </a:rPr>
              <a:t>Each volume up to 16 TB in stored mode (512TB per Gateway)</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Volume Gateway</a:t>
            </a:r>
            <a:endParaRPr lang="en-IN" dirty="0"/>
          </a:p>
        </p:txBody>
      </p:sp>
      <p:pic>
        <p:nvPicPr>
          <p:cNvPr id="17410" name="Picture 2"/>
          <p:cNvPicPr>
            <a:picLocks noChangeAspect="1" noChangeArrowheads="1"/>
          </p:cNvPicPr>
          <p:nvPr/>
        </p:nvPicPr>
        <p:blipFill>
          <a:blip r:embed="rId2" cstate="print"/>
          <a:srcRect/>
          <a:stretch>
            <a:fillRect/>
          </a:stretch>
        </p:blipFill>
        <p:spPr bwMode="auto">
          <a:xfrm>
            <a:off x="2209800" y="4343400"/>
            <a:ext cx="5562600" cy="1676400"/>
          </a:xfrm>
          <a:prstGeom prst="rect">
            <a:avLst/>
          </a:prstGeom>
          <a:noFill/>
          <a:ln w="9525">
            <a:noFill/>
            <a:miter lim="800000"/>
            <a:headEnd/>
            <a:tailEnd/>
          </a:ln>
          <a:effectLst/>
        </p:spPr>
      </p:pic>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2938271"/>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Some companies have backup processes using physical tapes (!)</a:t>
            </a:r>
          </a:p>
          <a:p>
            <a:pPr>
              <a:buNone/>
            </a:pPr>
            <a:r>
              <a:rPr lang="en-IN" sz="2800" dirty="0" smtClean="0">
                <a:solidFill>
                  <a:srgbClr val="444949"/>
                </a:solidFill>
                <a:latin typeface="ArialMT"/>
              </a:rPr>
              <a:t>• </a:t>
            </a:r>
            <a:r>
              <a:rPr lang="en-IN" sz="2800" dirty="0" smtClean="0">
                <a:solidFill>
                  <a:srgbClr val="444949"/>
                </a:solidFill>
                <a:latin typeface="GillSans-Light"/>
              </a:rPr>
              <a:t>With Tape Gateway, companies use the same processes but in the cloud</a:t>
            </a:r>
          </a:p>
          <a:p>
            <a:pPr>
              <a:buNone/>
            </a:pPr>
            <a:r>
              <a:rPr lang="en-IN" sz="2800" dirty="0" smtClean="0">
                <a:solidFill>
                  <a:srgbClr val="444949"/>
                </a:solidFill>
                <a:latin typeface="ArialMT"/>
              </a:rPr>
              <a:t>• </a:t>
            </a:r>
            <a:r>
              <a:rPr lang="en-IN" sz="2800" dirty="0" smtClean="0">
                <a:solidFill>
                  <a:srgbClr val="444949"/>
                </a:solidFill>
                <a:latin typeface="GillSans-Light"/>
              </a:rPr>
              <a:t>Virtual Tape Library (VTL) backed by Amazon S3 and Glacier</a:t>
            </a:r>
          </a:p>
          <a:p>
            <a:pPr>
              <a:buNone/>
            </a:pPr>
            <a:r>
              <a:rPr lang="en-IN" sz="2800" dirty="0" smtClean="0">
                <a:solidFill>
                  <a:srgbClr val="444949"/>
                </a:solidFill>
                <a:latin typeface="ArialMT"/>
              </a:rPr>
              <a:t>• </a:t>
            </a:r>
            <a:r>
              <a:rPr lang="en-IN" sz="2800" dirty="0" smtClean="0">
                <a:solidFill>
                  <a:srgbClr val="444949"/>
                </a:solidFill>
                <a:latin typeface="GillSans-Light"/>
              </a:rPr>
              <a:t>Back up data using existing tape-based processes (and </a:t>
            </a:r>
            <a:r>
              <a:rPr lang="en-IN" sz="2800" dirty="0" err="1" smtClean="0">
                <a:solidFill>
                  <a:srgbClr val="444949"/>
                </a:solidFill>
                <a:latin typeface="GillSans-Light"/>
              </a:rPr>
              <a:t>iSCSI</a:t>
            </a:r>
            <a:r>
              <a:rPr lang="en-IN" sz="2800" dirty="0" smtClean="0">
                <a:solidFill>
                  <a:srgbClr val="444949"/>
                </a:solidFill>
                <a:latin typeface="GillSans-Light"/>
              </a:rPr>
              <a:t> interface)</a:t>
            </a:r>
          </a:p>
          <a:p>
            <a:pPr>
              <a:buNone/>
            </a:pPr>
            <a:r>
              <a:rPr lang="en-IN" sz="2800" dirty="0" smtClean="0">
                <a:solidFill>
                  <a:srgbClr val="444949"/>
                </a:solidFill>
                <a:latin typeface="ArialMT"/>
              </a:rPr>
              <a:t>• </a:t>
            </a:r>
            <a:r>
              <a:rPr lang="en-IN" sz="2800" dirty="0" smtClean="0">
                <a:solidFill>
                  <a:srgbClr val="444949"/>
                </a:solidFill>
                <a:latin typeface="GillSans-Light"/>
              </a:rPr>
              <a:t>Works with leading backup software vendors</a:t>
            </a:r>
          </a:p>
          <a:p>
            <a:pPr>
              <a:buNone/>
            </a:pPr>
            <a:r>
              <a:rPr lang="en-IN" sz="2800" dirty="0" smtClean="0">
                <a:solidFill>
                  <a:srgbClr val="444949"/>
                </a:solidFill>
                <a:latin typeface="ArialMT"/>
              </a:rPr>
              <a:t>• </a:t>
            </a:r>
            <a:r>
              <a:rPr lang="en-IN" sz="2800" dirty="0" smtClean="0">
                <a:solidFill>
                  <a:srgbClr val="444949"/>
                </a:solidFill>
                <a:latin typeface="GillSans-Light"/>
              </a:rPr>
              <a:t>You can’t access single file within tapes. You need to restore the tape entirely</a:t>
            </a:r>
            <a:endParaRPr lang="en-IN" dirty="0"/>
          </a:p>
        </p:txBody>
      </p:sp>
      <p:sp>
        <p:nvSpPr>
          <p:cNvPr id="3" name="Title 2"/>
          <p:cNvSpPr>
            <a:spLocks noGrp="1"/>
          </p:cNvSpPr>
          <p:nvPr>
            <p:ph type="title"/>
          </p:nvPr>
        </p:nvSpPr>
        <p:spPr/>
        <p:txBody>
          <a:bodyPr/>
          <a:lstStyle/>
          <a:p>
            <a:r>
              <a:rPr lang="en-IN" dirty="0" smtClean="0"/>
              <a:t>Tape Gateway</a:t>
            </a:r>
            <a:endParaRPr lang="en-IN" dirty="0"/>
          </a:p>
        </p:txBody>
      </p:sp>
      <p:pic>
        <p:nvPicPr>
          <p:cNvPr id="18434" name="Picture 2"/>
          <p:cNvPicPr>
            <a:picLocks noChangeAspect="1" noChangeArrowheads="1"/>
          </p:cNvPicPr>
          <p:nvPr/>
        </p:nvPicPr>
        <p:blipFill>
          <a:blip r:embed="rId2" cstate="print"/>
          <a:srcRect/>
          <a:stretch>
            <a:fillRect/>
          </a:stretch>
        </p:blipFill>
        <p:spPr bwMode="auto">
          <a:xfrm>
            <a:off x="1295400" y="4495800"/>
            <a:ext cx="6934200" cy="1371600"/>
          </a:xfrm>
          <a:prstGeom prst="rect">
            <a:avLst/>
          </a:prstGeom>
          <a:noFill/>
          <a:ln w="9525">
            <a:noFill/>
            <a:miter lim="800000"/>
            <a:headEnd/>
            <a:tailEnd/>
          </a:ln>
          <a:effectLst/>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495800" cy="4525963"/>
          </a:xfrm>
        </p:spPr>
        <p:txBody>
          <a:bodyPr>
            <a:normAutofit fontScale="5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Physical data transport solution that helps moving</a:t>
            </a:r>
          </a:p>
          <a:p>
            <a:pPr>
              <a:buNone/>
            </a:pPr>
            <a:r>
              <a:rPr lang="en-IN" sz="2800" dirty="0" smtClean="0">
                <a:solidFill>
                  <a:srgbClr val="444949"/>
                </a:solidFill>
                <a:latin typeface="GillSans-Light"/>
              </a:rPr>
              <a:t>TBs or PBs of data in or out of AWS</a:t>
            </a:r>
          </a:p>
          <a:p>
            <a:pPr>
              <a:buNone/>
            </a:pPr>
            <a:r>
              <a:rPr lang="en-IN" sz="2800" dirty="0" smtClean="0">
                <a:solidFill>
                  <a:srgbClr val="444949"/>
                </a:solidFill>
                <a:latin typeface="ArialMT"/>
              </a:rPr>
              <a:t>• </a:t>
            </a:r>
            <a:r>
              <a:rPr lang="en-IN" sz="2800" dirty="0" smtClean="0">
                <a:solidFill>
                  <a:srgbClr val="444949"/>
                </a:solidFill>
                <a:latin typeface="GillSans-Light"/>
              </a:rPr>
              <a:t>Alternative to moving data over the network (and</a:t>
            </a:r>
          </a:p>
          <a:p>
            <a:pPr>
              <a:buNone/>
            </a:pPr>
            <a:r>
              <a:rPr lang="en-IN" sz="2800" dirty="0" smtClean="0">
                <a:solidFill>
                  <a:srgbClr val="444949"/>
                </a:solidFill>
                <a:latin typeface="GillSans-Light"/>
              </a:rPr>
              <a:t>paying network fees)</a:t>
            </a:r>
          </a:p>
          <a:p>
            <a:pPr>
              <a:buNone/>
            </a:pPr>
            <a:r>
              <a:rPr lang="en-IN" sz="2800" dirty="0" smtClean="0">
                <a:solidFill>
                  <a:srgbClr val="444949"/>
                </a:solidFill>
                <a:latin typeface="ArialMT"/>
              </a:rPr>
              <a:t>• </a:t>
            </a:r>
            <a:r>
              <a:rPr lang="en-IN" sz="2800" dirty="0" smtClean="0">
                <a:solidFill>
                  <a:srgbClr val="444949"/>
                </a:solidFill>
                <a:latin typeface="GillSans-Light"/>
              </a:rPr>
              <a:t>Secure, tamper resistant, uses KMS 256 bit</a:t>
            </a:r>
          </a:p>
          <a:p>
            <a:pPr>
              <a:buNone/>
            </a:pPr>
            <a:r>
              <a:rPr lang="en-IN" sz="2800" dirty="0" smtClean="0">
                <a:solidFill>
                  <a:srgbClr val="444949"/>
                </a:solidFill>
                <a:latin typeface="GillSans-Light"/>
              </a:rPr>
              <a:t>encryption</a:t>
            </a:r>
          </a:p>
          <a:p>
            <a:pPr>
              <a:buNone/>
            </a:pPr>
            <a:r>
              <a:rPr lang="en-IN" sz="2800" dirty="0" smtClean="0">
                <a:solidFill>
                  <a:srgbClr val="444949"/>
                </a:solidFill>
                <a:latin typeface="ArialMT"/>
              </a:rPr>
              <a:t>• </a:t>
            </a:r>
            <a:r>
              <a:rPr lang="en-IN" sz="2800" dirty="0" smtClean="0">
                <a:solidFill>
                  <a:srgbClr val="444949"/>
                </a:solidFill>
                <a:latin typeface="GillSans-Light"/>
              </a:rPr>
              <a:t>Tracking using SNS and text messages. E-ink</a:t>
            </a:r>
          </a:p>
          <a:p>
            <a:pPr>
              <a:buNone/>
            </a:pPr>
            <a:r>
              <a:rPr lang="en-IN" sz="2800" dirty="0" smtClean="0">
                <a:solidFill>
                  <a:srgbClr val="444949"/>
                </a:solidFill>
                <a:latin typeface="GillSans-Light"/>
              </a:rPr>
              <a:t>shipping label</a:t>
            </a:r>
          </a:p>
          <a:p>
            <a:pPr>
              <a:buNone/>
            </a:pPr>
            <a:r>
              <a:rPr lang="en-IN" sz="2800" dirty="0" smtClean="0">
                <a:solidFill>
                  <a:srgbClr val="444949"/>
                </a:solidFill>
                <a:latin typeface="ArialMT"/>
              </a:rPr>
              <a:t>• </a:t>
            </a:r>
            <a:r>
              <a:rPr lang="en-IN" sz="2800" dirty="0" smtClean="0">
                <a:solidFill>
                  <a:srgbClr val="444949"/>
                </a:solidFill>
                <a:latin typeface="GillSans-Light"/>
              </a:rPr>
              <a:t>Snowball size: 50TB and 80TB</a:t>
            </a:r>
          </a:p>
          <a:p>
            <a:pPr>
              <a:buNone/>
            </a:pPr>
            <a:r>
              <a:rPr lang="en-IN" sz="2800" dirty="0" smtClean="0">
                <a:solidFill>
                  <a:srgbClr val="444949"/>
                </a:solidFill>
                <a:latin typeface="ArialMT"/>
              </a:rPr>
              <a:t>• </a:t>
            </a:r>
            <a:r>
              <a:rPr lang="en-IN" sz="2800" dirty="0" smtClean="0">
                <a:solidFill>
                  <a:srgbClr val="444949"/>
                </a:solidFill>
                <a:latin typeface="GillSans-Light"/>
              </a:rPr>
              <a:t>Use cases: large data cloud migrations, DC</a:t>
            </a:r>
          </a:p>
          <a:p>
            <a:pPr>
              <a:buNone/>
            </a:pPr>
            <a:r>
              <a:rPr lang="en-IN" sz="2800" dirty="0" smtClean="0">
                <a:solidFill>
                  <a:srgbClr val="444949"/>
                </a:solidFill>
                <a:latin typeface="GillSans-Light"/>
              </a:rPr>
              <a:t>decommission, disaster recovery</a:t>
            </a:r>
          </a:p>
          <a:p>
            <a:pPr>
              <a:buNone/>
            </a:pPr>
            <a:r>
              <a:rPr lang="en-IN" sz="2800" dirty="0" smtClean="0">
                <a:solidFill>
                  <a:srgbClr val="444949"/>
                </a:solidFill>
                <a:latin typeface="ArialMT"/>
              </a:rPr>
              <a:t>• </a:t>
            </a:r>
            <a:r>
              <a:rPr lang="en-IN" sz="2800" dirty="0" smtClean="0">
                <a:solidFill>
                  <a:srgbClr val="444949"/>
                </a:solidFill>
                <a:latin typeface="GillSans-Light"/>
              </a:rPr>
              <a:t>If it takes more than a week to transfer over the</a:t>
            </a:r>
          </a:p>
          <a:p>
            <a:pPr>
              <a:buNone/>
            </a:pPr>
            <a:r>
              <a:rPr lang="en-IN" sz="2800" dirty="0" smtClean="0">
                <a:solidFill>
                  <a:srgbClr val="444949"/>
                </a:solidFill>
                <a:latin typeface="GillSans-Light"/>
              </a:rPr>
              <a:t>network, use Snowball devices!</a:t>
            </a:r>
            <a:endParaRPr lang="en-IN" dirty="0"/>
          </a:p>
        </p:txBody>
      </p:sp>
      <p:sp>
        <p:nvSpPr>
          <p:cNvPr id="3" name="Title 2"/>
          <p:cNvSpPr>
            <a:spLocks noGrp="1"/>
          </p:cNvSpPr>
          <p:nvPr>
            <p:ph type="title"/>
          </p:nvPr>
        </p:nvSpPr>
        <p:spPr/>
        <p:txBody>
          <a:bodyPr/>
          <a:lstStyle/>
          <a:p>
            <a:r>
              <a:rPr lang="en-IN" dirty="0" smtClean="0"/>
              <a:t>Snowball</a:t>
            </a:r>
            <a:endParaRPr lang="en-IN" dirty="0"/>
          </a:p>
        </p:txBody>
      </p:sp>
      <p:pic>
        <p:nvPicPr>
          <p:cNvPr id="19458" name="Picture 2"/>
          <p:cNvPicPr>
            <a:picLocks noChangeAspect="1" noChangeArrowheads="1"/>
          </p:cNvPicPr>
          <p:nvPr/>
        </p:nvPicPr>
        <p:blipFill>
          <a:blip r:embed="rId2"/>
          <a:srcRect/>
          <a:stretch>
            <a:fillRect/>
          </a:stretch>
        </p:blipFill>
        <p:spPr bwMode="auto">
          <a:xfrm>
            <a:off x="5181600" y="2133600"/>
            <a:ext cx="3429000" cy="3646352"/>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cstate="print"/>
          <a:srcRect/>
          <a:stretch>
            <a:fillRect/>
          </a:stretch>
        </p:blipFill>
        <p:spPr bwMode="auto">
          <a:xfrm>
            <a:off x="4572000" y="838200"/>
            <a:ext cx="1233487" cy="1236962"/>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cstate="print"/>
          <a:srcRect/>
          <a:stretch>
            <a:fillRect/>
          </a:stretch>
        </p:blipFill>
        <p:spPr bwMode="auto">
          <a:xfrm>
            <a:off x="533400" y="1600200"/>
            <a:ext cx="3581400" cy="4525962"/>
          </a:xfrm>
          <a:prstGeom prst="rect">
            <a:avLst/>
          </a:prstGeom>
          <a:noFill/>
          <a:ln w="9525">
            <a:noFill/>
            <a:miter lim="800000"/>
            <a:headEnd/>
            <a:tailEnd/>
          </a:ln>
          <a:effectLst/>
        </p:spPr>
      </p:pic>
      <p:sp>
        <p:nvSpPr>
          <p:cNvPr id="3" name="Title 2"/>
          <p:cNvSpPr>
            <a:spLocks noGrp="1"/>
          </p:cNvSpPr>
          <p:nvPr>
            <p:ph type="title"/>
          </p:nvPr>
        </p:nvSpPr>
        <p:spPr/>
        <p:txBody>
          <a:bodyPr>
            <a:normAutofit fontScale="90000"/>
          </a:bodyPr>
          <a:lstStyle/>
          <a:p>
            <a:r>
              <a:rPr lang="en-US" sz="4000" dirty="0" smtClean="0">
                <a:solidFill>
                  <a:srgbClr val="444949"/>
                </a:solidFill>
                <a:latin typeface="GillSans-Light"/>
              </a:rPr>
              <a:t>SCP Examples</a:t>
            </a:r>
            <a:br>
              <a:rPr lang="en-US" sz="4000" dirty="0" smtClean="0">
                <a:solidFill>
                  <a:srgbClr val="444949"/>
                </a:solidFill>
                <a:latin typeface="GillSans-Light"/>
              </a:rPr>
            </a:br>
            <a:r>
              <a:rPr lang="en-US" sz="4000" dirty="0" smtClean="0">
                <a:solidFill>
                  <a:srgbClr val="444949"/>
                </a:solidFill>
                <a:latin typeface="GillSans-Light"/>
              </a:rPr>
              <a:t>Blacklist and </a:t>
            </a:r>
            <a:r>
              <a:rPr lang="en-US" sz="4000" dirty="0" err="1" smtClean="0">
                <a:solidFill>
                  <a:srgbClr val="444949"/>
                </a:solidFill>
                <a:latin typeface="GillSans-Light"/>
              </a:rPr>
              <a:t>Whitelist</a:t>
            </a:r>
            <a:r>
              <a:rPr lang="en-US" sz="4000" dirty="0" smtClean="0">
                <a:solidFill>
                  <a:srgbClr val="444949"/>
                </a:solidFill>
                <a:latin typeface="GillSans-Light"/>
              </a:rPr>
              <a:t> strategies</a:t>
            </a:r>
            <a:endParaRPr lang="en-US" dirty="0"/>
          </a:p>
        </p:txBody>
      </p:sp>
      <p:pic>
        <p:nvPicPr>
          <p:cNvPr id="23555" name="Picture 3"/>
          <p:cNvPicPr>
            <a:picLocks noChangeAspect="1" noChangeArrowheads="1"/>
          </p:cNvPicPr>
          <p:nvPr/>
        </p:nvPicPr>
        <p:blipFill>
          <a:blip r:embed="rId3" cstate="print"/>
          <a:srcRect/>
          <a:stretch>
            <a:fillRect/>
          </a:stretch>
        </p:blipFill>
        <p:spPr bwMode="auto">
          <a:xfrm>
            <a:off x="4724400" y="1600200"/>
            <a:ext cx="3886200" cy="4419600"/>
          </a:xfrm>
          <a:prstGeom prst="rect">
            <a:avLst/>
          </a:prstGeom>
          <a:noFill/>
          <a:ln w="9525">
            <a:noFill/>
            <a:miter lim="800000"/>
            <a:headEnd/>
            <a:tailEnd/>
          </a:ln>
          <a:effectLst/>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GillSans-Light"/>
              </a:rPr>
              <a:t>1. Request snowball devices from the AWS console for delivery</a:t>
            </a:r>
          </a:p>
          <a:p>
            <a:pPr>
              <a:buNone/>
            </a:pPr>
            <a:r>
              <a:rPr lang="en-IN" sz="2400" dirty="0" smtClean="0">
                <a:solidFill>
                  <a:srgbClr val="444949"/>
                </a:solidFill>
                <a:latin typeface="GillSans-Light"/>
              </a:rPr>
              <a:t>2. Install the snowball client on your servers</a:t>
            </a:r>
          </a:p>
          <a:p>
            <a:pPr>
              <a:buNone/>
            </a:pPr>
            <a:r>
              <a:rPr lang="en-IN" sz="2400" dirty="0" smtClean="0">
                <a:solidFill>
                  <a:srgbClr val="444949"/>
                </a:solidFill>
                <a:latin typeface="GillSans-Light"/>
              </a:rPr>
              <a:t>3. Connect the snowball to your servers and copy files using the client</a:t>
            </a:r>
          </a:p>
          <a:p>
            <a:pPr>
              <a:buNone/>
            </a:pPr>
            <a:r>
              <a:rPr lang="en-IN" sz="2400" dirty="0" smtClean="0">
                <a:solidFill>
                  <a:srgbClr val="444949"/>
                </a:solidFill>
                <a:latin typeface="GillSans-Light"/>
              </a:rPr>
              <a:t>4. Ship back the device when you’re done (goes to the right AWS</a:t>
            </a:r>
          </a:p>
          <a:p>
            <a:pPr>
              <a:buNone/>
            </a:pPr>
            <a:r>
              <a:rPr lang="en-IN" sz="2400" dirty="0" smtClean="0">
                <a:solidFill>
                  <a:srgbClr val="444949"/>
                </a:solidFill>
                <a:latin typeface="GillSans-Light"/>
              </a:rPr>
              <a:t>facility)</a:t>
            </a:r>
          </a:p>
          <a:p>
            <a:pPr>
              <a:buNone/>
            </a:pPr>
            <a:r>
              <a:rPr lang="en-IN" sz="2400" dirty="0" smtClean="0">
                <a:solidFill>
                  <a:srgbClr val="444949"/>
                </a:solidFill>
                <a:latin typeface="GillSans-Light"/>
              </a:rPr>
              <a:t>5. Data will be loaded into an S3 bucket</a:t>
            </a:r>
          </a:p>
          <a:p>
            <a:pPr>
              <a:buNone/>
            </a:pPr>
            <a:r>
              <a:rPr lang="en-IN" sz="2400" dirty="0" smtClean="0">
                <a:solidFill>
                  <a:srgbClr val="444949"/>
                </a:solidFill>
                <a:latin typeface="GillSans-Light"/>
              </a:rPr>
              <a:t>6. Snowball is completely wiped</a:t>
            </a:r>
          </a:p>
          <a:p>
            <a:pPr>
              <a:buNone/>
            </a:pPr>
            <a:r>
              <a:rPr lang="en-IN" sz="2400" dirty="0" smtClean="0">
                <a:solidFill>
                  <a:srgbClr val="444949"/>
                </a:solidFill>
                <a:latin typeface="GillSans-Light"/>
              </a:rPr>
              <a:t>7. Tracking is done using SNS, text messages and the AWS console</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Snowball Process</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Snowball </a:t>
            </a:r>
            <a:r>
              <a:rPr lang="en-IN" sz="4000" dirty="0" err="1" smtClean="0">
                <a:solidFill>
                  <a:srgbClr val="444949"/>
                </a:solidFill>
                <a:latin typeface="GillSans-Light"/>
              </a:rPr>
              <a:t>vs</a:t>
            </a:r>
            <a:r>
              <a:rPr lang="en-IN" sz="4000" dirty="0" smtClean="0">
                <a:solidFill>
                  <a:srgbClr val="444949"/>
                </a:solidFill>
                <a:latin typeface="GillSans-Light"/>
              </a:rPr>
              <a:t> Direct </a:t>
            </a:r>
            <a:br>
              <a:rPr lang="en-IN" sz="4000" dirty="0" smtClean="0">
                <a:solidFill>
                  <a:srgbClr val="444949"/>
                </a:solidFill>
                <a:latin typeface="GillSans-Light"/>
              </a:rPr>
            </a:br>
            <a:r>
              <a:rPr lang="en-IN" sz="4000" dirty="0" smtClean="0">
                <a:solidFill>
                  <a:srgbClr val="444949"/>
                </a:solidFill>
                <a:latin typeface="GillSans-Light"/>
              </a:rPr>
              <a:t>Upload</a:t>
            </a:r>
            <a:endParaRPr lang="en-IN" dirty="0"/>
          </a:p>
        </p:txBody>
      </p:sp>
      <p:pic>
        <p:nvPicPr>
          <p:cNvPr id="20482" name="Picture 2"/>
          <p:cNvPicPr>
            <a:picLocks noGrp="1" noChangeAspect="1" noChangeArrowheads="1"/>
          </p:cNvPicPr>
          <p:nvPr>
            <p:ph idx="1"/>
          </p:nvPr>
        </p:nvPicPr>
        <p:blipFill>
          <a:blip r:embed="rId2"/>
          <a:srcRect/>
          <a:stretch>
            <a:fillRect/>
          </a:stretch>
        </p:blipFill>
        <p:spPr bwMode="auto">
          <a:xfrm>
            <a:off x="660204" y="1828800"/>
            <a:ext cx="8092698" cy="3962400"/>
          </a:xfrm>
          <a:prstGeom prst="rect">
            <a:avLst/>
          </a:prstGeom>
          <a:noFill/>
          <a:ln w="9525">
            <a:noFill/>
            <a:miter lim="800000"/>
            <a:headEnd/>
            <a:tailEnd/>
          </a:ln>
          <a:effectLst/>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1054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Snowball Edges add computational capability to the device</a:t>
            </a:r>
          </a:p>
          <a:p>
            <a:pPr>
              <a:buNone/>
            </a:pPr>
            <a:r>
              <a:rPr lang="en-IN" sz="2800" dirty="0" smtClean="0">
                <a:solidFill>
                  <a:srgbClr val="444949"/>
                </a:solidFill>
                <a:latin typeface="ArialMT"/>
              </a:rPr>
              <a:t>• </a:t>
            </a:r>
            <a:r>
              <a:rPr lang="en-IN" sz="2800" dirty="0" smtClean="0">
                <a:solidFill>
                  <a:srgbClr val="444949"/>
                </a:solidFill>
                <a:latin typeface="GillSans-Light"/>
              </a:rPr>
              <a:t>100 TB capacity with either:</a:t>
            </a:r>
          </a:p>
          <a:p>
            <a:pPr lvl="1">
              <a:buNone/>
            </a:pPr>
            <a:r>
              <a:rPr lang="en-IN" sz="2000" dirty="0" smtClean="0">
                <a:solidFill>
                  <a:srgbClr val="444949"/>
                </a:solidFill>
                <a:latin typeface="ArialMT"/>
              </a:rPr>
              <a:t>• </a:t>
            </a:r>
            <a:r>
              <a:rPr lang="en-IN" sz="2000" dirty="0" smtClean="0">
                <a:solidFill>
                  <a:srgbClr val="444949"/>
                </a:solidFill>
                <a:latin typeface="GillSans-Light"/>
              </a:rPr>
              <a:t>Storage optimized – 24 </a:t>
            </a:r>
            <a:r>
              <a:rPr lang="en-IN" sz="2000" dirty="0" err="1" smtClean="0">
                <a:solidFill>
                  <a:srgbClr val="444949"/>
                </a:solidFill>
                <a:latin typeface="GillSans-Light"/>
              </a:rPr>
              <a:t>vCPU</a:t>
            </a:r>
            <a:endParaRPr lang="en-IN" sz="2000" dirty="0" smtClean="0">
              <a:solidFill>
                <a:srgbClr val="444949"/>
              </a:solidFill>
              <a:latin typeface="GillSans-Light"/>
            </a:endParaRPr>
          </a:p>
          <a:p>
            <a:pPr lvl="1">
              <a:buNone/>
            </a:pPr>
            <a:r>
              <a:rPr lang="en-IN" sz="2000" dirty="0" smtClean="0">
                <a:solidFill>
                  <a:srgbClr val="444949"/>
                </a:solidFill>
                <a:latin typeface="ArialMT"/>
              </a:rPr>
              <a:t>• </a:t>
            </a:r>
            <a:r>
              <a:rPr lang="en-IN" sz="2000" dirty="0" smtClean="0">
                <a:solidFill>
                  <a:srgbClr val="444949"/>
                </a:solidFill>
                <a:latin typeface="GillSans-Light"/>
              </a:rPr>
              <a:t>Compute optimized – 52 </a:t>
            </a:r>
            <a:r>
              <a:rPr lang="en-IN" sz="2000" dirty="0" err="1" smtClean="0">
                <a:solidFill>
                  <a:srgbClr val="444949"/>
                </a:solidFill>
                <a:latin typeface="GillSans-Light"/>
              </a:rPr>
              <a:t>vCPU</a:t>
            </a:r>
            <a:r>
              <a:rPr lang="en-IN" sz="2000" dirty="0" smtClean="0">
                <a:solidFill>
                  <a:srgbClr val="444949"/>
                </a:solidFill>
                <a:latin typeface="GillSans-Light"/>
              </a:rPr>
              <a:t> &amp; optional GPU</a:t>
            </a:r>
          </a:p>
          <a:p>
            <a:pPr>
              <a:buNone/>
            </a:pPr>
            <a:r>
              <a:rPr lang="en-IN" sz="2800" dirty="0" smtClean="0">
                <a:solidFill>
                  <a:srgbClr val="444949"/>
                </a:solidFill>
                <a:latin typeface="ArialMT"/>
              </a:rPr>
              <a:t>• </a:t>
            </a:r>
            <a:r>
              <a:rPr lang="en-IN" sz="2800" dirty="0" smtClean="0">
                <a:solidFill>
                  <a:srgbClr val="444949"/>
                </a:solidFill>
                <a:latin typeface="GillSans-Light"/>
              </a:rPr>
              <a:t>Supports a custom EC2 AMI so you can perform processing on the go</a:t>
            </a:r>
          </a:p>
          <a:p>
            <a:pPr>
              <a:buNone/>
            </a:pPr>
            <a:r>
              <a:rPr lang="en-IN" sz="2800" dirty="0" smtClean="0">
                <a:solidFill>
                  <a:srgbClr val="444949"/>
                </a:solidFill>
                <a:latin typeface="ArialMT"/>
              </a:rPr>
              <a:t>• </a:t>
            </a:r>
            <a:r>
              <a:rPr lang="en-IN" sz="2800" dirty="0" smtClean="0">
                <a:solidFill>
                  <a:srgbClr val="444949"/>
                </a:solidFill>
                <a:latin typeface="GillSans-Light"/>
              </a:rPr>
              <a:t>Supports custom Lambda functions</a:t>
            </a:r>
          </a:p>
          <a:p>
            <a:pPr>
              <a:buNone/>
            </a:pPr>
            <a:r>
              <a:rPr lang="en-IN" sz="2800" dirty="0" smtClean="0">
                <a:solidFill>
                  <a:srgbClr val="444949"/>
                </a:solidFill>
                <a:latin typeface="ArialMT"/>
              </a:rPr>
              <a:t>• </a:t>
            </a:r>
            <a:r>
              <a:rPr lang="en-IN" sz="2800" dirty="0" smtClean="0">
                <a:solidFill>
                  <a:srgbClr val="444949"/>
                </a:solidFill>
                <a:latin typeface="GillSans-Light"/>
              </a:rPr>
              <a:t>Very useful to pre-process the data while moving</a:t>
            </a:r>
          </a:p>
          <a:p>
            <a:pPr>
              <a:buNone/>
            </a:pPr>
            <a:r>
              <a:rPr lang="en-IN" sz="2800" dirty="0" smtClean="0">
                <a:solidFill>
                  <a:srgbClr val="444949"/>
                </a:solidFill>
                <a:latin typeface="ArialMT"/>
              </a:rPr>
              <a:t>• </a:t>
            </a:r>
            <a:r>
              <a:rPr lang="en-IN" sz="2800" dirty="0" smtClean="0">
                <a:solidFill>
                  <a:srgbClr val="444949"/>
                </a:solidFill>
                <a:latin typeface="GillSans-Light"/>
              </a:rPr>
              <a:t>Use case: data migration, image collation, </a:t>
            </a:r>
            <a:r>
              <a:rPr lang="en-IN" sz="2800" dirty="0" err="1" smtClean="0">
                <a:solidFill>
                  <a:srgbClr val="444949"/>
                </a:solidFill>
                <a:latin typeface="GillSans-Light"/>
              </a:rPr>
              <a:t>IoT</a:t>
            </a:r>
            <a:r>
              <a:rPr lang="en-IN" sz="2800" dirty="0" smtClean="0">
                <a:solidFill>
                  <a:srgbClr val="444949"/>
                </a:solidFill>
                <a:latin typeface="GillSans-Light"/>
              </a:rPr>
              <a:t> capture, machine learning</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Snowball Edge</a:t>
            </a:r>
            <a:endParaRPr lang="en-IN" dirty="0"/>
          </a:p>
        </p:txBody>
      </p:sp>
      <p:pic>
        <p:nvPicPr>
          <p:cNvPr id="21506" name="Picture 2"/>
          <p:cNvPicPr>
            <a:picLocks noChangeAspect="1" noChangeArrowheads="1"/>
          </p:cNvPicPr>
          <p:nvPr/>
        </p:nvPicPr>
        <p:blipFill>
          <a:blip r:embed="rId2" cstate="print"/>
          <a:srcRect/>
          <a:stretch>
            <a:fillRect/>
          </a:stretch>
        </p:blipFill>
        <p:spPr bwMode="auto">
          <a:xfrm>
            <a:off x="5715000" y="2971800"/>
            <a:ext cx="2386012" cy="2894463"/>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cstate="print"/>
          <a:srcRect/>
          <a:stretch>
            <a:fillRect/>
          </a:stretch>
        </p:blipFill>
        <p:spPr bwMode="auto">
          <a:xfrm>
            <a:off x="7848600" y="5257800"/>
            <a:ext cx="886968" cy="923925"/>
          </a:xfrm>
          <a:prstGeom prst="rect">
            <a:avLst/>
          </a:prstGeom>
          <a:noFill/>
          <a:ln w="9525">
            <a:noFill/>
            <a:miter lim="800000"/>
            <a:headEnd/>
            <a:tailEnd/>
          </a:ln>
          <a:effectLst/>
        </p:spPr>
      </p:pic>
      <p:pic>
        <p:nvPicPr>
          <p:cNvPr id="21508" name="Picture 4"/>
          <p:cNvPicPr>
            <a:picLocks noChangeAspect="1" noChangeArrowheads="1"/>
          </p:cNvPicPr>
          <p:nvPr/>
        </p:nvPicPr>
        <p:blipFill>
          <a:blip r:embed="rId4" cstate="print"/>
          <a:srcRect/>
          <a:stretch>
            <a:fillRect/>
          </a:stretch>
        </p:blipFill>
        <p:spPr bwMode="auto">
          <a:xfrm>
            <a:off x="7924800" y="3429000"/>
            <a:ext cx="802951" cy="834177"/>
          </a:xfrm>
          <a:prstGeom prst="rect">
            <a:avLst/>
          </a:prstGeom>
          <a:noFill/>
          <a:ln w="9525">
            <a:noFill/>
            <a:miter lim="800000"/>
            <a:headEnd/>
            <a:tailEnd/>
          </a:ln>
          <a:effectLst/>
        </p:spPr>
      </p:pic>
      <p:pic>
        <p:nvPicPr>
          <p:cNvPr id="21509" name="Picture 5"/>
          <p:cNvPicPr>
            <a:picLocks noChangeAspect="1" noChangeArrowheads="1"/>
          </p:cNvPicPr>
          <p:nvPr/>
        </p:nvPicPr>
        <p:blipFill>
          <a:blip r:embed="rId5" cstate="print"/>
          <a:srcRect/>
          <a:stretch>
            <a:fillRect/>
          </a:stretch>
        </p:blipFill>
        <p:spPr bwMode="auto">
          <a:xfrm>
            <a:off x="6096000" y="1522666"/>
            <a:ext cx="947738" cy="944975"/>
          </a:xfrm>
          <a:prstGeom prst="rect">
            <a:avLst/>
          </a:prstGeom>
          <a:noFill/>
          <a:ln w="9525">
            <a:noFill/>
            <a:miter lim="800000"/>
            <a:headEnd/>
            <a:tailEnd/>
          </a:ln>
          <a:effectLst/>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191000"/>
            <a:ext cx="8229600" cy="1816291"/>
          </a:xfrm>
        </p:spPr>
        <p:txBody>
          <a:bodyPr>
            <a:normAutofit fontScale="92500"/>
          </a:bodyPr>
          <a:lstStyle/>
          <a:p>
            <a:pPr>
              <a:buNone/>
            </a:pPr>
            <a:r>
              <a:rPr lang="en-IN" sz="2400" dirty="0" smtClean="0">
                <a:solidFill>
                  <a:srgbClr val="444949"/>
                </a:solidFill>
                <a:latin typeface="ArialMT"/>
              </a:rPr>
              <a:t>• </a:t>
            </a:r>
            <a:r>
              <a:rPr lang="en-IN" sz="2400" dirty="0" smtClean="0">
                <a:solidFill>
                  <a:srgbClr val="444949"/>
                </a:solidFill>
                <a:latin typeface="GillSans-Light"/>
              </a:rPr>
              <a:t>Transfer </a:t>
            </a:r>
            <a:r>
              <a:rPr lang="en-IN" sz="2400" dirty="0" err="1" smtClean="0">
                <a:solidFill>
                  <a:srgbClr val="444949"/>
                </a:solidFill>
                <a:latin typeface="GillSans-Light"/>
              </a:rPr>
              <a:t>exabytes</a:t>
            </a:r>
            <a:r>
              <a:rPr lang="en-IN" sz="2400" dirty="0" smtClean="0">
                <a:solidFill>
                  <a:srgbClr val="444949"/>
                </a:solidFill>
                <a:latin typeface="GillSans-Light"/>
              </a:rPr>
              <a:t> of data (1 EB = 1,000 PB = 1,000,000 TBs)</a:t>
            </a:r>
          </a:p>
          <a:p>
            <a:pPr>
              <a:buNone/>
            </a:pPr>
            <a:r>
              <a:rPr lang="en-IN" sz="2400" dirty="0" smtClean="0">
                <a:solidFill>
                  <a:srgbClr val="444949"/>
                </a:solidFill>
                <a:latin typeface="ArialMT"/>
              </a:rPr>
              <a:t>• </a:t>
            </a:r>
            <a:r>
              <a:rPr lang="en-IN" sz="2400" dirty="0" smtClean="0">
                <a:solidFill>
                  <a:srgbClr val="444949"/>
                </a:solidFill>
                <a:latin typeface="GillSans-Light"/>
              </a:rPr>
              <a:t>Each Snowmobile has 100 PB of capacity (use multiple in parallel)</a:t>
            </a:r>
          </a:p>
          <a:p>
            <a:pPr>
              <a:buNone/>
            </a:pPr>
            <a:r>
              <a:rPr lang="en-IN" sz="2400" dirty="0" smtClean="0">
                <a:solidFill>
                  <a:srgbClr val="444949"/>
                </a:solidFill>
                <a:latin typeface="ArialMT"/>
              </a:rPr>
              <a:t>• </a:t>
            </a:r>
            <a:r>
              <a:rPr lang="en-IN" sz="2400" dirty="0" smtClean="0">
                <a:solidFill>
                  <a:srgbClr val="444949"/>
                </a:solidFill>
                <a:latin typeface="GillSans-Light"/>
              </a:rPr>
              <a:t>Better than Snowball if you transfer more than 10 PB</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Snowmobile</a:t>
            </a:r>
            <a:endParaRPr lang="en-IN" dirty="0"/>
          </a:p>
        </p:txBody>
      </p:sp>
      <p:pic>
        <p:nvPicPr>
          <p:cNvPr id="22530" name="Picture 2"/>
          <p:cNvPicPr>
            <a:picLocks noChangeAspect="1" noChangeArrowheads="1"/>
          </p:cNvPicPr>
          <p:nvPr/>
        </p:nvPicPr>
        <p:blipFill>
          <a:blip r:embed="rId2" cstate="print"/>
          <a:srcRect/>
          <a:stretch>
            <a:fillRect/>
          </a:stretch>
        </p:blipFill>
        <p:spPr bwMode="auto">
          <a:xfrm>
            <a:off x="2667000" y="1600200"/>
            <a:ext cx="3048000" cy="2289048"/>
          </a:xfrm>
          <a:prstGeom prst="rect">
            <a:avLst/>
          </a:prstGeom>
          <a:noFill/>
          <a:ln w="9525">
            <a:noFill/>
            <a:miter lim="800000"/>
            <a:headEnd/>
            <a:tailEnd/>
          </a:ln>
          <a:effectLst/>
        </p:spPr>
      </p:pic>
      <p:pic>
        <p:nvPicPr>
          <p:cNvPr id="22531" name="Picture 3"/>
          <p:cNvPicPr>
            <a:picLocks noChangeAspect="1" noChangeArrowheads="1"/>
          </p:cNvPicPr>
          <p:nvPr/>
        </p:nvPicPr>
        <p:blipFill>
          <a:blip r:embed="rId3" cstate="print"/>
          <a:srcRect/>
          <a:stretch>
            <a:fillRect/>
          </a:stretch>
        </p:blipFill>
        <p:spPr bwMode="auto">
          <a:xfrm>
            <a:off x="8001000" y="2971800"/>
            <a:ext cx="938213" cy="940841"/>
          </a:xfrm>
          <a:prstGeom prst="rect">
            <a:avLst/>
          </a:prstGeom>
          <a:noFill/>
          <a:ln w="9525">
            <a:noFill/>
            <a:miter lim="800000"/>
            <a:headEnd/>
            <a:tailEnd/>
          </a:ln>
          <a:effectLst/>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715000" cy="4614672"/>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Quickly and securely migrate databases to AWS, resilient, self healing</a:t>
            </a:r>
          </a:p>
          <a:p>
            <a:pPr>
              <a:buNone/>
            </a:pPr>
            <a:r>
              <a:rPr lang="en-IN" sz="2800" dirty="0" smtClean="0">
                <a:solidFill>
                  <a:srgbClr val="444949"/>
                </a:solidFill>
                <a:latin typeface="ArialMT"/>
              </a:rPr>
              <a:t>• </a:t>
            </a:r>
            <a:r>
              <a:rPr lang="en-IN" sz="2800" dirty="0" smtClean="0">
                <a:solidFill>
                  <a:srgbClr val="444949"/>
                </a:solidFill>
                <a:latin typeface="GillSans-Light"/>
              </a:rPr>
              <a:t>The source database remains available during the migration</a:t>
            </a:r>
          </a:p>
          <a:p>
            <a:pPr>
              <a:buNone/>
            </a:pPr>
            <a:r>
              <a:rPr lang="en-IN" sz="2800" dirty="0" smtClean="0">
                <a:solidFill>
                  <a:srgbClr val="444949"/>
                </a:solidFill>
                <a:latin typeface="ArialMT"/>
              </a:rPr>
              <a:t>• </a:t>
            </a:r>
            <a:r>
              <a:rPr lang="en-IN" sz="2800" dirty="0" smtClean="0">
                <a:solidFill>
                  <a:srgbClr val="444949"/>
                </a:solidFill>
                <a:latin typeface="GillSans-Light"/>
              </a:rPr>
              <a:t>Supports:</a:t>
            </a:r>
          </a:p>
          <a:p>
            <a:pPr lvl="1">
              <a:buNone/>
            </a:pPr>
            <a:r>
              <a:rPr lang="en-IN" sz="2000" dirty="0" smtClean="0">
                <a:solidFill>
                  <a:srgbClr val="444949"/>
                </a:solidFill>
                <a:latin typeface="ArialMT"/>
              </a:rPr>
              <a:t>• </a:t>
            </a:r>
            <a:r>
              <a:rPr lang="en-IN" sz="2000" dirty="0" smtClean="0">
                <a:solidFill>
                  <a:srgbClr val="444949"/>
                </a:solidFill>
                <a:latin typeface="GillSans-Light"/>
              </a:rPr>
              <a:t>Homogeneous migrations: ex Oracle to</a:t>
            </a:r>
          </a:p>
          <a:p>
            <a:pPr lvl="1">
              <a:buNone/>
            </a:pPr>
            <a:r>
              <a:rPr lang="en-IN" sz="2000" dirty="0" smtClean="0">
                <a:solidFill>
                  <a:srgbClr val="444949"/>
                </a:solidFill>
                <a:latin typeface="GillSans-Light"/>
              </a:rPr>
              <a:t>Oracle</a:t>
            </a:r>
          </a:p>
          <a:p>
            <a:pPr lvl="1">
              <a:buNone/>
            </a:pPr>
            <a:r>
              <a:rPr lang="fr-FR" sz="2000" dirty="0" smtClean="0">
                <a:solidFill>
                  <a:srgbClr val="444949"/>
                </a:solidFill>
                <a:latin typeface="ArialMT"/>
              </a:rPr>
              <a:t>• </a:t>
            </a:r>
            <a:r>
              <a:rPr lang="fr-FR" sz="2000" dirty="0" err="1" smtClean="0">
                <a:solidFill>
                  <a:srgbClr val="444949"/>
                </a:solidFill>
                <a:latin typeface="GillSans-Light"/>
              </a:rPr>
              <a:t>Heterogeneous</a:t>
            </a:r>
            <a:r>
              <a:rPr lang="fr-FR" sz="2000" dirty="0" smtClean="0">
                <a:solidFill>
                  <a:srgbClr val="444949"/>
                </a:solidFill>
                <a:latin typeface="GillSans-Light"/>
              </a:rPr>
              <a:t> migrations: ex Microsoft SQL</a:t>
            </a:r>
          </a:p>
          <a:p>
            <a:pPr lvl="1">
              <a:buNone/>
            </a:pPr>
            <a:r>
              <a:rPr lang="en-IN" sz="2000" dirty="0" smtClean="0">
                <a:solidFill>
                  <a:srgbClr val="444949"/>
                </a:solidFill>
                <a:latin typeface="GillSans-Light"/>
              </a:rPr>
              <a:t>Server to Aurora</a:t>
            </a:r>
          </a:p>
          <a:p>
            <a:pPr>
              <a:buNone/>
            </a:pPr>
            <a:r>
              <a:rPr lang="en-IN" sz="2800" dirty="0" smtClean="0">
                <a:solidFill>
                  <a:srgbClr val="444949"/>
                </a:solidFill>
                <a:latin typeface="ArialMT"/>
              </a:rPr>
              <a:t>• </a:t>
            </a:r>
            <a:r>
              <a:rPr lang="en-IN" sz="2800" dirty="0" smtClean="0">
                <a:solidFill>
                  <a:srgbClr val="444949"/>
                </a:solidFill>
                <a:latin typeface="GillSans-Light"/>
              </a:rPr>
              <a:t>Continuous Data Replication using CDC</a:t>
            </a:r>
          </a:p>
          <a:p>
            <a:pPr>
              <a:buNone/>
            </a:pPr>
            <a:r>
              <a:rPr lang="en-IN" sz="2800" dirty="0" smtClean="0">
                <a:solidFill>
                  <a:srgbClr val="444949"/>
                </a:solidFill>
                <a:latin typeface="ArialMT"/>
              </a:rPr>
              <a:t>• </a:t>
            </a:r>
            <a:r>
              <a:rPr lang="en-IN" sz="2800" dirty="0" smtClean="0">
                <a:solidFill>
                  <a:srgbClr val="444949"/>
                </a:solidFill>
                <a:latin typeface="GillSans-Light"/>
              </a:rPr>
              <a:t>You must create an EC2 instance to</a:t>
            </a:r>
          </a:p>
          <a:p>
            <a:pPr>
              <a:buNone/>
            </a:pPr>
            <a:r>
              <a:rPr lang="en-IN" sz="2800" dirty="0" smtClean="0">
                <a:solidFill>
                  <a:srgbClr val="444949"/>
                </a:solidFill>
                <a:latin typeface="GillSans-Light"/>
              </a:rPr>
              <a:t>perform the replication tasks</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DMS – Database </a:t>
            </a:r>
            <a:br>
              <a:rPr lang="en-IN" sz="4000" dirty="0" smtClean="0">
                <a:solidFill>
                  <a:srgbClr val="444949"/>
                </a:solidFill>
                <a:latin typeface="GillSans-Light"/>
              </a:rPr>
            </a:br>
            <a:r>
              <a:rPr lang="en-IN" sz="4000" dirty="0" smtClean="0">
                <a:solidFill>
                  <a:srgbClr val="444949"/>
                </a:solidFill>
                <a:latin typeface="GillSans-Light"/>
              </a:rPr>
              <a:t>Migration Service</a:t>
            </a:r>
            <a:endParaRPr lang="en-IN" dirty="0"/>
          </a:p>
        </p:txBody>
      </p:sp>
      <p:pic>
        <p:nvPicPr>
          <p:cNvPr id="23554" name="Picture 2"/>
          <p:cNvPicPr>
            <a:picLocks noChangeAspect="1" noChangeArrowheads="1"/>
          </p:cNvPicPr>
          <p:nvPr/>
        </p:nvPicPr>
        <p:blipFill>
          <a:blip r:embed="rId2"/>
          <a:srcRect/>
          <a:stretch>
            <a:fillRect/>
          </a:stretch>
        </p:blipFill>
        <p:spPr bwMode="auto">
          <a:xfrm>
            <a:off x="6096000" y="1295400"/>
            <a:ext cx="2743200" cy="4081987"/>
          </a:xfrm>
          <a:prstGeom prst="rect">
            <a:avLst/>
          </a:prstGeom>
          <a:noFill/>
          <a:ln w="9525">
            <a:noFill/>
            <a:miter lim="800000"/>
            <a:headEnd/>
            <a:tailEnd/>
          </a:ln>
          <a:effectLst/>
        </p:spPr>
      </p:pic>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1481138"/>
          <a:ext cx="8229600" cy="4005262"/>
        </p:xfrm>
        <a:graphic>
          <a:graphicData uri="http://schemas.openxmlformats.org/drawingml/2006/table">
            <a:tbl>
              <a:tblPr firstRow="1" bandRow="1">
                <a:tableStyleId>{2D5ABB26-0587-4C30-8999-92F81FD0307C}</a:tableStyleId>
              </a:tblPr>
              <a:tblGrid>
                <a:gridCol w="4114800"/>
                <a:gridCol w="4114800"/>
              </a:tblGrid>
              <a:tr h="4005262">
                <a:tc>
                  <a:txBody>
                    <a:bodyPr/>
                    <a:lstStyle/>
                    <a:p>
                      <a:pPr algn="l"/>
                      <a:r>
                        <a:rPr lang="en-IN" sz="1800" b="1" u="sng" baseline="0" dirty="0" smtClean="0">
                          <a:solidFill>
                            <a:srgbClr val="444949"/>
                          </a:solidFill>
                          <a:latin typeface="GillSans-Light"/>
                        </a:rPr>
                        <a:t>SOURCES:</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On-Premise and EC2 instances</a:t>
                      </a:r>
                    </a:p>
                    <a:p>
                      <a:pPr algn="l"/>
                      <a:r>
                        <a:rPr lang="fr-FR" sz="1800" baseline="0" dirty="0" err="1" smtClean="0">
                          <a:solidFill>
                            <a:srgbClr val="444949"/>
                          </a:solidFill>
                          <a:latin typeface="GillSans-Light"/>
                        </a:rPr>
                        <a:t>databases</a:t>
                      </a:r>
                      <a:r>
                        <a:rPr lang="fr-FR" sz="1800" baseline="0" dirty="0" smtClean="0">
                          <a:solidFill>
                            <a:srgbClr val="444949"/>
                          </a:solidFill>
                          <a:latin typeface="GillSans-Light"/>
                        </a:rPr>
                        <a:t>: </a:t>
                      </a:r>
                      <a:r>
                        <a:rPr lang="fr-FR" sz="1800" i="1" baseline="0" dirty="0" smtClean="0">
                          <a:solidFill>
                            <a:srgbClr val="444949"/>
                          </a:solidFill>
                          <a:latin typeface="GillSans-LightItalic"/>
                        </a:rPr>
                        <a:t>Oracle, MS SQL Server,</a:t>
                      </a:r>
                    </a:p>
                    <a:p>
                      <a:pPr algn="l"/>
                      <a:r>
                        <a:rPr lang="en-IN" sz="1800" i="1" baseline="0" dirty="0" err="1" smtClean="0">
                          <a:solidFill>
                            <a:srgbClr val="444949"/>
                          </a:solidFill>
                          <a:latin typeface="GillSans-LightItalic"/>
                        </a:rPr>
                        <a:t>MySQL</a:t>
                      </a:r>
                      <a:r>
                        <a:rPr lang="en-IN" sz="1800" i="1" baseline="0" dirty="0" smtClean="0">
                          <a:solidFill>
                            <a:srgbClr val="444949"/>
                          </a:solidFill>
                          <a:latin typeface="GillSans-LightItalic"/>
                        </a:rPr>
                        <a:t>, </a:t>
                      </a:r>
                      <a:r>
                        <a:rPr lang="en-IN" sz="1800" i="1" baseline="0" dirty="0" err="1" smtClean="0">
                          <a:solidFill>
                            <a:srgbClr val="444949"/>
                          </a:solidFill>
                          <a:latin typeface="GillSans-LightItalic"/>
                        </a:rPr>
                        <a:t>MariaDB</a:t>
                      </a:r>
                      <a:r>
                        <a:rPr lang="en-IN" sz="1800" i="1" baseline="0" dirty="0" smtClean="0">
                          <a:solidFill>
                            <a:srgbClr val="444949"/>
                          </a:solidFill>
                          <a:latin typeface="GillSans-LightItalic"/>
                        </a:rPr>
                        <a:t>, </a:t>
                      </a:r>
                      <a:r>
                        <a:rPr lang="en-IN" sz="1800" i="1" baseline="0" dirty="0" err="1" smtClean="0">
                          <a:solidFill>
                            <a:srgbClr val="444949"/>
                          </a:solidFill>
                          <a:latin typeface="GillSans-LightItalic"/>
                        </a:rPr>
                        <a:t>PostgreSQL</a:t>
                      </a:r>
                      <a:r>
                        <a:rPr lang="en-IN" sz="1800" i="1" baseline="0" dirty="0" smtClean="0">
                          <a:solidFill>
                            <a:srgbClr val="444949"/>
                          </a:solidFill>
                          <a:latin typeface="GillSans-LightItalic"/>
                        </a:rPr>
                        <a:t>,</a:t>
                      </a:r>
                    </a:p>
                    <a:p>
                      <a:pPr algn="l"/>
                      <a:r>
                        <a:rPr lang="en-IN" sz="1800" i="1" baseline="0" dirty="0" err="1" smtClean="0">
                          <a:solidFill>
                            <a:srgbClr val="444949"/>
                          </a:solidFill>
                          <a:latin typeface="GillSans-LightItalic"/>
                        </a:rPr>
                        <a:t>MongoDB</a:t>
                      </a:r>
                      <a:r>
                        <a:rPr lang="en-IN" sz="1800" i="1" baseline="0" dirty="0" smtClean="0">
                          <a:solidFill>
                            <a:srgbClr val="444949"/>
                          </a:solidFill>
                          <a:latin typeface="GillSans-LightItalic"/>
                        </a:rPr>
                        <a:t>, SAP, DB2</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Azure: </a:t>
                      </a:r>
                      <a:r>
                        <a:rPr lang="en-IN" sz="1800" i="1" baseline="0" dirty="0" smtClean="0">
                          <a:solidFill>
                            <a:srgbClr val="444949"/>
                          </a:solidFill>
                          <a:latin typeface="GillSans-LightItalic"/>
                        </a:rPr>
                        <a:t>Azure SQL Database</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Amazon RDS: all including</a:t>
                      </a:r>
                    </a:p>
                    <a:p>
                      <a:pPr algn="l"/>
                      <a:r>
                        <a:rPr lang="en-IN" sz="1800" baseline="0" dirty="0" smtClean="0">
                          <a:solidFill>
                            <a:srgbClr val="444949"/>
                          </a:solidFill>
                          <a:latin typeface="GillSans-Light"/>
                        </a:rPr>
                        <a:t>Aurora</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Amazon S3</a:t>
                      </a:r>
                      <a:endParaRPr lang="en-IN" dirty="0"/>
                    </a:p>
                  </a:txBody>
                  <a:tcPr/>
                </a:tc>
                <a:tc>
                  <a:txBody>
                    <a:bodyPr/>
                    <a:lstStyle/>
                    <a:p>
                      <a:pPr algn="l"/>
                      <a:r>
                        <a:rPr lang="en-IN" sz="1800" b="1" u="sng" baseline="0" dirty="0" smtClean="0">
                          <a:solidFill>
                            <a:srgbClr val="444949"/>
                          </a:solidFill>
                          <a:latin typeface="GillSans-Light"/>
                        </a:rPr>
                        <a:t>TARGETS</a:t>
                      </a:r>
                      <a:r>
                        <a:rPr lang="en-IN" sz="1800" baseline="0" dirty="0" smtClean="0">
                          <a:solidFill>
                            <a:srgbClr val="444949"/>
                          </a:solidFill>
                          <a:latin typeface="GillSans-Light"/>
                        </a:rPr>
                        <a:t>:</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On-Premise and EC2 instances</a:t>
                      </a:r>
                    </a:p>
                    <a:p>
                      <a:pPr algn="l"/>
                      <a:r>
                        <a:rPr lang="fr-FR" sz="1800" baseline="0" dirty="0" err="1" smtClean="0">
                          <a:solidFill>
                            <a:srgbClr val="444949"/>
                          </a:solidFill>
                          <a:latin typeface="GillSans-Light"/>
                        </a:rPr>
                        <a:t>databases</a:t>
                      </a:r>
                      <a:r>
                        <a:rPr lang="fr-FR" sz="1800" baseline="0" dirty="0" smtClean="0">
                          <a:solidFill>
                            <a:srgbClr val="444949"/>
                          </a:solidFill>
                          <a:latin typeface="GillSans-Light"/>
                        </a:rPr>
                        <a:t>: Oracle, MS SQL Server,</a:t>
                      </a:r>
                    </a:p>
                    <a:p>
                      <a:pPr algn="l"/>
                      <a:r>
                        <a:rPr lang="en-IN" sz="1800" baseline="0" dirty="0" err="1" smtClean="0">
                          <a:solidFill>
                            <a:srgbClr val="444949"/>
                          </a:solidFill>
                          <a:latin typeface="GillSans-Light"/>
                        </a:rPr>
                        <a:t>MySQL</a:t>
                      </a:r>
                      <a:r>
                        <a:rPr lang="en-IN" sz="1800" baseline="0" dirty="0" smtClean="0">
                          <a:solidFill>
                            <a:srgbClr val="444949"/>
                          </a:solidFill>
                          <a:latin typeface="GillSans-Light"/>
                        </a:rPr>
                        <a:t>, </a:t>
                      </a:r>
                      <a:r>
                        <a:rPr lang="en-IN" sz="1800" baseline="0" dirty="0" err="1" smtClean="0">
                          <a:solidFill>
                            <a:srgbClr val="444949"/>
                          </a:solidFill>
                          <a:latin typeface="GillSans-Light"/>
                        </a:rPr>
                        <a:t>MariaDB</a:t>
                      </a:r>
                      <a:r>
                        <a:rPr lang="en-IN" sz="1800" baseline="0" dirty="0" smtClean="0">
                          <a:solidFill>
                            <a:srgbClr val="444949"/>
                          </a:solidFill>
                          <a:latin typeface="GillSans-Light"/>
                        </a:rPr>
                        <a:t>, </a:t>
                      </a:r>
                      <a:r>
                        <a:rPr lang="en-IN" sz="1800" baseline="0" dirty="0" err="1" smtClean="0">
                          <a:solidFill>
                            <a:srgbClr val="444949"/>
                          </a:solidFill>
                          <a:latin typeface="GillSans-Light"/>
                        </a:rPr>
                        <a:t>PostgreSQL</a:t>
                      </a:r>
                      <a:r>
                        <a:rPr lang="en-IN" sz="1800" baseline="0" dirty="0" smtClean="0">
                          <a:solidFill>
                            <a:srgbClr val="444949"/>
                          </a:solidFill>
                          <a:latin typeface="GillSans-Light"/>
                        </a:rPr>
                        <a:t>, SAP</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Amazon RDS</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Amazon </a:t>
                      </a:r>
                      <a:r>
                        <a:rPr lang="en-IN" sz="1800" baseline="0" dirty="0" err="1" smtClean="0">
                          <a:solidFill>
                            <a:srgbClr val="444949"/>
                          </a:solidFill>
                          <a:latin typeface="GillSans-Light"/>
                        </a:rPr>
                        <a:t>Redshift</a:t>
                      </a:r>
                      <a:endParaRPr lang="en-IN" sz="1800" baseline="0" dirty="0" smtClean="0">
                        <a:solidFill>
                          <a:srgbClr val="444949"/>
                        </a:solidFill>
                        <a:latin typeface="GillSans-Light"/>
                      </a:endParaRPr>
                    </a:p>
                    <a:p>
                      <a:pPr algn="l"/>
                      <a:r>
                        <a:rPr lang="en-IN" sz="1800" baseline="0" dirty="0" smtClean="0">
                          <a:solidFill>
                            <a:srgbClr val="444949"/>
                          </a:solidFill>
                          <a:latin typeface="ArialMT"/>
                        </a:rPr>
                        <a:t>• </a:t>
                      </a:r>
                      <a:r>
                        <a:rPr lang="en-IN" sz="1800" baseline="0" dirty="0" smtClean="0">
                          <a:solidFill>
                            <a:srgbClr val="444949"/>
                          </a:solidFill>
                          <a:latin typeface="GillSans-Light"/>
                        </a:rPr>
                        <a:t>Amazon </a:t>
                      </a:r>
                      <a:r>
                        <a:rPr lang="en-IN" sz="1800" baseline="0" dirty="0" err="1" smtClean="0">
                          <a:solidFill>
                            <a:srgbClr val="444949"/>
                          </a:solidFill>
                          <a:latin typeface="GillSans-Light"/>
                        </a:rPr>
                        <a:t>DynamoDB</a:t>
                      </a:r>
                      <a:endParaRPr lang="en-IN" sz="1800" baseline="0" dirty="0" smtClean="0">
                        <a:solidFill>
                          <a:srgbClr val="444949"/>
                        </a:solidFill>
                        <a:latin typeface="GillSans-Light"/>
                      </a:endParaRPr>
                    </a:p>
                    <a:p>
                      <a:pPr algn="l"/>
                      <a:r>
                        <a:rPr lang="en-IN" sz="1800" baseline="0" dirty="0" smtClean="0">
                          <a:solidFill>
                            <a:srgbClr val="444949"/>
                          </a:solidFill>
                          <a:latin typeface="ArialMT"/>
                        </a:rPr>
                        <a:t>• </a:t>
                      </a:r>
                      <a:r>
                        <a:rPr lang="en-IN" sz="1800" baseline="0" dirty="0" smtClean="0">
                          <a:solidFill>
                            <a:srgbClr val="444949"/>
                          </a:solidFill>
                          <a:latin typeface="GillSans-Light"/>
                        </a:rPr>
                        <a:t>Amazon S3</a:t>
                      </a:r>
                    </a:p>
                    <a:p>
                      <a:pPr algn="l"/>
                      <a:r>
                        <a:rPr lang="en-IN" sz="1800" baseline="0" dirty="0" smtClean="0">
                          <a:solidFill>
                            <a:srgbClr val="444949"/>
                          </a:solidFill>
                          <a:latin typeface="ArialMT"/>
                        </a:rPr>
                        <a:t>• </a:t>
                      </a:r>
                      <a:r>
                        <a:rPr lang="en-IN" sz="1800" baseline="0" dirty="0" err="1" smtClean="0">
                          <a:solidFill>
                            <a:srgbClr val="444949"/>
                          </a:solidFill>
                          <a:latin typeface="GillSans-Light"/>
                        </a:rPr>
                        <a:t>ElasticSearch</a:t>
                      </a:r>
                      <a:r>
                        <a:rPr lang="en-IN" sz="1800" baseline="0" dirty="0" smtClean="0">
                          <a:solidFill>
                            <a:srgbClr val="444949"/>
                          </a:solidFill>
                          <a:latin typeface="GillSans-Light"/>
                        </a:rPr>
                        <a:t> Service</a:t>
                      </a:r>
                    </a:p>
                    <a:p>
                      <a:pPr algn="l"/>
                      <a:r>
                        <a:rPr lang="en-IN" sz="1800" baseline="0" dirty="0" smtClean="0">
                          <a:solidFill>
                            <a:srgbClr val="444949"/>
                          </a:solidFill>
                          <a:latin typeface="ArialMT"/>
                        </a:rPr>
                        <a:t>• </a:t>
                      </a:r>
                      <a:r>
                        <a:rPr lang="en-IN" sz="1800" baseline="0" dirty="0" smtClean="0">
                          <a:solidFill>
                            <a:srgbClr val="444949"/>
                          </a:solidFill>
                          <a:latin typeface="GillSans-Light"/>
                        </a:rPr>
                        <a:t>Kinesis Data Streams</a:t>
                      </a:r>
                    </a:p>
                    <a:p>
                      <a:pPr algn="l"/>
                      <a:r>
                        <a:rPr lang="en-IN" sz="1800" baseline="0" dirty="0" smtClean="0">
                          <a:solidFill>
                            <a:srgbClr val="444949"/>
                          </a:solidFill>
                          <a:latin typeface="ArialMT"/>
                        </a:rPr>
                        <a:t>• </a:t>
                      </a:r>
                      <a:r>
                        <a:rPr lang="en-IN" sz="1800" baseline="0" dirty="0" err="1" smtClean="0">
                          <a:solidFill>
                            <a:srgbClr val="444949"/>
                          </a:solidFill>
                          <a:latin typeface="GillSans-Light"/>
                        </a:rPr>
                        <a:t>DocumentDB</a:t>
                      </a:r>
                      <a:endParaRPr lang="en-IN" dirty="0"/>
                    </a:p>
                  </a:txBody>
                  <a:tcPr/>
                </a:tc>
              </a:tr>
            </a:tbl>
          </a:graphicData>
        </a:graphic>
      </p:graphicFrame>
      <p:sp>
        <p:nvSpPr>
          <p:cNvPr id="3" name="Title 2"/>
          <p:cNvSpPr>
            <a:spLocks noGrp="1"/>
          </p:cNvSpPr>
          <p:nvPr>
            <p:ph type="title"/>
          </p:nvPr>
        </p:nvSpPr>
        <p:spPr/>
        <p:txBody>
          <a:bodyPr/>
          <a:lstStyle/>
          <a:p>
            <a:r>
              <a:rPr lang="en-IN" sz="4000" dirty="0" smtClean="0">
                <a:solidFill>
                  <a:srgbClr val="444949"/>
                </a:solidFill>
                <a:latin typeface="GillSans-Light"/>
              </a:rPr>
              <a:t>DMS Sources and Targets</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Convert your Database’s Schema from one engine to another</a:t>
            </a:r>
          </a:p>
          <a:p>
            <a:pPr>
              <a:buNone/>
            </a:pPr>
            <a:r>
              <a:rPr lang="en-IN" sz="2800" dirty="0" smtClean="0">
                <a:solidFill>
                  <a:srgbClr val="444949"/>
                </a:solidFill>
                <a:latin typeface="ArialMT"/>
              </a:rPr>
              <a:t>• </a:t>
            </a:r>
            <a:r>
              <a:rPr lang="en-IN" sz="2800" dirty="0" smtClean="0">
                <a:solidFill>
                  <a:srgbClr val="444949"/>
                </a:solidFill>
                <a:latin typeface="GillSans-Light"/>
              </a:rPr>
              <a:t>Example OLTP: (SQL Server or Oracle) to </a:t>
            </a:r>
            <a:r>
              <a:rPr lang="en-IN" sz="2800" dirty="0" err="1" smtClean="0">
                <a:solidFill>
                  <a:srgbClr val="444949"/>
                </a:solidFill>
                <a:latin typeface="GillSans-Light"/>
              </a:rPr>
              <a:t>MySQL</a:t>
            </a:r>
            <a:r>
              <a:rPr lang="en-IN" sz="2800" dirty="0" smtClean="0">
                <a:solidFill>
                  <a:srgbClr val="444949"/>
                </a:solidFill>
                <a:latin typeface="GillSans-Light"/>
              </a:rPr>
              <a:t>, </a:t>
            </a:r>
            <a:r>
              <a:rPr lang="en-IN" sz="2800" dirty="0" err="1" smtClean="0">
                <a:solidFill>
                  <a:srgbClr val="444949"/>
                </a:solidFill>
                <a:latin typeface="GillSans-Light"/>
              </a:rPr>
              <a:t>PostgreSQL</a:t>
            </a:r>
            <a:r>
              <a:rPr lang="en-IN" sz="2800" dirty="0" smtClean="0">
                <a:solidFill>
                  <a:srgbClr val="444949"/>
                </a:solidFill>
                <a:latin typeface="GillSans-Light"/>
              </a:rPr>
              <a:t>, Aurora</a:t>
            </a:r>
          </a:p>
          <a:p>
            <a:pPr>
              <a:buNone/>
            </a:pPr>
            <a:r>
              <a:rPr lang="en-IN" sz="2800" dirty="0" smtClean="0">
                <a:solidFill>
                  <a:srgbClr val="444949"/>
                </a:solidFill>
                <a:latin typeface="ArialMT"/>
              </a:rPr>
              <a:t>• </a:t>
            </a:r>
            <a:r>
              <a:rPr lang="en-IN" sz="2800" dirty="0" smtClean="0">
                <a:solidFill>
                  <a:srgbClr val="444949"/>
                </a:solidFill>
                <a:latin typeface="GillSans-Light"/>
              </a:rPr>
              <a:t>Example OLAP: (</a:t>
            </a:r>
            <a:r>
              <a:rPr lang="en-IN" sz="2800" dirty="0" err="1" smtClean="0">
                <a:solidFill>
                  <a:srgbClr val="444949"/>
                </a:solidFill>
                <a:latin typeface="GillSans-Light"/>
              </a:rPr>
              <a:t>Teradata</a:t>
            </a:r>
            <a:r>
              <a:rPr lang="en-IN" sz="2800" dirty="0" smtClean="0">
                <a:solidFill>
                  <a:srgbClr val="444949"/>
                </a:solidFill>
                <a:latin typeface="GillSans-Light"/>
              </a:rPr>
              <a:t> or Oracle) to Amazon </a:t>
            </a:r>
            <a:r>
              <a:rPr lang="en-IN" sz="2800" dirty="0" err="1" smtClean="0">
                <a:solidFill>
                  <a:srgbClr val="444949"/>
                </a:solidFill>
                <a:latin typeface="GillSans-Light"/>
              </a:rPr>
              <a:t>Redshift</a:t>
            </a:r>
            <a:endParaRPr lang="en-IN"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US" sz="2800" dirty="0" smtClean="0">
              <a:solidFill>
                <a:srgbClr val="444949"/>
              </a:solidFill>
              <a:latin typeface="GillSans-Light"/>
            </a:endParaRPr>
          </a:p>
          <a:p>
            <a:pPr>
              <a:buNone/>
            </a:pP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You do not need to use SCT if you are migrating the same DB engine</a:t>
            </a:r>
          </a:p>
          <a:p>
            <a:pPr lvl="1">
              <a:buNone/>
            </a:pPr>
            <a:r>
              <a:rPr lang="fr-FR" sz="2000" dirty="0" smtClean="0">
                <a:solidFill>
                  <a:srgbClr val="444949"/>
                </a:solidFill>
                <a:latin typeface="ArialMT"/>
              </a:rPr>
              <a:t>• </a:t>
            </a:r>
            <a:r>
              <a:rPr lang="fr-FR" sz="2000" dirty="0" smtClean="0">
                <a:solidFill>
                  <a:srgbClr val="444949"/>
                </a:solidFill>
                <a:latin typeface="GillSans-Light"/>
              </a:rPr>
              <a:t>Ex: On-</a:t>
            </a:r>
            <a:r>
              <a:rPr lang="fr-FR" sz="2000" dirty="0" err="1" smtClean="0">
                <a:solidFill>
                  <a:srgbClr val="444949"/>
                </a:solidFill>
                <a:latin typeface="GillSans-Light"/>
              </a:rPr>
              <a:t>Premise</a:t>
            </a:r>
            <a:r>
              <a:rPr lang="fr-FR" sz="2000" dirty="0" smtClean="0">
                <a:solidFill>
                  <a:srgbClr val="444949"/>
                </a:solidFill>
                <a:latin typeface="GillSans-Light"/>
              </a:rPr>
              <a:t> </a:t>
            </a:r>
            <a:r>
              <a:rPr lang="fr-FR" sz="2000" dirty="0" err="1" smtClean="0">
                <a:solidFill>
                  <a:srgbClr val="444949"/>
                </a:solidFill>
                <a:latin typeface="GillSans-Light"/>
              </a:rPr>
              <a:t>PostgreSQL</a:t>
            </a:r>
            <a:r>
              <a:rPr lang="fr-FR" sz="2000" dirty="0" smtClean="0">
                <a:solidFill>
                  <a:srgbClr val="444949"/>
                </a:solidFill>
                <a:latin typeface="GillSans-Light"/>
              </a:rPr>
              <a:t> =&gt; RDS </a:t>
            </a:r>
            <a:r>
              <a:rPr lang="fr-FR" sz="2000" dirty="0" err="1" smtClean="0">
                <a:solidFill>
                  <a:srgbClr val="444949"/>
                </a:solidFill>
                <a:latin typeface="GillSans-Light"/>
              </a:rPr>
              <a:t>PostgreSQL</a:t>
            </a:r>
            <a:endParaRPr lang="fr-FR" sz="2000" dirty="0" smtClean="0">
              <a:solidFill>
                <a:srgbClr val="444949"/>
              </a:solidFill>
              <a:latin typeface="GillSans-Light"/>
            </a:endParaRPr>
          </a:p>
          <a:p>
            <a:pPr lvl="1">
              <a:buNone/>
            </a:pPr>
            <a:r>
              <a:rPr lang="en-IN" sz="2000" dirty="0" smtClean="0">
                <a:solidFill>
                  <a:srgbClr val="444949"/>
                </a:solidFill>
                <a:latin typeface="ArialMT"/>
              </a:rPr>
              <a:t>• </a:t>
            </a:r>
            <a:r>
              <a:rPr lang="en-IN" sz="2000" dirty="0" smtClean="0">
                <a:solidFill>
                  <a:srgbClr val="444949"/>
                </a:solidFill>
                <a:latin typeface="GillSans-Light"/>
              </a:rPr>
              <a:t>The DB engine is still </a:t>
            </a:r>
            <a:r>
              <a:rPr lang="en-IN" sz="2000" dirty="0" err="1" smtClean="0">
                <a:solidFill>
                  <a:srgbClr val="444949"/>
                </a:solidFill>
                <a:latin typeface="GillSans-Light"/>
              </a:rPr>
              <a:t>PostgreSQL</a:t>
            </a:r>
            <a:r>
              <a:rPr lang="en-IN" sz="2000" dirty="0" smtClean="0">
                <a:solidFill>
                  <a:srgbClr val="444949"/>
                </a:solidFill>
                <a:latin typeface="GillSans-Light"/>
              </a:rPr>
              <a:t> (RDS is the platform)</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AWS Schema Conversion </a:t>
            </a:r>
            <a:br>
              <a:rPr lang="en-IN" sz="4000" dirty="0" smtClean="0">
                <a:solidFill>
                  <a:srgbClr val="444949"/>
                </a:solidFill>
                <a:latin typeface="GillSans-Light"/>
              </a:rPr>
            </a:br>
            <a:r>
              <a:rPr lang="en-IN" sz="4000" dirty="0" smtClean="0">
                <a:solidFill>
                  <a:srgbClr val="444949"/>
                </a:solidFill>
                <a:latin typeface="GillSans-Light"/>
              </a:rPr>
              <a:t> Tool (SCT)</a:t>
            </a:r>
            <a:endParaRPr lang="en-IN" dirty="0"/>
          </a:p>
        </p:txBody>
      </p:sp>
      <p:pic>
        <p:nvPicPr>
          <p:cNvPr id="24578" name="Picture 2"/>
          <p:cNvPicPr>
            <a:picLocks noChangeAspect="1" noChangeArrowheads="1"/>
          </p:cNvPicPr>
          <p:nvPr/>
        </p:nvPicPr>
        <p:blipFill>
          <a:blip r:embed="rId2"/>
          <a:srcRect/>
          <a:stretch>
            <a:fillRect/>
          </a:stretch>
        </p:blipFill>
        <p:spPr bwMode="auto">
          <a:xfrm>
            <a:off x="727915" y="2971800"/>
            <a:ext cx="7358653" cy="1447800"/>
          </a:xfrm>
          <a:prstGeom prst="rect">
            <a:avLst/>
          </a:prstGeom>
          <a:noFill/>
          <a:ln w="9525">
            <a:noFill/>
            <a:miter lim="800000"/>
            <a:headEnd/>
            <a:tailEnd/>
          </a:ln>
          <a:effectLst/>
        </p:spPr>
      </p:pic>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Works over VPC Peering, VPN (site to site, software), Direct Connect</a:t>
            </a:r>
          </a:p>
          <a:p>
            <a:pPr>
              <a:buNone/>
            </a:pPr>
            <a:r>
              <a:rPr lang="en-IN" sz="3200" dirty="0" smtClean="0">
                <a:solidFill>
                  <a:srgbClr val="444949"/>
                </a:solidFill>
                <a:latin typeface="ArialMT"/>
              </a:rPr>
              <a:t>• </a:t>
            </a:r>
            <a:r>
              <a:rPr lang="en-IN" sz="3200" dirty="0" smtClean="0">
                <a:solidFill>
                  <a:srgbClr val="444949"/>
                </a:solidFill>
                <a:latin typeface="GillSans-Light"/>
              </a:rPr>
              <a:t>Supports Full Load, Full Load + CDC, or CDC only</a:t>
            </a:r>
          </a:p>
          <a:p>
            <a:pPr>
              <a:buNone/>
            </a:pPr>
            <a:r>
              <a:rPr lang="en-IN" sz="3200" dirty="0" smtClean="0">
                <a:solidFill>
                  <a:srgbClr val="444949"/>
                </a:solidFill>
                <a:latin typeface="ArialMT"/>
              </a:rPr>
              <a:t>• </a:t>
            </a:r>
            <a:r>
              <a:rPr lang="en-IN" sz="3200" dirty="0" smtClean="0">
                <a:solidFill>
                  <a:srgbClr val="444949"/>
                </a:solidFill>
                <a:latin typeface="GillSans-Light"/>
              </a:rPr>
              <a:t>Oracle:</a:t>
            </a:r>
          </a:p>
          <a:p>
            <a:pPr lvl="1">
              <a:buNone/>
            </a:pPr>
            <a:r>
              <a:rPr lang="en-IN" sz="2400" dirty="0" smtClean="0">
                <a:solidFill>
                  <a:srgbClr val="444949"/>
                </a:solidFill>
                <a:latin typeface="ArialMT"/>
              </a:rPr>
              <a:t>• </a:t>
            </a:r>
            <a:r>
              <a:rPr lang="en-IN" sz="2400" dirty="0" smtClean="0">
                <a:solidFill>
                  <a:srgbClr val="444949"/>
                </a:solidFill>
                <a:latin typeface="GillSans-Light"/>
              </a:rPr>
              <a:t>Source: Supports TDE for the source using “</a:t>
            </a:r>
            <a:r>
              <a:rPr lang="en-IN" sz="2400" dirty="0" err="1" smtClean="0">
                <a:solidFill>
                  <a:srgbClr val="444949"/>
                </a:solidFill>
                <a:latin typeface="GillSans-Light"/>
              </a:rPr>
              <a:t>BinaryReader</a:t>
            </a:r>
            <a:r>
              <a:rPr lang="en-IN" sz="24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Target: Supports BLOBs in tables that have a primary key, and TDE</a:t>
            </a:r>
          </a:p>
          <a:p>
            <a:pPr>
              <a:buNone/>
            </a:pPr>
            <a:r>
              <a:rPr lang="en-IN" sz="3200" dirty="0" smtClean="0">
                <a:solidFill>
                  <a:srgbClr val="444949"/>
                </a:solidFill>
                <a:latin typeface="ArialMT"/>
              </a:rPr>
              <a:t>• </a:t>
            </a:r>
            <a:r>
              <a:rPr lang="en-IN" sz="3200" dirty="0" err="1" smtClean="0">
                <a:solidFill>
                  <a:srgbClr val="444949"/>
                </a:solidFill>
                <a:latin typeface="GillSans-Light"/>
              </a:rPr>
              <a:t>ElasticSearch</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Source: does not exist</a:t>
            </a:r>
          </a:p>
          <a:p>
            <a:pPr lvl="1">
              <a:buNone/>
            </a:pPr>
            <a:r>
              <a:rPr lang="en-IN" sz="2400" dirty="0" smtClean="0">
                <a:solidFill>
                  <a:srgbClr val="444949"/>
                </a:solidFill>
                <a:latin typeface="ArialMT"/>
              </a:rPr>
              <a:t>• </a:t>
            </a:r>
            <a:r>
              <a:rPr lang="en-IN" sz="2400" dirty="0" smtClean="0">
                <a:solidFill>
                  <a:srgbClr val="444949"/>
                </a:solidFill>
                <a:latin typeface="GillSans-Light"/>
              </a:rPr>
              <a:t>Target: possible to migrate to DMS from a relational database</a:t>
            </a:r>
          </a:p>
          <a:p>
            <a:pPr lvl="1">
              <a:buNone/>
            </a:pPr>
            <a:r>
              <a:rPr lang="en-IN" sz="2400" dirty="0" smtClean="0">
                <a:solidFill>
                  <a:srgbClr val="444949"/>
                </a:solidFill>
                <a:latin typeface="ArialMT"/>
              </a:rPr>
              <a:t>• </a:t>
            </a:r>
            <a:r>
              <a:rPr lang="en-IN" sz="2400" dirty="0" smtClean="0">
                <a:solidFill>
                  <a:srgbClr val="444949"/>
                </a:solidFill>
                <a:latin typeface="GillSans-Light"/>
              </a:rPr>
              <a:t>Therefore DMS cannot be used to replicate </a:t>
            </a:r>
            <a:r>
              <a:rPr lang="en-IN" sz="2400" dirty="0" err="1" smtClean="0">
                <a:solidFill>
                  <a:srgbClr val="444949"/>
                </a:solidFill>
                <a:latin typeface="GillSans-Light"/>
              </a:rPr>
              <a:t>ElasticSearch</a:t>
            </a:r>
            <a:r>
              <a:rPr lang="en-IN" sz="2400" dirty="0" smtClean="0">
                <a:solidFill>
                  <a:srgbClr val="444949"/>
                </a:solidFill>
                <a:latin typeface="GillSans-Light"/>
              </a:rPr>
              <a:t> data</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DMS – Good things </a:t>
            </a:r>
            <a:br>
              <a:rPr lang="en-IN" sz="4000" dirty="0" smtClean="0">
                <a:solidFill>
                  <a:srgbClr val="444949"/>
                </a:solidFill>
                <a:latin typeface="GillSans-Light"/>
              </a:rPr>
            </a:br>
            <a:r>
              <a:rPr lang="en-IN" sz="4000" dirty="0" smtClean="0">
                <a:solidFill>
                  <a:srgbClr val="444949"/>
                </a:solidFill>
                <a:latin typeface="GillSans-Light"/>
              </a:rPr>
              <a:t> to know</a:t>
            </a:r>
            <a:endParaRPr lang="en-IN"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Larger data migrations can include many terabytes of information.</a:t>
            </a:r>
          </a:p>
          <a:p>
            <a:pPr>
              <a:buNone/>
            </a:pPr>
            <a:r>
              <a:rPr lang="en-IN" sz="3200" dirty="0" smtClean="0">
                <a:solidFill>
                  <a:srgbClr val="444949"/>
                </a:solidFill>
                <a:latin typeface="ArialMT"/>
              </a:rPr>
              <a:t>• </a:t>
            </a:r>
            <a:r>
              <a:rPr lang="en-IN" sz="3200" dirty="0" smtClean="0">
                <a:solidFill>
                  <a:srgbClr val="444949"/>
                </a:solidFill>
                <a:latin typeface="GillSans-Light"/>
              </a:rPr>
              <a:t>Can be limited due to network bandwidth or size of data</a:t>
            </a:r>
          </a:p>
          <a:p>
            <a:pPr>
              <a:buNone/>
            </a:pPr>
            <a:r>
              <a:rPr lang="en-IN" sz="3200" dirty="0" smtClean="0">
                <a:solidFill>
                  <a:srgbClr val="444949"/>
                </a:solidFill>
                <a:latin typeface="ArialMT"/>
              </a:rPr>
              <a:t>• </a:t>
            </a:r>
            <a:r>
              <a:rPr lang="en-IN" sz="3200" dirty="0" smtClean="0">
                <a:solidFill>
                  <a:srgbClr val="444949"/>
                </a:solidFill>
                <a:latin typeface="GillSans-Light"/>
              </a:rPr>
              <a:t>AWS DMS can use Snowball Edge &amp; Amazon S3 to speed up migration</a:t>
            </a:r>
          </a:p>
          <a:p>
            <a:pPr>
              <a:buNone/>
            </a:pPr>
            <a:r>
              <a:rPr lang="en-IN" sz="3200" dirty="0" smtClean="0">
                <a:solidFill>
                  <a:srgbClr val="444949"/>
                </a:solidFill>
                <a:latin typeface="ArialMT"/>
              </a:rPr>
              <a:t>• </a:t>
            </a:r>
            <a:r>
              <a:rPr lang="en-IN" sz="3200" dirty="0" smtClean="0">
                <a:solidFill>
                  <a:srgbClr val="444949"/>
                </a:solidFill>
                <a:latin typeface="GillSans-Light"/>
              </a:rPr>
              <a:t>Following stages:</a:t>
            </a:r>
          </a:p>
          <a:p>
            <a:pPr lvl="1">
              <a:buNone/>
            </a:pPr>
            <a:r>
              <a:rPr lang="en-IN" sz="2400" dirty="0" smtClean="0">
                <a:solidFill>
                  <a:srgbClr val="444949"/>
                </a:solidFill>
                <a:latin typeface="GillSans-Light"/>
              </a:rPr>
              <a:t>1. You use the AWS Schema Conversion Tool (AWS SCT) to extract the data</a:t>
            </a:r>
          </a:p>
          <a:p>
            <a:pPr lvl="1">
              <a:buNone/>
            </a:pPr>
            <a:r>
              <a:rPr lang="en-IN" sz="2400" dirty="0" smtClean="0">
                <a:solidFill>
                  <a:srgbClr val="444949"/>
                </a:solidFill>
                <a:latin typeface="GillSans-Light"/>
              </a:rPr>
              <a:t>locally and move it to an Edge device.</a:t>
            </a:r>
          </a:p>
          <a:p>
            <a:pPr lvl="1">
              <a:buNone/>
            </a:pPr>
            <a:r>
              <a:rPr lang="en-IN" sz="2400" dirty="0" smtClean="0">
                <a:solidFill>
                  <a:srgbClr val="444949"/>
                </a:solidFill>
                <a:latin typeface="GillSans-Light"/>
              </a:rPr>
              <a:t>2. You ship the Edge device or devices back to AWS.</a:t>
            </a:r>
          </a:p>
          <a:p>
            <a:pPr lvl="1">
              <a:buNone/>
            </a:pPr>
            <a:r>
              <a:rPr lang="en-IN" sz="2400" dirty="0" smtClean="0">
                <a:solidFill>
                  <a:srgbClr val="444949"/>
                </a:solidFill>
                <a:latin typeface="GillSans-Light"/>
              </a:rPr>
              <a:t>3. After AWS receives your shipment, the Edge device automatically loads its</a:t>
            </a:r>
          </a:p>
          <a:p>
            <a:pPr lvl="1">
              <a:buNone/>
            </a:pPr>
            <a:r>
              <a:rPr lang="en-IN" sz="2400" dirty="0" smtClean="0">
                <a:solidFill>
                  <a:srgbClr val="444949"/>
                </a:solidFill>
                <a:latin typeface="GillSans-Light"/>
              </a:rPr>
              <a:t>data into an Amazon S3 bucket.</a:t>
            </a:r>
          </a:p>
          <a:p>
            <a:pPr lvl="1">
              <a:buNone/>
            </a:pPr>
            <a:r>
              <a:rPr lang="en-IN" sz="2400" dirty="0" smtClean="0">
                <a:solidFill>
                  <a:srgbClr val="444949"/>
                </a:solidFill>
                <a:latin typeface="GillSans-Light"/>
              </a:rPr>
              <a:t>4. AWS DMS takes the files and migrates the data to the target data store. If you are using change data capture (CDC), those updates are written to the Amazon S3 bucket and then applied to the target data store.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Snowball + Database </a:t>
            </a:r>
            <a:br>
              <a:rPr lang="en-IN" sz="4000" dirty="0" smtClean="0">
                <a:solidFill>
                  <a:srgbClr val="444949"/>
                </a:solidFill>
                <a:latin typeface="GillSans-Light"/>
              </a:rPr>
            </a:br>
            <a:r>
              <a:rPr lang="en-IN" sz="4000" dirty="0" smtClean="0">
                <a:solidFill>
                  <a:srgbClr val="444949"/>
                </a:solidFill>
                <a:latin typeface="GillSans-Light"/>
              </a:rPr>
              <a:t>Migration Service (DMS)</a:t>
            </a:r>
            <a:endParaRPr lang="en-IN"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Plan migration projects by gathering information about on-premises data </a:t>
            </a:r>
            <a:r>
              <a:rPr lang="en-IN" sz="3200" dirty="0" err="1" smtClean="0">
                <a:solidFill>
                  <a:srgbClr val="444949"/>
                </a:solidFill>
                <a:latin typeface="GillSans-Light"/>
              </a:rPr>
              <a:t>centers</a:t>
            </a:r>
            <a:endParaRPr lang="en-IN" sz="3200" dirty="0" smtClean="0">
              <a:solidFill>
                <a:srgbClr val="444949"/>
              </a:solidFill>
              <a:latin typeface="GillSans-Light"/>
            </a:endParaRPr>
          </a:p>
          <a:p>
            <a:pPr>
              <a:buNone/>
            </a:pPr>
            <a:r>
              <a:rPr lang="en-IN" sz="3200" dirty="0" smtClean="0">
                <a:solidFill>
                  <a:srgbClr val="444949"/>
                </a:solidFill>
                <a:latin typeface="ArialMT"/>
              </a:rPr>
              <a:t>• </a:t>
            </a:r>
            <a:r>
              <a:rPr lang="en-IN" sz="3200" dirty="0" smtClean="0">
                <a:solidFill>
                  <a:srgbClr val="444949"/>
                </a:solidFill>
                <a:latin typeface="GillSans-Light"/>
              </a:rPr>
              <a:t>Server utilization data and dependency mapping are important for migrations</a:t>
            </a:r>
          </a:p>
          <a:p>
            <a:pPr>
              <a:buNone/>
            </a:pPr>
            <a:r>
              <a:rPr lang="en-IN" sz="3200" dirty="0" smtClean="0">
                <a:solidFill>
                  <a:srgbClr val="444949"/>
                </a:solidFill>
                <a:latin typeface="ArialMT"/>
              </a:rPr>
              <a:t>• </a:t>
            </a:r>
            <a:r>
              <a:rPr lang="en-IN" sz="3200" dirty="0" err="1" smtClean="0">
                <a:solidFill>
                  <a:srgbClr val="444949"/>
                </a:solidFill>
                <a:latin typeface="GillSans-Light"/>
              </a:rPr>
              <a:t>Agentless</a:t>
            </a:r>
            <a:r>
              <a:rPr lang="en-IN" sz="3200" dirty="0" smtClean="0">
                <a:solidFill>
                  <a:srgbClr val="444949"/>
                </a:solidFill>
                <a:latin typeface="GillSans-Light"/>
              </a:rPr>
              <a:t> discovery (Application Discovery </a:t>
            </a:r>
            <a:r>
              <a:rPr lang="en-IN" sz="3200" dirty="0" err="1" smtClean="0">
                <a:solidFill>
                  <a:srgbClr val="444949"/>
                </a:solidFill>
                <a:latin typeface="GillSans-Light"/>
              </a:rPr>
              <a:t>Agentless</a:t>
            </a:r>
            <a:r>
              <a:rPr lang="en-IN" sz="3200" dirty="0" smtClean="0">
                <a:solidFill>
                  <a:srgbClr val="444949"/>
                </a:solidFill>
                <a:latin typeface="GillSans-Light"/>
              </a:rPr>
              <a:t> Connector):</a:t>
            </a:r>
          </a:p>
          <a:p>
            <a:pPr lvl="1">
              <a:buNone/>
            </a:pPr>
            <a:r>
              <a:rPr lang="en-IN" sz="2400" dirty="0" smtClean="0">
                <a:solidFill>
                  <a:srgbClr val="444949"/>
                </a:solidFill>
                <a:latin typeface="ArialMT"/>
              </a:rPr>
              <a:t>• </a:t>
            </a:r>
            <a:r>
              <a:rPr lang="en-IN" sz="2400" dirty="0" smtClean="0">
                <a:solidFill>
                  <a:srgbClr val="444949"/>
                </a:solidFill>
                <a:latin typeface="GillSans-Light"/>
              </a:rPr>
              <a:t>Open Virtual Appliance (OVA) package that can be deployed to a VMware host</a:t>
            </a:r>
          </a:p>
          <a:p>
            <a:pPr lvl="1">
              <a:buNone/>
            </a:pPr>
            <a:r>
              <a:rPr lang="en-IN" sz="2400" dirty="0" smtClean="0">
                <a:solidFill>
                  <a:srgbClr val="444949"/>
                </a:solidFill>
                <a:latin typeface="ArialMT"/>
              </a:rPr>
              <a:t>• </a:t>
            </a:r>
            <a:r>
              <a:rPr lang="en-IN" sz="2400" dirty="0" smtClean="0">
                <a:solidFill>
                  <a:srgbClr val="444949"/>
                </a:solidFill>
                <a:latin typeface="GillSans-Light"/>
              </a:rPr>
              <a:t>VM inventory, configuration, and performance history such as CPU, memory, and disk usage</a:t>
            </a:r>
          </a:p>
          <a:p>
            <a:pPr lvl="1">
              <a:buNone/>
            </a:pPr>
            <a:r>
              <a:rPr lang="en-IN" sz="2400" dirty="0" smtClean="0">
                <a:solidFill>
                  <a:srgbClr val="444949"/>
                </a:solidFill>
                <a:latin typeface="ArialMT"/>
              </a:rPr>
              <a:t>• </a:t>
            </a:r>
            <a:r>
              <a:rPr lang="en-IN" sz="2400" dirty="0" smtClean="0">
                <a:solidFill>
                  <a:srgbClr val="444949"/>
                </a:solidFill>
                <a:latin typeface="GillSans-Light"/>
              </a:rPr>
              <a:t>OS agnostic</a:t>
            </a:r>
          </a:p>
          <a:p>
            <a:pPr>
              <a:buNone/>
            </a:pPr>
            <a:r>
              <a:rPr lang="en-IN" sz="3200" dirty="0" smtClean="0">
                <a:solidFill>
                  <a:srgbClr val="444949"/>
                </a:solidFill>
                <a:latin typeface="ArialMT"/>
              </a:rPr>
              <a:t>• </a:t>
            </a:r>
            <a:r>
              <a:rPr lang="en-IN" sz="3200" dirty="0" smtClean="0">
                <a:solidFill>
                  <a:srgbClr val="444949"/>
                </a:solidFill>
                <a:latin typeface="GillSans-Light"/>
              </a:rPr>
              <a:t>Agent-based discovery:</a:t>
            </a:r>
          </a:p>
          <a:p>
            <a:pPr lvl="1">
              <a:buNone/>
            </a:pPr>
            <a:r>
              <a:rPr lang="en-IN" sz="2400" dirty="0" smtClean="0">
                <a:solidFill>
                  <a:srgbClr val="444949"/>
                </a:solidFill>
                <a:latin typeface="ArialMT"/>
              </a:rPr>
              <a:t>• </a:t>
            </a:r>
            <a:r>
              <a:rPr lang="en-IN" sz="2400" dirty="0" smtClean="0">
                <a:solidFill>
                  <a:srgbClr val="444949"/>
                </a:solidFill>
                <a:latin typeface="GillSans-Light"/>
              </a:rPr>
              <a:t>system configuration, system performance, running processes, and details of the network</a:t>
            </a:r>
          </a:p>
          <a:p>
            <a:pPr lvl="1">
              <a:buNone/>
            </a:pPr>
            <a:r>
              <a:rPr lang="en-IN" sz="2400" dirty="0" smtClean="0">
                <a:solidFill>
                  <a:srgbClr val="444949"/>
                </a:solidFill>
                <a:latin typeface="GillSans-Light"/>
              </a:rPr>
              <a:t>connections between systems</a:t>
            </a:r>
          </a:p>
          <a:p>
            <a:pPr lvl="1">
              <a:buNone/>
            </a:pPr>
            <a:r>
              <a:rPr lang="en-IN" sz="2400" dirty="0" smtClean="0">
                <a:solidFill>
                  <a:srgbClr val="444949"/>
                </a:solidFill>
                <a:latin typeface="ArialMT"/>
              </a:rPr>
              <a:t>• </a:t>
            </a:r>
            <a:r>
              <a:rPr lang="en-IN" sz="2400" dirty="0" smtClean="0">
                <a:solidFill>
                  <a:srgbClr val="444949"/>
                </a:solidFill>
                <a:latin typeface="GillSans-Light"/>
              </a:rPr>
              <a:t>Supports Microsoft Server, Amazon Linux, </a:t>
            </a:r>
            <a:r>
              <a:rPr lang="en-IN" sz="2400" dirty="0" err="1" smtClean="0">
                <a:solidFill>
                  <a:srgbClr val="444949"/>
                </a:solidFill>
                <a:latin typeface="GillSans-Light"/>
              </a:rPr>
              <a:t>Ubuntu</a:t>
            </a:r>
            <a:r>
              <a:rPr lang="en-IN" sz="2400" dirty="0" smtClean="0">
                <a:solidFill>
                  <a:srgbClr val="444949"/>
                </a:solidFill>
                <a:latin typeface="GillSans-Light"/>
              </a:rPr>
              <a:t>, </a:t>
            </a:r>
            <a:r>
              <a:rPr lang="en-IN" sz="2400" dirty="0" err="1" smtClean="0">
                <a:solidFill>
                  <a:srgbClr val="444949"/>
                </a:solidFill>
                <a:latin typeface="GillSans-Light"/>
              </a:rPr>
              <a:t>RedHat</a:t>
            </a:r>
            <a:r>
              <a:rPr lang="en-IN" sz="2400" dirty="0" smtClean="0">
                <a:solidFill>
                  <a:srgbClr val="444949"/>
                </a:solidFill>
                <a:latin typeface="GillSans-Light"/>
              </a:rPr>
              <a:t>, </a:t>
            </a:r>
            <a:r>
              <a:rPr lang="en-IN" sz="2400" dirty="0" err="1" smtClean="0">
                <a:solidFill>
                  <a:srgbClr val="444949"/>
                </a:solidFill>
                <a:latin typeface="GillSans-Light"/>
              </a:rPr>
              <a:t>CentOS</a:t>
            </a:r>
            <a:r>
              <a:rPr lang="en-IN" sz="2400" dirty="0" smtClean="0">
                <a:solidFill>
                  <a:srgbClr val="444949"/>
                </a:solidFill>
                <a:latin typeface="GillSans-Light"/>
              </a:rPr>
              <a:t>, SUSE…</a:t>
            </a:r>
          </a:p>
          <a:p>
            <a:pPr>
              <a:buNone/>
            </a:pPr>
            <a:r>
              <a:rPr lang="en-IN" sz="3200" dirty="0" smtClean="0">
                <a:solidFill>
                  <a:srgbClr val="444949"/>
                </a:solidFill>
                <a:latin typeface="ArialMT"/>
              </a:rPr>
              <a:t>• </a:t>
            </a:r>
            <a:r>
              <a:rPr lang="en-IN" sz="3200" dirty="0" smtClean="0">
                <a:solidFill>
                  <a:srgbClr val="444949"/>
                </a:solidFill>
                <a:latin typeface="GillSans-Light"/>
              </a:rPr>
              <a:t>Resulting data can be exported as CSV or viewed within AWS Migration Hub</a:t>
            </a:r>
          </a:p>
          <a:p>
            <a:pPr>
              <a:buNone/>
            </a:pPr>
            <a:r>
              <a:rPr lang="en-IN" sz="3200" dirty="0" smtClean="0">
                <a:solidFill>
                  <a:srgbClr val="444949"/>
                </a:solidFill>
                <a:latin typeface="ArialMT"/>
              </a:rPr>
              <a:t>• </a:t>
            </a:r>
            <a:r>
              <a:rPr lang="en-IN" sz="3200" dirty="0" smtClean="0">
                <a:solidFill>
                  <a:srgbClr val="444949"/>
                </a:solidFill>
                <a:latin typeface="GillSans-Light"/>
              </a:rPr>
              <a:t>Data can be explorer using pre-defined queries in Amazon Athena</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Application Discovery </a:t>
            </a:r>
            <a:br>
              <a:rPr lang="en-IN" sz="4000" dirty="0" smtClean="0">
                <a:solidFill>
                  <a:srgbClr val="444949"/>
                </a:solidFill>
                <a:latin typeface="GillSans-Light"/>
              </a:rPr>
            </a:br>
            <a:r>
              <a:rPr lang="en-IN" sz="4000" dirty="0" smtClean="0">
                <a:solidFill>
                  <a:srgbClr val="444949"/>
                </a:solidFill>
                <a:latin typeface="GillSans-Light"/>
              </a:rPr>
              <a:t> Services</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cstate="print"/>
          <a:stretch>
            <a:fillRect/>
          </a:stretch>
        </p:blipFill>
        <p:spPr bwMode="auto">
          <a:xfrm>
            <a:off x="457200" y="1850895"/>
            <a:ext cx="8229600" cy="3786447"/>
          </a:xfrm>
          <a:prstGeom prst="rect">
            <a:avLst/>
          </a:prstGeom>
          <a:noFill/>
          <a:ln w="9525">
            <a:noFill/>
            <a:miter lim="800000"/>
            <a:headEnd/>
            <a:tailEnd/>
          </a:ln>
          <a:effectLst/>
        </p:spPr>
      </p:pic>
      <p:sp>
        <p:nvSpPr>
          <p:cNvPr id="3" name="Title 2"/>
          <p:cNvSpPr>
            <a:spLocks noGrp="1"/>
          </p:cNvSpPr>
          <p:nvPr>
            <p:ph type="title"/>
          </p:nvPr>
        </p:nvSpPr>
        <p:spPr>
          <a:xfrm>
            <a:off x="0" y="762000"/>
            <a:ext cx="8229600" cy="1143000"/>
          </a:xfrm>
        </p:spPr>
        <p:txBody>
          <a:bodyPr/>
          <a:lstStyle/>
          <a:p>
            <a:r>
              <a:rPr lang="en-US" sz="4000" dirty="0" smtClean="0">
                <a:solidFill>
                  <a:srgbClr val="444949"/>
                </a:solidFill>
                <a:latin typeface="GillSans-Light"/>
              </a:rPr>
              <a:t>IAM Policy Evaluation Logic</a:t>
            </a:r>
            <a:endParaRPr lang="en-US"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Migrate entire VMs to AWS, improvement over EC2 VM Import/Export service</a:t>
            </a:r>
          </a:p>
          <a:p>
            <a:pPr>
              <a:buNone/>
            </a:pPr>
            <a:r>
              <a:rPr lang="en-IN" sz="2800" dirty="0" smtClean="0">
                <a:solidFill>
                  <a:srgbClr val="444949"/>
                </a:solidFill>
                <a:latin typeface="ArialMT"/>
              </a:rPr>
              <a:t>• </a:t>
            </a:r>
            <a:r>
              <a:rPr lang="en-IN" sz="2800" dirty="0" smtClean="0">
                <a:solidFill>
                  <a:srgbClr val="444949"/>
                </a:solidFill>
                <a:latin typeface="GillSans-Light"/>
              </a:rPr>
              <a:t>That means the OS, the data, everything is kept intact</a:t>
            </a:r>
          </a:p>
          <a:p>
            <a:pPr>
              <a:buNone/>
            </a:pPr>
            <a:r>
              <a:rPr lang="en-IN" sz="2800" dirty="0" smtClean="0">
                <a:solidFill>
                  <a:srgbClr val="444949"/>
                </a:solidFill>
                <a:latin typeface="ArialMT"/>
              </a:rPr>
              <a:t>• </a:t>
            </a:r>
            <a:r>
              <a:rPr lang="en-IN" sz="2800" dirty="0" smtClean="0">
                <a:solidFill>
                  <a:srgbClr val="444949"/>
                </a:solidFill>
                <a:latin typeface="GillSans-Light"/>
              </a:rPr>
              <a:t>After loading the VM onto EC2, then you can update the OS, the data, make an AMI</a:t>
            </a:r>
          </a:p>
          <a:p>
            <a:pPr>
              <a:buNone/>
            </a:pPr>
            <a:r>
              <a:rPr lang="en-IN" sz="2800" dirty="0" smtClean="0">
                <a:solidFill>
                  <a:srgbClr val="444949"/>
                </a:solidFill>
                <a:latin typeface="ArialMT"/>
              </a:rPr>
              <a:t>• </a:t>
            </a:r>
            <a:r>
              <a:rPr lang="en-IN" sz="2800" dirty="0" smtClean="0">
                <a:solidFill>
                  <a:srgbClr val="444949"/>
                </a:solidFill>
                <a:latin typeface="GillSans-Light"/>
              </a:rPr>
              <a:t>Therefore SMS is used to Re-host</a:t>
            </a:r>
          </a:p>
          <a:p>
            <a:pPr>
              <a:buNone/>
            </a:pPr>
            <a:r>
              <a:rPr lang="en-IN" sz="2800" dirty="0" smtClean="0">
                <a:solidFill>
                  <a:srgbClr val="444949"/>
                </a:solidFill>
                <a:latin typeface="ArialMT"/>
              </a:rPr>
              <a:t>• </a:t>
            </a:r>
            <a:r>
              <a:rPr lang="en-IN" sz="2800" dirty="0" smtClean="0">
                <a:solidFill>
                  <a:srgbClr val="444949"/>
                </a:solidFill>
                <a:latin typeface="GillSans-Light"/>
              </a:rPr>
              <a:t>Only works with VMware </a:t>
            </a:r>
            <a:r>
              <a:rPr lang="en-IN" sz="2800" dirty="0" err="1" smtClean="0">
                <a:solidFill>
                  <a:srgbClr val="444949"/>
                </a:solidFill>
                <a:latin typeface="GillSans-Light"/>
              </a:rPr>
              <a:t>vSphere</a:t>
            </a:r>
            <a:r>
              <a:rPr lang="en-IN" sz="2800" dirty="0" smtClean="0">
                <a:solidFill>
                  <a:srgbClr val="444949"/>
                </a:solidFill>
                <a:latin typeface="GillSans-Light"/>
              </a:rPr>
              <a:t>, Windows Hyper-V, and Azure VM</a:t>
            </a:r>
          </a:p>
          <a:p>
            <a:pPr>
              <a:buNone/>
            </a:pPr>
            <a:r>
              <a:rPr lang="en-IN" sz="2800" dirty="0" smtClean="0">
                <a:solidFill>
                  <a:srgbClr val="444949"/>
                </a:solidFill>
                <a:latin typeface="ArialMT"/>
              </a:rPr>
              <a:t>• </a:t>
            </a:r>
            <a:r>
              <a:rPr lang="en-IN" sz="2800" dirty="0" smtClean="0">
                <a:solidFill>
                  <a:srgbClr val="444949"/>
                </a:solidFill>
                <a:latin typeface="GillSans-Light"/>
              </a:rPr>
              <a:t>Every replication creates an EBS snapshot / AMI ready for deployment on EC2</a:t>
            </a:r>
          </a:p>
          <a:p>
            <a:pPr>
              <a:buNone/>
            </a:pPr>
            <a:r>
              <a:rPr lang="en-IN" sz="2800" dirty="0" smtClean="0">
                <a:solidFill>
                  <a:srgbClr val="444949"/>
                </a:solidFill>
                <a:latin typeface="ArialMT"/>
              </a:rPr>
              <a:t>• </a:t>
            </a:r>
            <a:r>
              <a:rPr lang="en-IN" sz="2800" dirty="0" smtClean="0">
                <a:solidFill>
                  <a:srgbClr val="444949"/>
                </a:solidFill>
                <a:latin typeface="GillSans-Light"/>
              </a:rPr>
              <a:t>Every replication is incremental</a:t>
            </a:r>
          </a:p>
          <a:p>
            <a:pPr>
              <a:buNone/>
            </a:pPr>
            <a:r>
              <a:rPr lang="en-IN" sz="2800" dirty="0" smtClean="0">
                <a:solidFill>
                  <a:srgbClr val="444949"/>
                </a:solidFill>
                <a:latin typeface="ArialMT"/>
              </a:rPr>
              <a:t>• </a:t>
            </a:r>
            <a:r>
              <a:rPr lang="en-IN" sz="2800" dirty="0" smtClean="0">
                <a:solidFill>
                  <a:srgbClr val="444949"/>
                </a:solidFill>
                <a:latin typeface="GillSans-Light"/>
              </a:rPr>
              <a:t>“One time migrations”, or “replication every </a:t>
            </a:r>
            <a:r>
              <a:rPr lang="en-IN" sz="2800" i="1" dirty="0" smtClean="0">
                <a:solidFill>
                  <a:srgbClr val="444949"/>
                </a:solidFill>
                <a:latin typeface="GillSans-LightItalic"/>
              </a:rPr>
              <a:t>interval</a:t>
            </a:r>
            <a:r>
              <a:rPr lang="en-IN" sz="2800" i="1" dirty="0" smtClean="0">
                <a:solidFill>
                  <a:srgbClr val="444949"/>
                </a:solidFill>
                <a:latin typeface="GillSans-Light"/>
              </a:rPr>
              <a:t>” option</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AWS Server Migration </a:t>
            </a:r>
            <a:br>
              <a:rPr lang="en-IN" sz="4000" dirty="0" smtClean="0">
                <a:solidFill>
                  <a:srgbClr val="444949"/>
                </a:solidFill>
                <a:latin typeface="GillSans-Light"/>
              </a:rPr>
            </a:br>
            <a:r>
              <a:rPr lang="en-IN" sz="4000" dirty="0" smtClean="0">
                <a:solidFill>
                  <a:srgbClr val="444949"/>
                </a:solidFill>
                <a:latin typeface="GillSans-Light"/>
              </a:rPr>
              <a:t>Service (SMS)</a:t>
            </a:r>
            <a:endParaRPr lang="en-IN"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Ability to download Amazon Linux 2 AMI as a VM (.</a:t>
            </a:r>
            <a:r>
              <a:rPr lang="en-IN" sz="3200" dirty="0" err="1" smtClean="0">
                <a:solidFill>
                  <a:srgbClr val="444949"/>
                </a:solidFill>
                <a:latin typeface="GillSans-Light"/>
              </a:rPr>
              <a:t>iso</a:t>
            </a:r>
            <a:r>
              <a:rPr lang="en-IN" sz="3200" dirty="0" smtClean="0">
                <a:solidFill>
                  <a:srgbClr val="444949"/>
                </a:solidFill>
                <a:latin typeface="GillSans-Light"/>
              </a:rPr>
              <a:t> format)</a:t>
            </a:r>
          </a:p>
          <a:p>
            <a:pPr lvl="1">
              <a:buNone/>
            </a:pPr>
            <a:r>
              <a:rPr lang="en-IN" sz="2400" dirty="0" smtClean="0">
                <a:solidFill>
                  <a:srgbClr val="444949"/>
                </a:solidFill>
                <a:latin typeface="ArialMT"/>
              </a:rPr>
              <a:t>• </a:t>
            </a:r>
            <a:r>
              <a:rPr lang="en-IN" sz="2400" dirty="0" err="1" smtClean="0">
                <a:solidFill>
                  <a:srgbClr val="444949"/>
                </a:solidFill>
                <a:latin typeface="GillSans-Light"/>
              </a:rPr>
              <a:t>VMWare</a:t>
            </a:r>
            <a:r>
              <a:rPr lang="en-IN" sz="2400" dirty="0" smtClean="0">
                <a:solidFill>
                  <a:srgbClr val="444949"/>
                </a:solidFill>
                <a:latin typeface="GillSans-Light"/>
              </a:rPr>
              <a:t>, KVM, </a:t>
            </a:r>
            <a:r>
              <a:rPr lang="en-IN" sz="2400" dirty="0" err="1" smtClean="0">
                <a:solidFill>
                  <a:srgbClr val="444949"/>
                </a:solidFill>
                <a:latin typeface="GillSans-Light"/>
              </a:rPr>
              <a:t>VirtualBox</a:t>
            </a:r>
            <a:r>
              <a:rPr lang="en-IN" sz="2400" dirty="0" smtClean="0">
                <a:solidFill>
                  <a:srgbClr val="444949"/>
                </a:solidFill>
                <a:latin typeface="GillSans-Light"/>
              </a:rPr>
              <a:t> (Oracle VM), Microsoft Hyper-V</a:t>
            </a:r>
          </a:p>
          <a:p>
            <a:pPr>
              <a:buNone/>
            </a:pPr>
            <a:r>
              <a:rPr lang="en-IN" sz="3200" dirty="0" smtClean="0">
                <a:solidFill>
                  <a:srgbClr val="444949"/>
                </a:solidFill>
                <a:latin typeface="ArialMT"/>
              </a:rPr>
              <a:t>• </a:t>
            </a:r>
            <a:r>
              <a:rPr lang="en-IN" sz="3200" dirty="0" smtClean="0">
                <a:solidFill>
                  <a:srgbClr val="444949"/>
                </a:solidFill>
                <a:latin typeface="GillSans-Light"/>
              </a:rPr>
              <a:t>AWS Application Discovery Service</a:t>
            </a:r>
          </a:p>
          <a:p>
            <a:pPr lvl="1">
              <a:buNone/>
            </a:pPr>
            <a:r>
              <a:rPr lang="en-IN" sz="2400" dirty="0" smtClean="0">
                <a:solidFill>
                  <a:srgbClr val="444949"/>
                </a:solidFill>
                <a:latin typeface="ArialMT"/>
              </a:rPr>
              <a:t>• </a:t>
            </a:r>
            <a:r>
              <a:rPr lang="en-IN" sz="2400" dirty="0" smtClean="0">
                <a:solidFill>
                  <a:srgbClr val="444949"/>
                </a:solidFill>
                <a:latin typeface="GillSans-Light"/>
              </a:rPr>
              <a:t>Gather information about your on-premise servers to plan a migration</a:t>
            </a:r>
          </a:p>
          <a:p>
            <a:pPr lvl="1">
              <a:buNone/>
            </a:pPr>
            <a:r>
              <a:rPr lang="en-IN" sz="2400" dirty="0" smtClean="0">
                <a:solidFill>
                  <a:srgbClr val="444949"/>
                </a:solidFill>
                <a:latin typeface="ArialMT"/>
              </a:rPr>
              <a:t>• </a:t>
            </a:r>
            <a:r>
              <a:rPr lang="en-IN" sz="2400" dirty="0" smtClean="0">
                <a:solidFill>
                  <a:srgbClr val="444949"/>
                </a:solidFill>
                <a:latin typeface="GillSans-Light"/>
              </a:rPr>
              <a:t>Server utilization and dependency mappings</a:t>
            </a:r>
          </a:p>
          <a:p>
            <a:pPr lvl="1">
              <a:buNone/>
            </a:pPr>
            <a:r>
              <a:rPr lang="en-IN" sz="2400" dirty="0" smtClean="0">
                <a:solidFill>
                  <a:srgbClr val="444949"/>
                </a:solidFill>
                <a:latin typeface="ArialMT"/>
              </a:rPr>
              <a:t>• </a:t>
            </a:r>
            <a:r>
              <a:rPr lang="en-IN" sz="2400" dirty="0" smtClean="0">
                <a:solidFill>
                  <a:srgbClr val="444949"/>
                </a:solidFill>
                <a:latin typeface="GillSans-Light"/>
              </a:rPr>
              <a:t>Track with AWS Migration Hub</a:t>
            </a:r>
          </a:p>
          <a:p>
            <a:pPr>
              <a:buNone/>
            </a:pPr>
            <a:r>
              <a:rPr lang="en-IN" sz="3200" dirty="0" smtClean="0">
                <a:solidFill>
                  <a:srgbClr val="444949"/>
                </a:solidFill>
                <a:latin typeface="ArialMT"/>
              </a:rPr>
              <a:t>• </a:t>
            </a:r>
            <a:r>
              <a:rPr lang="en-IN" sz="3200" dirty="0" smtClean="0">
                <a:solidFill>
                  <a:srgbClr val="444949"/>
                </a:solidFill>
                <a:latin typeface="GillSans-Light"/>
              </a:rPr>
              <a:t>AWS VM Import / Export</a:t>
            </a:r>
          </a:p>
          <a:p>
            <a:pPr lvl="1">
              <a:buNone/>
            </a:pPr>
            <a:r>
              <a:rPr lang="en-IN" sz="2400" dirty="0" smtClean="0">
                <a:solidFill>
                  <a:srgbClr val="444949"/>
                </a:solidFill>
                <a:latin typeface="ArialMT"/>
              </a:rPr>
              <a:t>• </a:t>
            </a:r>
            <a:r>
              <a:rPr lang="en-IN" sz="2400" dirty="0" smtClean="0">
                <a:solidFill>
                  <a:srgbClr val="444949"/>
                </a:solidFill>
                <a:latin typeface="GillSans-Light"/>
              </a:rPr>
              <a:t>Migrate existing applications into EC2</a:t>
            </a:r>
          </a:p>
          <a:p>
            <a:pPr lvl="1">
              <a:buNone/>
            </a:pPr>
            <a:r>
              <a:rPr lang="en-IN" sz="2400" dirty="0" smtClean="0">
                <a:solidFill>
                  <a:srgbClr val="444949"/>
                </a:solidFill>
                <a:latin typeface="ArialMT"/>
              </a:rPr>
              <a:t>• </a:t>
            </a:r>
            <a:r>
              <a:rPr lang="en-IN" sz="2400" dirty="0" smtClean="0">
                <a:solidFill>
                  <a:srgbClr val="444949"/>
                </a:solidFill>
                <a:latin typeface="GillSans-Light"/>
              </a:rPr>
              <a:t>Create a DR repository strategy for your on-premise VMs</a:t>
            </a:r>
          </a:p>
          <a:p>
            <a:pPr lvl="1">
              <a:buNone/>
            </a:pPr>
            <a:r>
              <a:rPr lang="en-IN" sz="2400" dirty="0" smtClean="0">
                <a:solidFill>
                  <a:srgbClr val="444949"/>
                </a:solidFill>
                <a:latin typeface="ArialMT"/>
              </a:rPr>
              <a:t>• </a:t>
            </a:r>
            <a:r>
              <a:rPr lang="en-IN" sz="2400" dirty="0" smtClean="0">
                <a:solidFill>
                  <a:srgbClr val="444949"/>
                </a:solidFill>
                <a:latin typeface="GillSans-Light"/>
              </a:rPr>
              <a:t>Can export back the VMs from EC2 to on-premise</a:t>
            </a:r>
          </a:p>
          <a:p>
            <a:pPr>
              <a:buNone/>
            </a:pPr>
            <a:r>
              <a:rPr lang="en-IN" sz="3200" dirty="0" smtClean="0">
                <a:solidFill>
                  <a:srgbClr val="444949"/>
                </a:solidFill>
                <a:latin typeface="ArialMT"/>
              </a:rPr>
              <a:t>• </a:t>
            </a:r>
            <a:r>
              <a:rPr lang="en-IN" sz="3200" dirty="0" smtClean="0">
                <a:solidFill>
                  <a:srgbClr val="444949"/>
                </a:solidFill>
                <a:latin typeface="GillSans-Light"/>
              </a:rPr>
              <a:t>AWS Server Migration Service (SMS)</a:t>
            </a:r>
          </a:p>
          <a:p>
            <a:pPr lvl="1">
              <a:buNone/>
            </a:pPr>
            <a:r>
              <a:rPr lang="en-IN" sz="2400" dirty="0" smtClean="0">
                <a:solidFill>
                  <a:srgbClr val="444949"/>
                </a:solidFill>
                <a:latin typeface="ArialMT"/>
              </a:rPr>
              <a:t>• </a:t>
            </a:r>
            <a:r>
              <a:rPr lang="en-IN" sz="2400" dirty="0" smtClean="0">
                <a:solidFill>
                  <a:srgbClr val="444949"/>
                </a:solidFill>
                <a:latin typeface="GillSans-Light"/>
              </a:rPr>
              <a:t>Incremental replication of on-premise live servers to AWS</a:t>
            </a:r>
          </a:p>
          <a:p>
            <a:pPr lvl="1">
              <a:buNone/>
            </a:pPr>
            <a:r>
              <a:rPr lang="en-IN" sz="2400" dirty="0" smtClean="0">
                <a:solidFill>
                  <a:srgbClr val="444949"/>
                </a:solidFill>
                <a:latin typeface="ArialMT"/>
              </a:rPr>
              <a:t>• </a:t>
            </a:r>
            <a:r>
              <a:rPr lang="en-IN" sz="2400" dirty="0" smtClean="0">
                <a:solidFill>
                  <a:srgbClr val="444949"/>
                </a:solidFill>
                <a:latin typeface="GillSans-Light"/>
              </a:rPr>
              <a:t>Migrates the entire VM into AWS</a:t>
            </a:r>
          </a:p>
          <a:p>
            <a:pPr>
              <a:buNone/>
            </a:pPr>
            <a:r>
              <a:rPr lang="en-IN" sz="3200" dirty="0" smtClean="0">
                <a:solidFill>
                  <a:srgbClr val="444949"/>
                </a:solidFill>
                <a:latin typeface="ArialMT"/>
              </a:rPr>
              <a:t>• </a:t>
            </a:r>
            <a:r>
              <a:rPr lang="en-IN" sz="3200" dirty="0" smtClean="0">
                <a:solidFill>
                  <a:srgbClr val="444949"/>
                </a:solidFill>
                <a:latin typeface="GillSans-Light"/>
              </a:rPr>
              <a:t>AWS Database Migration Service (DMS)</a:t>
            </a:r>
          </a:p>
          <a:p>
            <a:pPr lvl="1">
              <a:buNone/>
            </a:pPr>
            <a:r>
              <a:rPr lang="en-IN" sz="2400" dirty="0" smtClean="0">
                <a:solidFill>
                  <a:srgbClr val="444949"/>
                </a:solidFill>
                <a:latin typeface="ArialMT"/>
              </a:rPr>
              <a:t>• </a:t>
            </a:r>
            <a:r>
              <a:rPr lang="en-IN" sz="2400" dirty="0" smtClean="0">
                <a:solidFill>
                  <a:srgbClr val="444949"/>
                </a:solidFill>
                <a:latin typeface="GillSans-Light"/>
              </a:rPr>
              <a:t>replicate On-premise =&gt; AWS , AWS =&gt; AWS, AWS =&gt; On-premise</a:t>
            </a:r>
          </a:p>
          <a:p>
            <a:pPr lvl="1">
              <a:buNone/>
            </a:pPr>
            <a:r>
              <a:rPr lang="en-IN" sz="2400" dirty="0" smtClean="0">
                <a:solidFill>
                  <a:srgbClr val="444949"/>
                </a:solidFill>
                <a:latin typeface="ArialMT"/>
              </a:rPr>
              <a:t>• </a:t>
            </a:r>
            <a:r>
              <a:rPr lang="en-IN" sz="2400" dirty="0" smtClean="0">
                <a:solidFill>
                  <a:srgbClr val="444949"/>
                </a:solidFill>
                <a:latin typeface="GillSans-Light"/>
              </a:rPr>
              <a:t>Works with various database technologies (Oracle, </a:t>
            </a:r>
            <a:r>
              <a:rPr lang="en-IN" sz="2400" dirty="0" err="1" smtClean="0">
                <a:solidFill>
                  <a:srgbClr val="444949"/>
                </a:solidFill>
                <a:latin typeface="GillSans-Light"/>
              </a:rPr>
              <a:t>MySQL</a:t>
            </a:r>
            <a:r>
              <a:rPr lang="en-IN" sz="2400" dirty="0" smtClean="0">
                <a:solidFill>
                  <a:srgbClr val="444949"/>
                </a:solidFill>
                <a:latin typeface="GillSans-Light"/>
              </a:rPr>
              <a:t>, </a:t>
            </a:r>
            <a:r>
              <a:rPr lang="en-IN" sz="2400" dirty="0" err="1" smtClean="0">
                <a:solidFill>
                  <a:srgbClr val="444949"/>
                </a:solidFill>
                <a:latin typeface="GillSans-Light"/>
              </a:rPr>
              <a:t>DynamoDB</a:t>
            </a:r>
            <a:r>
              <a:rPr lang="en-IN" sz="2400" dirty="0" smtClean="0">
                <a:solidFill>
                  <a:srgbClr val="444949"/>
                </a:solidFill>
                <a:latin typeface="GillSans-Light"/>
              </a:rPr>
              <a:t>, etc..)</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On-Premise strategy </a:t>
            </a:r>
            <a:br>
              <a:rPr lang="en-IN" sz="4000" dirty="0" smtClean="0">
                <a:solidFill>
                  <a:srgbClr val="444949"/>
                </a:solidFill>
                <a:latin typeface="GillSans-Light"/>
              </a:rPr>
            </a:br>
            <a:r>
              <a:rPr lang="en-IN" sz="4000" dirty="0" smtClean="0">
                <a:solidFill>
                  <a:srgbClr val="444949"/>
                </a:solidFill>
                <a:latin typeface="GillSans-Light"/>
              </a:rPr>
              <a:t> with AWS</a:t>
            </a:r>
            <a:endParaRPr lang="en-IN"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Any event that has a negative impact on a company’s business continuity or finances is a disaster</a:t>
            </a:r>
          </a:p>
          <a:p>
            <a:pPr>
              <a:buNone/>
            </a:pPr>
            <a:r>
              <a:rPr lang="en-IN" sz="2400" dirty="0" smtClean="0">
                <a:solidFill>
                  <a:srgbClr val="444949"/>
                </a:solidFill>
                <a:latin typeface="ArialMT"/>
              </a:rPr>
              <a:t>• </a:t>
            </a:r>
            <a:r>
              <a:rPr lang="en-IN" sz="2400" dirty="0" smtClean="0">
                <a:solidFill>
                  <a:srgbClr val="444949"/>
                </a:solidFill>
                <a:latin typeface="GillSans-Light"/>
              </a:rPr>
              <a:t>Disaster recovery (DR) is about preparing for and recovering from a disaster</a:t>
            </a:r>
          </a:p>
          <a:p>
            <a:pPr>
              <a:buNone/>
            </a:pPr>
            <a:r>
              <a:rPr lang="en-IN" sz="2400" dirty="0" smtClean="0">
                <a:solidFill>
                  <a:srgbClr val="444949"/>
                </a:solidFill>
                <a:latin typeface="ArialMT"/>
              </a:rPr>
              <a:t>• </a:t>
            </a:r>
            <a:r>
              <a:rPr lang="en-IN" sz="2400" dirty="0" smtClean="0">
                <a:solidFill>
                  <a:srgbClr val="444949"/>
                </a:solidFill>
                <a:latin typeface="GillSans-Light"/>
              </a:rPr>
              <a:t>What kind of disaster recovery?</a:t>
            </a:r>
          </a:p>
          <a:p>
            <a:pPr lvl="1">
              <a:buNone/>
            </a:pPr>
            <a:r>
              <a:rPr lang="en-IN" sz="1600" dirty="0" smtClean="0">
                <a:solidFill>
                  <a:srgbClr val="444949"/>
                </a:solidFill>
                <a:latin typeface="ArialMT"/>
              </a:rPr>
              <a:t>• </a:t>
            </a:r>
            <a:r>
              <a:rPr lang="en-IN" sz="1600" dirty="0" smtClean="0">
                <a:solidFill>
                  <a:srgbClr val="444949"/>
                </a:solidFill>
                <a:latin typeface="GillSans-Light"/>
              </a:rPr>
              <a:t>On-premise =&gt; On-premise: traditional DR, and very expensive</a:t>
            </a:r>
          </a:p>
          <a:p>
            <a:pPr lvl="1">
              <a:buNone/>
            </a:pPr>
            <a:r>
              <a:rPr lang="en-IN" sz="1600" dirty="0" smtClean="0">
                <a:solidFill>
                  <a:srgbClr val="444949"/>
                </a:solidFill>
                <a:latin typeface="ArialMT"/>
              </a:rPr>
              <a:t>• </a:t>
            </a:r>
            <a:r>
              <a:rPr lang="en-IN" sz="1600" dirty="0" smtClean="0">
                <a:solidFill>
                  <a:srgbClr val="444949"/>
                </a:solidFill>
                <a:latin typeface="GillSans-Light"/>
              </a:rPr>
              <a:t>On-premise =&gt; AWS Cloud: hybrid recovery</a:t>
            </a:r>
          </a:p>
          <a:p>
            <a:pPr lvl="1">
              <a:buNone/>
            </a:pPr>
            <a:r>
              <a:rPr lang="en-IN" sz="1600" dirty="0" smtClean="0">
                <a:solidFill>
                  <a:srgbClr val="444949"/>
                </a:solidFill>
                <a:latin typeface="ArialMT"/>
              </a:rPr>
              <a:t>• </a:t>
            </a:r>
            <a:r>
              <a:rPr lang="en-IN" sz="1600" dirty="0" smtClean="0">
                <a:solidFill>
                  <a:srgbClr val="444949"/>
                </a:solidFill>
                <a:latin typeface="GillSans-Light"/>
              </a:rPr>
              <a:t>AWS Cloud Region A =&gt; AWS Cloud Region B</a:t>
            </a:r>
          </a:p>
          <a:p>
            <a:pPr>
              <a:buNone/>
            </a:pPr>
            <a:r>
              <a:rPr lang="en-IN" sz="2400" dirty="0" smtClean="0">
                <a:solidFill>
                  <a:srgbClr val="444949"/>
                </a:solidFill>
                <a:latin typeface="ArialMT"/>
              </a:rPr>
              <a:t>• </a:t>
            </a:r>
            <a:r>
              <a:rPr lang="en-IN" sz="2400" dirty="0" smtClean="0">
                <a:solidFill>
                  <a:srgbClr val="444949"/>
                </a:solidFill>
                <a:latin typeface="GillSans-Light"/>
              </a:rPr>
              <a:t>Need to define two terms:</a:t>
            </a:r>
          </a:p>
          <a:p>
            <a:pPr lvl="1">
              <a:buNone/>
            </a:pPr>
            <a:r>
              <a:rPr lang="en-IN" sz="1600" dirty="0" smtClean="0">
                <a:solidFill>
                  <a:srgbClr val="444949"/>
                </a:solidFill>
                <a:latin typeface="ArialMT"/>
              </a:rPr>
              <a:t>• </a:t>
            </a:r>
            <a:r>
              <a:rPr lang="en-IN" sz="1600" dirty="0" smtClean="0">
                <a:solidFill>
                  <a:srgbClr val="444949"/>
                </a:solidFill>
                <a:latin typeface="GillSans-Light"/>
              </a:rPr>
              <a:t>RPO: Recovery Point Objective</a:t>
            </a:r>
          </a:p>
          <a:p>
            <a:pPr lvl="1">
              <a:buNone/>
            </a:pPr>
            <a:r>
              <a:rPr lang="en-IN" sz="1600" dirty="0" smtClean="0">
                <a:solidFill>
                  <a:srgbClr val="444949"/>
                </a:solidFill>
                <a:latin typeface="ArialMT"/>
              </a:rPr>
              <a:t>• </a:t>
            </a:r>
            <a:r>
              <a:rPr lang="en-IN" sz="1600" dirty="0" smtClean="0">
                <a:solidFill>
                  <a:srgbClr val="444949"/>
                </a:solidFill>
                <a:latin typeface="GillSans-Light"/>
              </a:rPr>
              <a:t>RTO: Recovery Time Objective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Disaster Recovery </a:t>
            </a:r>
            <a:br>
              <a:rPr lang="en-IN" sz="4000" dirty="0" smtClean="0">
                <a:solidFill>
                  <a:srgbClr val="444949"/>
                </a:solidFill>
                <a:latin typeface="GillSans-Light"/>
              </a:rPr>
            </a:br>
            <a:r>
              <a:rPr lang="en-IN" sz="4000" dirty="0" smtClean="0">
                <a:solidFill>
                  <a:srgbClr val="444949"/>
                </a:solidFill>
                <a:latin typeface="GillSans-Light"/>
              </a:rPr>
              <a:t> Overview</a:t>
            </a:r>
            <a:endParaRPr lang="en-IN"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RPO and RTO</a:t>
            </a:r>
            <a:endParaRPr lang="en-IN" dirty="0"/>
          </a:p>
        </p:txBody>
      </p:sp>
      <p:pic>
        <p:nvPicPr>
          <p:cNvPr id="25602" name="Picture 2"/>
          <p:cNvPicPr>
            <a:picLocks noGrp="1" noChangeAspect="1" noChangeArrowheads="1"/>
          </p:cNvPicPr>
          <p:nvPr>
            <p:ph idx="1"/>
          </p:nvPr>
        </p:nvPicPr>
        <p:blipFill>
          <a:blip r:embed="rId2"/>
          <a:srcRect/>
          <a:stretch>
            <a:fillRect/>
          </a:stretch>
        </p:blipFill>
        <p:spPr bwMode="auto">
          <a:xfrm>
            <a:off x="514350" y="1600200"/>
            <a:ext cx="8115300" cy="4343400"/>
          </a:xfrm>
          <a:prstGeom prst="rect">
            <a:avLst/>
          </a:prstGeom>
          <a:noFill/>
          <a:ln w="9525">
            <a:noFill/>
            <a:miter lim="800000"/>
            <a:headEnd/>
            <a:tailEnd/>
          </a:ln>
          <a:effectLst/>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947672"/>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Backup and Restore</a:t>
            </a:r>
          </a:p>
          <a:p>
            <a:pPr>
              <a:buNone/>
            </a:pPr>
            <a:r>
              <a:rPr lang="en-IN" sz="2400" dirty="0" smtClean="0">
                <a:solidFill>
                  <a:srgbClr val="444949"/>
                </a:solidFill>
                <a:latin typeface="ArialMT"/>
              </a:rPr>
              <a:t>• </a:t>
            </a:r>
            <a:r>
              <a:rPr lang="en-IN" sz="2400" dirty="0" smtClean="0">
                <a:solidFill>
                  <a:srgbClr val="444949"/>
                </a:solidFill>
                <a:latin typeface="GillSans-Light"/>
              </a:rPr>
              <a:t>Pilot Light</a:t>
            </a:r>
          </a:p>
          <a:p>
            <a:pPr>
              <a:buNone/>
            </a:pPr>
            <a:r>
              <a:rPr lang="en-IN" sz="2400" dirty="0" smtClean="0">
                <a:solidFill>
                  <a:srgbClr val="444949"/>
                </a:solidFill>
                <a:latin typeface="ArialMT"/>
              </a:rPr>
              <a:t>• </a:t>
            </a:r>
            <a:r>
              <a:rPr lang="en-IN" sz="2400" dirty="0" smtClean="0">
                <a:solidFill>
                  <a:srgbClr val="444949"/>
                </a:solidFill>
                <a:latin typeface="GillSans-Light"/>
              </a:rPr>
              <a:t>Warm Standby</a:t>
            </a:r>
          </a:p>
          <a:p>
            <a:pPr>
              <a:buNone/>
            </a:pPr>
            <a:r>
              <a:rPr lang="en-IN" sz="2400" dirty="0" smtClean="0">
                <a:solidFill>
                  <a:srgbClr val="444949"/>
                </a:solidFill>
                <a:latin typeface="ArialMT"/>
              </a:rPr>
              <a:t>• </a:t>
            </a:r>
            <a:r>
              <a:rPr lang="en-IN" sz="2400" dirty="0" smtClean="0">
                <a:solidFill>
                  <a:srgbClr val="444949"/>
                </a:solidFill>
                <a:latin typeface="GillSans-Light"/>
              </a:rPr>
              <a:t>Hot Site / Multi Site Approach</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Disaster Recovery </a:t>
            </a:r>
            <a:br>
              <a:rPr lang="en-IN" sz="4000" dirty="0" smtClean="0">
                <a:solidFill>
                  <a:srgbClr val="444949"/>
                </a:solidFill>
                <a:latin typeface="GillSans-Light"/>
              </a:rPr>
            </a:br>
            <a:r>
              <a:rPr lang="en-IN" sz="4000" dirty="0" smtClean="0">
                <a:solidFill>
                  <a:srgbClr val="444949"/>
                </a:solidFill>
                <a:latin typeface="GillSans-Light"/>
              </a:rPr>
              <a:t> Strategies</a:t>
            </a:r>
            <a:endParaRPr lang="en-IN" dirty="0"/>
          </a:p>
        </p:txBody>
      </p:sp>
      <p:pic>
        <p:nvPicPr>
          <p:cNvPr id="26626" name="Picture 2"/>
          <p:cNvPicPr>
            <a:picLocks noChangeAspect="1" noChangeArrowheads="1"/>
          </p:cNvPicPr>
          <p:nvPr/>
        </p:nvPicPr>
        <p:blipFill>
          <a:blip r:embed="rId2" cstate="print"/>
          <a:srcRect/>
          <a:stretch>
            <a:fillRect/>
          </a:stretch>
        </p:blipFill>
        <p:spPr bwMode="auto">
          <a:xfrm>
            <a:off x="1905000" y="4419600"/>
            <a:ext cx="5791200" cy="1252904"/>
          </a:xfrm>
          <a:prstGeom prst="rect">
            <a:avLst/>
          </a:prstGeom>
          <a:noFill/>
          <a:ln w="9525">
            <a:noFill/>
            <a:miter lim="800000"/>
            <a:headEnd/>
            <a:tailEnd/>
          </a:ln>
          <a:effectLst/>
        </p:spPr>
      </p:pic>
      <p:cxnSp>
        <p:nvCxnSpPr>
          <p:cNvPr id="6" name="Straight Arrow Connector 5"/>
          <p:cNvCxnSpPr/>
          <p:nvPr/>
        </p:nvCxnSpPr>
        <p:spPr>
          <a:xfrm>
            <a:off x="2667000" y="4419600"/>
            <a:ext cx="4724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3657600" y="4038600"/>
            <a:ext cx="1424429" cy="369332"/>
          </a:xfrm>
          <a:prstGeom prst="rect">
            <a:avLst/>
          </a:prstGeom>
          <a:noFill/>
        </p:spPr>
        <p:txBody>
          <a:bodyPr wrap="none" rtlCol="0">
            <a:spAutoFit/>
          </a:bodyPr>
          <a:lstStyle/>
          <a:p>
            <a:r>
              <a:rPr lang="en-IN" b="1" dirty="0" smtClean="0">
                <a:solidFill>
                  <a:srgbClr val="444949"/>
                </a:solidFill>
                <a:latin typeface="Calibri-Bold"/>
              </a:rPr>
              <a:t>Faster RTO</a:t>
            </a:r>
            <a:endParaRPr lang="en-IN"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Backup and </a:t>
            </a:r>
            <a:br>
              <a:rPr lang="en-IN" sz="4000" dirty="0" smtClean="0">
                <a:solidFill>
                  <a:srgbClr val="444949"/>
                </a:solidFill>
                <a:latin typeface="GillSans-Light"/>
              </a:rPr>
            </a:br>
            <a:r>
              <a:rPr lang="en-IN" sz="4000" dirty="0" smtClean="0">
                <a:solidFill>
                  <a:srgbClr val="444949"/>
                </a:solidFill>
                <a:latin typeface="GillSans-Light"/>
              </a:rPr>
              <a:t> Restore (High RPO)</a:t>
            </a:r>
            <a:endParaRPr lang="en-IN" dirty="0"/>
          </a:p>
        </p:txBody>
      </p:sp>
      <p:pic>
        <p:nvPicPr>
          <p:cNvPr id="27650" name="Picture 2"/>
          <p:cNvPicPr>
            <a:picLocks noGrp="1" noChangeAspect="1" noChangeArrowheads="1"/>
          </p:cNvPicPr>
          <p:nvPr>
            <p:ph idx="1"/>
          </p:nvPr>
        </p:nvPicPr>
        <p:blipFill>
          <a:blip r:embed="rId2"/>
          <a:srcRect/>
          <a:stretch>
            <a:fillRect/>
          </a:stretch>
        </p:blipFill>
        <p:spPr bwMode="auto">
          <a:xfrm>
            <a:off x="533400" y="1676400"/>
            <a:ext cx="8077200" cy="4267200"/>
          </a:xfrm>
          <a:prstGeom prst="rect">
            <a:avLst/>
          </a:prstGeom>
          <a:noFill/>
          <a:ln w="9525">
            <a:noFill/>
            <a:miter lim="800000"/>
            <a:headEnd/>
            <a:tailEnd/>
          </a:ln>
          <a:effectLst/>
        </p:spPr>
      </p:pic>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328671"/>
          </a:xfrm>
        </p:spPr>
        <p:txBody>
          <a:bodyPr>
            <a:normAutofit fontScale="9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A small version of the app is always running in the cloud</a:t>
            </a:r>
          </a:p>
          <a:p>
            <a:pPr>
              <a:buNone/>
            </a:pPr>
            <a:r>
              <a:rPr lang="en-IN" sz="2800" dirty="0" smtClean="0">
                <a:solidFill>
                  <a:srgbClr val="444949"/>
                </a:solidFill>
                <a:latin typeface="ArialMT"/>
              </a:rPr>
              <a:t>• </a:t>
            </a:r>
            <a:r>
              <a:rPr lang="en-IN" sz="2800" dirty="0" smtClean="0">
                <a:solidFill>
                  <a:srgbClr val="444949"/>
                </a:solidFill>
                <a:latin typeface="GillSans-Light"/>
              </a:rPr>
              <a:t>Useful for the critical core (pilot light)</a:t>
            </a:r>
          </a:p>
          <a:p>
            <a:pPr>
              <a:buNone/>
            </a:pPr>
            <a:r>
              <a:rPr lang="en-IN" sz="2800" dirty="0" smtClean="0">
                <a:solidFill>
                  <a:srgbClr val="444949"/>
                </a:solidFill>
                <a:latin typeface="ArialMT"/>
              </a:rPr>
              <a:t>• </a:t>
            </a:r>
            <a:r>
              <a:rPr lang="en-IN" sz="2800" dirty="0" smtClean="0">
                <a:solidFill>
                  <a:srgbClr val="444949"/>
                </a:solidFill>
                <a:latin typeface="GillSans-Light"/>
              </a:rPr>
              <a:t>Very similar to Backup and Restore</a:t>
            </a:r>
          </a:p>
          <a:p>
            <a:pPr>
              <a:buNone/>
            </a:pPr>
            <a:r>
              <a:rPr lang="en-IN" sz="2800" dirty="0" smtClean="0">
                <a:solidFill>
                  <a:srgbClr val="444949"/>
                </a:solidFill>
                <a:latin typeface="ArialMT"/>
              </a:rPr>
              <a:t>• </a:t>
            </a:r>
            <a:r>
              <a:rPr lang="en-IN" sz="2800" dirty="0" smtClean="0">
                <a:solidFill>
                  <a:srgbClr val="444949"/>
                </a:solidFill>
                <a:latin typeface="GillSans-Light"/>
              </a:rPr>
              <a:t>Faster than Backup and Restore as critical systems are already up</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Disaster Recovery –</a:t>
            </a:r>
            <a:br>
              <a:rPr lang="en-IN" sz="4000" dirty="0" smtClean="0">
                <a:solidFill>
                  <a:srgbClr val="444949"/>
                </a:solidFill>
                <a:latin typeface="GillSans-Light"/>
              </a:rPr>
            </a:br>
            <a:r>
              <a:rPr lang="en-IN" sz="4000" dirty="0" smtClean="0">
                <a:solidFill>
                  <a:srgbClr val="444949"/>
                </a:solidFill>
                <a:latin typeface="GillSans-Light"/>
              </a:rPr>
              <a:t> Pilot Light</a:t>
            </a:r>
            <a:endParaRPr lang="en-IN" dirty="0"/>
          </a:p>
        </p:txBody>
      </p:sp>
      <p:pic>
        <p:nvPicPr>
          <p:cNvPr id="28674" name="Picture 2"/>
          <p:cNvPicPr>
            <a:picLocks noChangeAspect="1" noChangeArrowheads="1"/>
          </p:cNvPicPr>
          <p:nvPr/>
        </p:nvPicPr>
        <p:blipFill>
          <a:blip r:embed="rId2"/>
          <a:srcRect/>
          <a:stretch>
            <a:fillRect/>
          </a:stretch>
        </p:blipFill>
        <p:spPr bwMode="auto">
          <a:xfrm>
            <a:off x="1676400" y="3657600"/>
            <a:ext cx="6248400" cy="2574875"/>
          </a:xfrm>
          <a:prstGeom prst="rect">
            <a:avLst/>
          </a:prstGeom>
          <a:noFill/>
          <a:ln w="9525">
            <a:noFill/>
            <a:miter lim="800000"/>
            <a:headEnd/>
            <a:tailEnd/>
          </a:ln>
          <a:effectLst/>
        </p:spPr>
      </p:pic>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957072"/>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Full system is up and running, but at minimum size</a:t>
            </a:r>
          </a:p>
          <a:p>
            <a:pPr>
              <a:buNone/>
            </a:pPr>
            <a:r>
              <a:rPr lang="en-IN" sz="2400" dirty="0" smtClean="0">
                <a:solidFill>
                  <a:srgbClr val="444949"/>
                </a:solidFill>
                <a:latin typeface="ArialMT"/>
              </a:rPr>
              <a:t>• </a:t>
            </a:r>
            <a:r>
              <a:rPr lang="en-IN" sz="2400" dirty="0" smtClean="0">
                <a:solidFill>
                  <a:srgbClr val="444949"/>
                </a:solidFill>
                <a:latin typeface="GillSans-Light"/>
              </a:rPr>
              <a:t>Upon disaster, we can scale to production load</a:t>
            </a:r>
            <a:endParaRPr lang="en-IN" dirty="0"/>
          </a:p>
        </p:txBody>
      </p:sp>
      <p:sp>
        <p:nvSpPr>
          <p:cNvPr id="3" name="Title 2"/>
          <p:cNvSpPr>
            <a:spLocks noGrp="1"/>
          </p:cNvSpPr>
          <p:nvPr>
            <p:ph type="title"/>
          </p:nvPr>
        </p:nvSpPr>
        <p:spPr/>
        <p:txBody>
          <a:bodyPr/>
          <a:lstStyle/>
          <a:p>
            <a:r>
              <a:rPr lang="en-IN" dirty="0" smtClean="0"/>
              <a:t>Warm Standby</a:t>
            </a:r>
            <a:endParaRPr lang="en-IN" dirty="0"/>
          </a:p>
        </p:txBody>
      </p:sp>
      <p:pic>
        <p:nvPicPr>
          <p:cNvPr id="29698" name="Picture 2"/>
          <p:cNvPicPr>
            <a:picLocks noChangeAspect="1" noChangeArrowheads="1"/>
          </p:cNvPicPr>
          <p:nvPr/>
        </p:nvPicPr>
        <p:blipFill>
          <a:blip r:embed="rId2"/>
          <a:srcRect/>
          <a:stretch>
            <a:fillRect/>
          </a:stretch>
        </p:blipFill>
        <p:spPr bwMode="auto">
          <a:xfrm>
            <a:off x="589315" y="2286000"/>
            <a:ext cx="7633263" cy="3733800"/>
          </a:xfrm>
          <a:prstGeom prst="rect">
            <a:avLst/>
          </a:prstGeom>
          <a:noFill/>
          <a:ln w="9525">
            <a:noFill/>
            <a:miter lim="800000"/>
            <a:headEnd/>
            <a:tailEnd/>
          </a:ln>
          <a:effectLst/>
        </p:spPr>
      </p:pic>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033271"/>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Very low RTO (minutes or seconds) – very expensive</a:t>
            </a:r>
          </a:p>
          <a:p>
            <a:pPr>
              <a:buNone/>
            </a:pPr>
            <a:r>
              <a:rPr lang="en-IN" sz="2400" dirty="0" smtClean="0">
                <a:solidFill>
                  <a:srgbClr val="444949"/>
                </a:solidFill>
                <a:latin typeface="ArialMT"/>
              </a:rPr>
              <a:t>• </a:t>
            </a:r>
            <a:r>
              <a:rPr lang="en-IN" sz="2400" dirty="0" smtClean="0">
                <a:solidFill>
                  <a:srgbClr val="444949"/>
                </a:solidFill>
                <a:latin typeface="GillSans-Light"/>
              </a:rPr>
              <a:t>Full Production Scale is running AWS and On Premise</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Multi Site / Hot Site </a:t>
            </a:r>
            <a:br>
              <a:rPr lang="en-IN" sz="4000" dirty="0" smtClean="0">
                <a:solidFill>
                  <a:srgbClr val="444949"/>
                </a:solidFill>
                <a:latin typeface="GillSans-Light"/>
              </a:rPr>
            </a:br>
            <a:r>
              <a:rPr lang="en-IN" sz="4000" dirty="0" smtClean="0">
                <a:solidFill>
                  <a:srgbClr val="444949"/>
                </a:solidFill>
                <a:latin typeface="GillSans-Light"/>
              </a:rPr>
              <a:t> Approach</a:t>
            </a:r>
            <a:endParaRPr lang="en-IN" dirty="0"/>
          </a:p>
        </p:txBody>
      </p:sp>
      <p:pic>
        <p:nvPicPr>
          <p:cNvPr id="30722" name="Picture 2"/>
          <p:cNvPicPr>
            <a:picLocks noChangeAspect="1" noChangeArrowheads="1"/>
          </p:cNvPicPr>
          <p:nvPr/>
        </p:nvPicPr>
        <p:blipFill>
          <a:blip r:embed="rId2"/>
          <a:srcRect/>
          <a:stretch>
            <a:fillRect/>
          </a:stretch>
        </p:blipFill>
        <p:spPr bwMode="auto">
          <a:xfrm>
            <a:off x="226026" y="2362199"/>
            <a:ext cx="8689374" cy="3690753"/>
          </a:xfrm>
          <a:prstGeom prst="rect">
            <a:avLst/>
          </a:prstGeom>
          <a:noFill/>
          <a:ln w="9525">
            <a:noFill/>
            <a:miter lim="800000"/>
            <a:headEnd/>
            <a:tailEnd/>
          </a:ln>
          <a:effectLst/>
        </p:spPr>
      </p:pic>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All AWS Multi Region</a:t>
            </a:r>
            <a:br>
              <a:rPr lang="en-IN" dirty="0" smtClean="0"/>
            </a:br>
            <a:r>
              <a:rPr lang="en-IN" dirty="0" smtClean="0"/>
              <a:t>AWS</a:t>
            </a:r>
            <a:endParaRPr lang="en-IN" dirty="0"/>
          </a:p>
        </p:txBody>
      </p:sp>
      <p:pic>
        <p:nvPicPr>
          <p:cNvPr id="31746" name="Picture 2"/>
          <p:cNvPicPr>
            <a:picLocks noGrp="1" noChangeAspect="1" noChangeArrowheads="1"/>
          </p:cNvPicPr>
          <p:nvPr>
            <p:ph idx="1"/>
          </p:nvPr>
        </p:nvPicPr>
        <p:blipFill>
          <a:blip r:embed="rId2"/>
          <a:srcRect/>
          <a:stretch>
            <a:fillRect/>
          </a:stretch>
        </p:blipFill>
        <p:spPr bwMode="auto">
          <a:xfrm>
            <a:off x="540994" y="1676400"/>
            <a:ext cx="8222006" cy="42672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229600" cy="4525963"/>
          </a:xfrm>
        </p:spPr>
        <p:txBody>
          <a:bodyPr>
            <a:normAutofit fontScale="77500" lnSpcReduction="20000"/>
          </a:bodyPr>
          <a:lstStyle/>
          <a:p>
            <a:pPr>
              <a:buNone/>
            </a:pPr>
            <a:r>
              <a:rPr lang="en-US" sz="2800" dirty="0" smtClean="0">
                <a:solidFill>
                  <a:srgbClr val="444949"/>
                </a:solidFill>
                <a:latin typeface="ArialMT"/>
              </a:rPr>
              <a:t>• </a:t>
            </a:r>
            <a:r>
              <a:rPr lang="en-US" sz="2800" dirty="0" smtClean="0">
                <a:solidFill>
                  <a:srgbClr val="444949"/>
                </a:solidFill>
                <a:latin typeface="GillSans-Light"/>
              </a:rPr>
              <a:t>For billing purposes, the consolidated billing feature of AWS Organizations treats all the accounts in the organization as one account.</a:t>
            </a:r>
          </a:p>
          <a:p>
            <a:pPr>
              <a:buNone/>
            </a:pPr>
            <a:r>
              <a:rPr lang="en-US" sz="2800" dirty="0" smtClean="0">
                <a:solidFill>
                  <a:srgbClr val="444949"/>
                </a:solidFill>
                <a:latin typeface="ArialMT"/>
              </a:rPr>
              <a:t>• </a:t>
            </a:r>
            <a:r>
              <a:rPr lang="en-US" sz="2800" dirty="0" smtClean="0">
                <a:solidFill>
                  <a:srgbClr val="444949"/>
                </a:solidFill>
                <a:latin typeface="GillSans-Light"/>
              </a:rPr>
              <a:t>This means that all accounts in the organization can receive the hourly cost benefit of Reserved Instances that are purchased by any other account.</a:t>
            </a:r>
          </a:p>
          <a:p>
            <a:pPr>
              <a:buNone/>
            </a:pPr>
            <a:r>
              <a:rPr lang="en-US" sz="2800" dirty="0" smtClean="0">
                <a:solidFill>
                  <a:srgbClr val="444949"/>
                </a:solidFill>
                <a:latin typeface="ArialMT"/>
              </a:rPr>
              <a:t>• </a:t>
            </a:r>
            <a:r>
              <a:rPr lang="en-US" sz="2800" dirty="0" smtClean="0">
                <a:solidFill>
                  <a:srgbClr val="444949"/>
                </a:solidFill>
                <a:latin typeface="GillSans-Light"/>
              </a:rPr>
              <a:t>The payer account (master account) of an organization can turn off Reserved Instance (RI) discount and Savings Plans discount sharing for any accounts in</a:t>
            </a:r>
          </a:p>
          <a:p>
            <a:pPr>
              <a:buNone/>
            </a:pPr>
            <a:r>
              <a:rPr lang="en-US" sz="2800" dirty="0" smtClean="0">
                <a:solidFill>
                  <a:srgbClr val="444949"/>
                </a:solidFill>
                <a:latin typeface="GillSans-Light"/>
              </a:rPr>
              <a:t>that organization, including the payer account</a:t>
            </a:r>
          </a:p>
          <a:p>
            <a:pPr>
              <a:buNone/>
            </a:pPr>
            <a:r>
              <a:rPr lang="en-US" sz="2800" dirty="0" smtClean="0">
                <a:solidFill>
                  <a:srgbClr val="444949"/>
                </a:solidFill>
                <a:latin typeface="ArialMT"/>
              </a:rPr>
              <a:t>• </a:t>
            </a:r>
            <a:r>
              <a:rPr lang="en-US" sz="2800" dirty="0" smtClean="0">
                <a:solidFill>
                  <a:srgbClr val="444949"/>
                </a:solidFill>
                <a:latin typeface="GillSans-Light"/>
              </a:rPr>
              <a:t>This means that RIs and Savings Plans discounts aren't shared between any</a:t>
            </a:r>
          </a:p>
          <a:p>
            <a:pPr>
              <a:buNone/>
            </a:pPr>
            <a:r>
              <a:rPr lang="en-US" sz="2800" dirty="0" smtClean="0">
                <a:solidFill>
                  <a:srgbClr val="444949"/>
                </a:solidFill>
                <a:latin typeface="GillSans-Light"/>
              </a:rPr>
              <a:t>accounts that have sharing turned off.</a:t>
            </a:r>
          </a:p>
          <a:p>
            <a:pPr>
              <a:buNone/>
            </a:pPr>
            <a:r>
              <a:rPr lang="en-US" sz="2800" dirty="0" smtClean="0">
                <a:solidFill>
                  <a:srgbClr val="444949"/>
                </a:solidFill>
                <a:latin typeface="ArialMT"/>
              </a:rPr>
              <a:t>• </a:t>
            </a:r>
            <a:r>
              <a:rPr lang="en-US" sz="2800" dirty="0" smtClean="0">
                <a:solidFill>
                  <a:srgbClr val="444949"/>
                </a:solidFill>
                <a:latin typeface="GillSans-Light"/>
              </a:rPr>
              <a:t>To share an RI or Savings Plans discount with an account, both accounts must have sharing turned on.</a:t>
            </a:r>
            <a:endParaRPr lang="en-US" dirty="0"/>
          </a:p>
        </p:txBody>
      </p:sp>
      <p:sp>
        <p:nvSpPr>
          <p:cNvPr id="3" name="Title 2"/>
          <p:cNvSpPr>
            <a:spLocks noGrp="1"/>
          </p:cNvSpPr>
          <p:nvPr>
            <p:ph type="title"/>
          </p:nvPr>
        </p:nvSpPr>
        <p:spPr>
          <a:xfrm>
            <a:off x="228600" y="685800"/>
            <a:ext cx="8229600" cy="1143000"/>
          </a:xfrm>
        </p:spPr>
        <p:txBody>
          <a:bodyPr>
            <a:normAutofit fontScale="90000"/>
          </a:bodyPr>
          <a:lstStyle/>
          <a:p>
            <a:r>
              <a:rPr lang="en-US" sz="4000" dirty="0" smtClean="0">
                <a:solidFill>
                  <a:srgbClr val="444949"/>
                </a:solidFill>
                <a:latin typeface="GillSans-Light"/>
              </a:rPr>
              <a:t>AWS Organizations – Reserved Instances</a:t>
            </a:r>
            <a:endParaRPr lang="en-US"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429000"/>
            <a:ext cx="8229600" cy="1143000"/>
          </a:xfrm>
        </p:spPr>
        <p:txBody>
          <a:bodyPr/>
          <a:lstStyle/>
          <a:p>
            <a:r>
              <a:rPr lang="en-IN" sz="4400" dirty="0" smtClean="0">
                <a:solidFill>
                  <a:srgbClr val="444949"/>
                </a:solidFill>
                <a:latin typeface="GillSans-Light"/>
              </a:rPr>
              <a:t>    Other Services</a:t>
            </a:r>
            <a:endParaRPr lang="en-IN"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4196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Developers push the code to a code</a:t>
            </a:r>
          </a:p>
          <a:p>
            <a:pPr>
              <a:buNone/>
            </a:pPr>
            <a:r>
              <a:rPr lang="en-IN" sz="2800" dirty="0" smtClean="0">
                <a:solidFill>
                  <a:srgbClr val="444949"/>
                </a:solidFill>
                <a:latin typeface="GillSans-Light"/>
              </a:rPr>
              <a:t>repository often (</a:t>
            </a:r>
            <a:r>
              <a:rPr lang="en-IN" sz="2800" dirty="0" err="1" smtClean="0">
                <a:solidFill>
                  <a:srgbClr val="444949"/>
                </a:solidFill>
                <a:latin typeface="GillSans-Light"/>
              </a:rPr>
              <a:t>GitHub</a:t>
            </a:r>
            <a:r>
              <a:rPr lang="en-IN" sz="2800" dirty="0" smtClean="0">
                <a:solidFill>
                  <a:srgbClr val="444949"/>
                </a:solidFill>
                <a:latin typeface="GillSans-Light"/>
              </a:rPr>
              <a:t> / </a:t>
            </a:r>
            <a:r>
              <a:rPr lang="en-IN" sz="2800" dirty="0" err="1" smtClean="0">
                <a:solidFill>
                  <a:srgbClr val="444949"/>
                </a:solidFill>
                <a:latin typeface="GillSans-Light"/>
              </a:rPr>
              <a:t>CodeCommit</a:t>
            </a:r>
            <a:r>
              <a:rPr lang="en-IN" sz="2800" dirty="0" smtClean="0">
                <a:solidFill>
                  <a:srgbClr val="444949"/>
                </a:solidFill>
                <a:latin typeface="GillSans-Light"/>
              </a:rPr>
              <a:t> /</a:t>
            </a:r>
          </a:p>
          <a:p>
            <a:pPr>
              <a:buNone/>
            </a:pPr>
            <a:r>
              <a:rPr lang="en-IN" sz="2800" dirty="0" err="1" smtClean="0">
                <a:solidFill>
                  <a:srgbClr val="444949"/>
                </a:solidFill>
                <a:latin typeface="GillSans-Light"/>
              </a:rPr>
              <a:t>Bitbucket</a:t>
            </a:r>
            <a:r>
              <a:rPr lang="en-IN" sz="2800" dirty="0" smtClean="0">
                <a:solidFill>
                  <a:srgbClr val="444949"/>
                </a:solidFill>
                <a:latin typeface="GillSans-Light"/>
              </a:rPr>
              <a:t> / etc…)</a:t>
            </a:r>
          </a:p>
          <a:p>
            <a:pPr>
              <a:buNone/>
            </a:pPr>
            <a:r>
              <a:rPr lang="en-IN" sz="2800" dirty="0" smtClean="0">
                <a:solidFill>
                  <a:srgbClr val="444949"/>
                </a:solidFill>
                <a:latin typeface="ArialMT"/>
              </a:rPr>
              <a:t>• </a:t>
            </a:r>
            <a:r>
              <a:rPr lang="en-IN" sz="2800" dirty="0" smtClean="0">
                <a:solidFill>
                  <a:srgbClr val="444949"/>
                </a:solidFill>
                <a:latin typeface="GillSans-Light"/>
              </a:rPr>
              <a:t>A testing / build server checks the code as soon as it’s pushed (</a:t>
            </a:r>
            <a:r>
              <a:rPr lang="en-IN" sz="2800" dirty="0" err="1" smtClean="0">
                <a:solidFill>
                  <a:srgbClr val="444949"/>
                </a:solidFill>
                <a:latin typeface="GillSans-Light"/>
              </a:rPr>
              <a:t>CodeBuild</a:t>
            </a:r>
            <a:r>
              <a:rPr lang="en-IN" sz="2800" dirty="0" smtClean="0">
                <a:solidFill>
                  <a:srgbClr val="444949"/>
                </a:solidFill>
                <a:latin typeface="GillSans-Light"/>
              </a:rPr>
              <a:t> / Jenkins CI/ etc…)</a:t>
            </a:r>
          </a:p>
          <a:p>
            <a:pPr>
              <a:buNone/>
            </a:pPr>
            <a:r>
              <a:rPr lang="en-IN" sz="2800" dirty="0" smtClean="0">
                <a:solidFill>
                  <a:srgbClr val="444949"/>
                </a:solidFill>
                <a:latin typeface="ArialMT"/>
              </a:rPr>
              <a:t>• </a:t>
            </a:r>
            <a:r>
              <a:rPr lang="en-IN" sz="2800" dirty="0" smtClean="0">
                <a:solidFill>
                  <a:srgbClr val="444949"/>
                </a:solidFill>
                <a:latin typeface="GillSans-Light"/>
              </a:rPr>
              <a:t>The developer gets feedback about the</a:t>
            </a:r>
          </a:p>
          <a:p>
            <a:pPr>
              <a:buNone/>
            </a:pPr>
            <a:r>
              <a:rPr lang="en-IN" sz="2800" dirty="0" smtClean="0">
                <a:solidFill>
                  <a:srgbClr val="444949"/>
                </a:solidFill>
                <a:latin typeface="GillSans-Light"/>
              </a:rPr>
              <a:t>tests and checks that have passed / failed</a:t>
            </a:r>
          </a:p>
          <a:p>
            <a:pPr>
              <a:buNone/>
            </a:pPr>
            <a:r>
              <a:rPr lang="en-IN" sz="2800" dirty="0" smtClean="0">
                <a:solidFill>
                  <a:srgbClr val="444949"/>
                </a:solidFill>
                <a:latin typeface="ArialMT"/>
              </a:rPr>
              <a:t>• </a:t>
            </a:r>
            <a:r>
              <a:rPr lang="en-IN" sz="2800" dirty="0" smtClean="0">
                <a:solidFill>
                  <a:srgbClr val="444949"/>
                </a:solidFill>
                <a:latin typeface="GillSans-Light"/>
              </a:rPr>
              <a:t>Find bugs early, fix bugs</a:t>
            </a:r>
          </a:p>
          <a:p>
            <a:pPr>
              <a:buNone/>
            </a:pPr>
            <a:r>
              <a:rPr lang="en-IN" sz="2800" dirty="0" smtClean="0">
                <a:solidFill>
                  <a:srgbClr val="444949"/>
                </a:solidFill>
                <a:latin typeface="ArialMT"/>
              </a:rPr>
              <a:t>• </a:t>
            </a:r>
            <a:r>
              <a:rPr lang="en-IN" sz="2800" dirty="0" smtClean="0">
                <a:solidFill>
                  <a:srgbClr val="444949"/>
                </a:solidFill>
                <a:latin typeface="GillSans-Light"/>
              </a:rPr>
              <a:t>Deliver faster as the code is tested</a:t>
            </a:r>
          </a:p>
          <a:p>
            <a:pPr>
              <a:buNone/>
            </a:pPr>
            <a:r>
              <a:rPr lang="en-IN" sz="2800" dirty="0" smtClean="0">
                <a:solidFill>
                  <a:srgbClr val="444949"/>
                </a:solidFill>
                <a:latin typeface="ArialMT"/>
              </a:rPr>
              <a:t>• </a:t>
            </a:r>
            <a:r>
              <a:rPr lang="en-IN" sz="2800" dirty="0" smtClean="0">
                <a:solidFill>
                  <a:srgbClr val="444949"/>
                </a:solidFill>
                <a:latin typeface="GillSans-Light"/>
              </a:rPr>
              <a:t>Deploy often</a:t>
            </a:r>
          </a:p>
          <a:p>
            <a:pPr>
              <a:buNone/>
            </a:pPr>
            <a:r>
              <a:rPr lang="en-IN" sz="2800" dirty="0" smtClean="0">
                <a:solidFill>
                  <a:srgbClr val="444949"/>
                </a:solidFill>
                <a:latin typeface="ArialMT"/>
              </a:rPr>
              <a:t>• </a:t>
            </a:r>
            <a:r>
              <a:rPr lang="en-IN" sz="2800" dirty="0" smtClean="0">
                <a:solidFill>
                  <a:srgbClr val="444949"/>
                </a:solidFill>
                <a:latin typeface="GillSans-Light"/>
              </a:rPr>
              <a:t>Happier developers, as they’re unblocked</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Continuous Integration</a:t>
            </a:r>
            <a:endParaRPr lang="en-IN" dirty="0"/>
          </a:p>
        </p:txBody>
      </p:sp>
      <p:pic>
        <p:nvPicPr>
          <p:cNvPr id="32770" name="Picture 2"/>
          <p:cNvPicPr>
            <a:picLocks noChangeAspect="1" noChangeArrowheads="1"/>
          </p:cNvPicPr>
          <p:nvPr/>
        </p:nvPicPr>
        <p:blipFill>
          <a:blip r:embed="rId2"/>
          <a:srcRect/>
          <a:stretch>
            <a:fillRect/>
          </a:stretch>
        </p:blipFill>
        <p:spPr bwMode="auto">
          <a:xfrm>
            <a:off x="5076825" y="1447800"/>
            <a:ext cx="4067175" cy="4572000"/>
          </a:xfrm>
          <a:prstGeom prst="rect">
            <a:avLst/>
          </a:prstGeom>
          <a:noFill/>
          <a:ln w="9525">
            <a:noFill/>
            <a:miter lim="800000"/>
            <a:headEnd/>
            <a:tailEnd/>
          </a:ln>
          <a:effectLst/>
        </p:spPr>
      </p:pic>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148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Ensure that the software can be released reliably whenever needed.</a:t>
            </a:r>
          </a:p>
          <a:p>
            <a:pPr>
              <a:buNone/>
            </a:pPr>
            <a:r>
              <a:rPr lang="en-IN" sz="2800" dirty="0" smtClean="0">
                <a:solidFill>
                  <a:srgbClr val="444949"/>
                </a:solidFill>
                <a:latin typeface="ArialMT"/>
              </a:rPr>
              <a:t>• </a:t>
            </a:r>
            <a:r>
              <a:rPr lang="en-IN" sz="2800" dirty="0" smtClean="0">
                <a:solidFill>
                  <a:srgbClr val="444949"/>
                </a:solidFill>
                <a:latin typeface="GillSans-Light"/>
              </a:rPr>
              <a:t>Ensures deployments happen often and are quick</a:t>
            </a:r>
          </a:p>
          <a:p>
            <a:pPr>
              <a:buNone/>
            </a:pPr>
            <a:r>
              <a:rPr lang="en-IN" sz="2800" dirty="0" smtClean="0">
                <a:solidFill>
                  <a:srgbClr val="444949"/>
                </a:solidFill>
                <a:latin typeface="ArialMT"/>
              </a:rPr>
              <a:t>• </a:t>
            </a:r>
            <a:r>
              <a:rPr lang="en-IN" sz="2800" dirty="0" smtClean="0">
                <a:solidFill>
                  <a:srgbClr val="444949"/>
                </a:solidFill>
                <a:latin typeface="GillSans-Light"/>
              </a:rPr>
              <a:t>Shift away from “one release every 3 months” to ”5 releases a day”</a:t>
            </a:r>
          </a:p>
          <a:p>
            <a:pPr>
              <a:buNone/>
            </a:pPr>
            <a:r>
              <a:rPr lang="en-IN" sz="2800" dirty="0" smtClean="0">
                <a:solidFill>
                  <a:srgbClr val="444949"/>
                </a:solidFill>
                <a:latin typeface="ArialMT"/>
              </a:rPr>
              <a:t>• </a:t>
            </a:r>
            <a:r>
              <a:rPr lang="en-IN" sz="2800" dirty="0" smtClean="0">
                <a:solidFill>
                  <a:srgbClr val="444949"/>
                </a:solidFill>
                <a:latin typeface="GillSans-Light"/>
              </a:rPr>
              <a:t>That usually means automated deployment</a:t>
            </a:r>
          </a:p>
          <a:p>
            <a:pPr lvl="1">
              <a:buNone/>
            </a:pPr>
            <a:r>
              <a:rPr lang="en-IN" sz="2000" dirty="0" smtClean="0">
                <a:solidFill>
                  <a:srgbClr val="444949"/>
                </a:solidFill>
                <a:latin typeface="ArialMT"/>
              </a:rPr>
              <a:t>• </a:t>
            </a:r>
            <a:r>
              <a:rPr lang="en-IN" sz="2000" dirty="0" err="1" smtClean="0">
                <a:solidFill>
                  <a:srgbClr val="444949"/>
                </a:solidFill>
                <a:latin typeface="GillSans-Light"/>
              </a:rPr>
              <a:t>CodeDeploy</a:t>
            </a:r>
            <a:endParaRPr lang="en-IN" sz="2000" dirty="0" smtClean="0">
              <a:solidFill>
                <a:srgbClr val="444949"/>
              </a:solidFill>
              <a:latin typeface="GillSans-Light"/>
            </a:endParaRPr>
          </a:p>
          <a:p>
            <a:pPr lvl="1">
              <a:buNone/>
            </a:pPr>
            <a:r>
              <a:rPr lang="en-IN" sz="2000" dirty="0" smtClean="0">
                <a:solidFill>
                  <a:srgbClr val="444949"/>
                </a:solidFill>
                <a:latin typeface="ArialMT"/>
              </a:rPr>
              <a:t>• </a:t>
            </a:r>
            <a:r>
              <a:rPr lang="en-IN" sz="2000" dirty="0" smtClean="0">
                <a:solidFill>
                  <a:srgbClr val="444949"/>
                </a:solidFill>
                <a:latin typeface="GillSans-Light"/>
              </a:rPr>
              <a:t>Jenkins CD</a:t>
            </a:r>
          </a:p>
          <a:p>
            <a:pPr lvl="1">
              <a:buNone/>
            </a:pPr>
            <a:r>
              <a:rPr lang="en-IN" sz="2000" dirty="0" smtClean="0">
                <a:solidFill>
                  <a:srgbClr val="444949"/>
                </a:solidFill>
                <a:latin typeface="ArialMT"/>
              </a:rPr>
              <a:t>• </a:t>
            </a:r>
            <a:r>
              <a:rPr lang="en-IN" sz="2000" dirty="0" smtClean="0">
                <a:solidFill>
                  <a:srgbClr val="444949"/>
                </a:solidFill>
                <a:latin typeface="GillSans-Light"/>
              </a:rPr>
              <a:t>Spinnaker</a:t>
            </a:r>
          </a:p>
          <a:p>
            <a:pPr lvl="1">
              <a:buNone/>
            </a:pPr>
            <a:r>
              <a:rPr lang="en-IN" sz="2000" dirty="0" smtClean="0">
                <a:solidFill>
                  <a:srgbClr val="444949"/>
                </a:solidFill>
                <a:latin typeface="ArialMT"/>
              </a:rPr>
              <a:t>• </a:t>
            </a:r>
            <a:r>
              <a:rPr lang="en-IN" sz="2000" dirty="0" smtClean="0">
                <a:solidFill>
                  <a:srgbClr val="444949"/>
                </a:solidFill>
                <a:latin typeface="GillSans-Light"/>
              </a:rPr>
              <a:t>Etc…</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Continuous Delivery</a:t>
            </a:r>
            <a:endParaRPr lang="en-IN" dirty="0"/>
          </a:p>
        </p:txBody>
      </p:sp>
      <p:pic>
        <p:nvPicPr>
          <p:cNvPr id="33794" name="Picture 2"/>
          <p:cNvPicPr>
            <a:picLocks noChangeAspect="1" noChangeArrowheads="1"/>
          </p:cNvPicPr>
          <p:nvPr/>
        </p:nvPicPr>
        <p:blipFill>
          <a:blip r:embed="rId2"/>
          <a:srcRect/>
          <a:stretch>
            <a:fillRect/>
          </a:stretch>
        </p:blipFill>
        <p:spPr bwMode="auto">
          <a:xfrm>
            <a:off x="4648200" y="1447800"/>
            <a:ext cx="3990975" cy="4972050"/>
          </a:xfrm>
          <a:prstGeom prst="rect">
            <a:avLst/>
          </a:prstGeom>
          <a:noFill/>
          <a:ln w="9525">
            <a:noFill/>
            <a:miter lim="800000"/>
            <a:headEnd/>
            <a:tailEnd/>
          </a:ln>
          <a:effectLst/>
        </p:spPr>
      </p:pic>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Technology Stack for CICD</a:t>
            </a:r>
            <a:endParaRPr lang="en-IN" sz="3600" dirty="0"/>
          </a:p>
        </p:txBody>
      </p:sp>
      <p:pic>
        <p:nvPicPr>
          <p:cNvPr id="34818" name="Picture 2"/>
          <p:cNvPicPr>
            <a:picLocks noGrp="1" noChangeAspect="1" noChangeArrowheads="1"/>
          </p:cNvPicPr>
          <p:nvPr>
            <p:ph idx="1"/>
          </p:nvPr>
        </p:nvPicPr>
        <p:blipFill>
          <a:blip r:embed="rId2"/>
          <a:srcRect/>
          <a:stretch>
            <a:fillRect/>
          </a:stretch>
        </p:blipFill>
        <p:spPr bwMode="auto">
          <a:xfrm>
            <a:off x="284558" y="1447800"/>
            <a:ext cx="8478442" cy="4343400"/>
          </a:xfrm>
          <a:prstGeom prst="rect">
            <a:avLst/>
          </a:prstGeom>
          <a:noFill/>
          <a:ln w="9525">
            <a:noFill/>
            <a:miter lim="800000"/>
            <a:headEnd/>
            <a:tailEnd/>
          </a:ln>
          <a:effectLst/>
        </p:spPr>
      </p:pic>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solidFill>
                  <a:srgbClr val="444949"/>
                </a:solidFill>
                <a:latin typeface="GillSans-Light"/>
              </a:rPr>
              <a:t>CICD Architecture</a:t>
            </a:r>
            <a:endParaRPr lang="en-IN" dirty="0"/>
          </a:p>
        </p:txBody>
      </p:sp>
      <p:pic>
        <p:nvPicPr>
          <p:cNvPr id="35842" name="Picture 2"/>
          <p:cNvPicPr>
            <a:picLocks noGrp="1" noChangeAspect="1" noChangeArrowheads="1"/>
          </p:cNvPicPr>
          <p:nvPr>
            <p:ph idx="1"/>
          </p:nvPr>
        </p:nvPicPr>
        <p:blipFill>
          <a:blip r:embed="rId2"/>
          <a:srcRect/>
          <a:stretch>
            <a:fillRect/>
          </a:stretch>
        </p:blipFill>
        <p:spPr bwMode="auto">
          <a:xfrm>
            <a:off x="457200" y="1371600"/>
            <a:ext cx="8229600" cy="4572000"/>
          </a:xfrm>
          <a:prstGeom prst="rect">
            <a:avLst/>
          </a:prstGeom>
          <a:noFill/>
          <a:ln w="9525">
            <a:noFill/>
            <a:miter lim="800000"/>
            <a:headEnd/>
            <a:tailEnd/>
          </a:ln>
          <a:effectLst/>
        </p:spPr>
      </p:pic>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642871"/>
          </a:xfrm>
        </p:spPr>
        <p:txBody>
          <a:bodyPr>
            <a:normAutofit fontScale="92500" lnSpcReduction="2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Managed service to setup, manage and scale a search solution</a:t>
            </a:r>
          </a:p>
          <a:p>
            <a:pPr>
              <a:buNone/>
            </a:pPr>
            <a:r>
              <a:rPr lang="en-IN" sz="2400" dirty="0" smtClean="0">
                <a:solidFill>
                  <a:srgbClr val="444949"/>
                </a:solidFill>
                <a:latin typeface="ArialMT"/>
              </a:rPr>
              <a:t>• </a:t>
            </a:r>
            <a:r>
              <a:rPr lang="en-IN" sz="2400" dirty="0" smtClean="0">
                <a:solidFill>
                  <a:srgbClr val="444949"/>
                </a:solidFill>
                <a:latin typeface="GillSans-Light"/>
              </a:rPr>
              <a:t>Managed alternative to </a:t>
            </a:r>
            <a:r>
              <a:rPr lang="en-IN" sz="2400" dirty="0" err="1" smtClean="0">
                <a:solidFill>
                  <a:srgbClr val="444949"/>
                </a:solidFill>
                <a:latin typeface="GillSans-Light"/>
              </a:rPr>
              <a:t>ElasticSearch</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Free text, Boolean, </a:t>
            </a:r>
            <a:r>
              <a:rPr lang="en-IN" sz="2400" dirty="0" err="1" smtClean="0">
                <a:solidFill>
                  <a:srgbClr val="444949"/>
                </a:solidFill>
                <a:latin typeface="GillSans-Light"/>
              </a:rPr>
              <a:t>autocomplete</a:t>
            </a:r>
            <a:r>
              <a:rPr lang="en-IN" sz="2400" dirty="0" smtClean="0">
                <a:solidFill>
                  <a:srgbClr val="444949"/>
                </a:solidFill>
                <a:latin typeface="GillSans-Light"/>
              </a:rPr>
              <a:t> suggestions, geospatial search…</a:t>
            </a:r>
            <a:endParaRPr lang="en-IN" dirty="0"/>
          </a:p>
        </p:txBody>
      </p:sp>
      <p:sp>
        <p:nvSpPr>
          <p:cNvPr id="3" name="Title 2"/>
          <p:cNvSpPr>
            <a:spLocks noGrp="1"/>
          </p:cNvSpPr>
          <p:nvPr>
            <p:ph type="title"/>
          </p:nvPr>
        </p:nvSpPr>
        <p:spPr/>
        <p:txBody>
          <a:bodyPr/>
          <a:lstStyle/>
          <a:p>
            <a:r>
              <a:rPr lang="en-IN" dirty="0" err="1" smtClean="0"/>
              <a:t>CloudSearch</a:t>
            </a:r>
            <a:endParaRPr lang="en-IN" dirty="0"/>
          </a:p>
        </p:txBody>
      </p:sp>
      <p:pic>
        <p:nvPicPr>
          <p:cNvPr id="36866" name="Picture 2"/>
          <p:cNvPicPr>
            <a:picLocks noChangeAspect="1" noChangeArrowheads="1"/>
          </p:cNvPicPr>
          <p:nvPr/>
        </p:nvPicPr>
        <p:blipFill>
          <a:blip r:embed="rId2"/>
          <a:srcRect/>
          <a:stretch>
            <a:fillRect/>
          </a:stretch>
        </p:blipFill>
        <p:spPr bwMode="auto">
          <a:xfrm>
            <a:off x="533400" y="3048000"/>
            <a:ext cx="8077200" cy="2971800"/>
          </a:xfrm>
          <a:prstGeom prst="rect">
            <a:avLst/>
          </a:prstGeom>
          <a:noFill/>
          <a:ln w="9525">
            <a:noFill/>
            <a:miter lim="800000"/>
            <a:headEnd/>
            <a:tailEnd/>
          </a:ln>
          <a:effectLst/>
        </p:spPr>
      </p:pic>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547872"/>
          </a:xfrm>
        </p:spPr>
        <p:txBody>
          <a:bodyPr>
            <a:normAutofit fontScale="70000" lnSpcReduction="2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Alexa</a:t>
            </a:r>
            <a:r>
              <a:rPr lang="en-IN" sz="3200" dirty="0" smtClean="0">
                <a:solidFill>
                  <a:srgbClr val="444949"/>
                </a:solidFill>
                <a:latin typeface="GillSans-Light"/>
              </a:rPr>
              <a:t> for Business:</a:t>
            </a:r>
          </a:p>
          <a:p>
            <a:pPr lvl="1">
              <a:buNone/>
            </a:pPr>
            <a:r>
              <a:rPr lang="en-IN" sz="2400" dirty="0" smtClean="0">
                <a:solidFill>
                  <a:srgbClr val="444949"/>
                </a:solidFill>
                <a:latin typeface="ArialMT"/>
              </a:rPr>
              <a:t>• </a:t>
            </a:r>
            <a:r>
              <a:rPr lang="en-IN" sz="2400" dirty="0" smtClean="0">
                <a:solidFill>
                  <a:srgbClr val="444949"/>
                </a:solidFill>
                <a:latin typeface="GillSans-Light"/>
              </a:rPr>
              <a:t>Use </a:t>
            </a:r>
            <a:r>
              <a:rPr lang="en-IN" sz="2400" dirty="0" err="1" smtClean="0">
                <a:solidFill>
                  <a:srgbClr val="444949"/>
                </a:solidFill>
                <a:latin typeface="GillSans-Light"/>
              </a:rPr>
              <a:t>Alexa</a:t>
            </a:r>
            <a:r>
              <a:rPr lang="en-IN" sz="2400" dirty="0" smtClean="0">
                <a:solidFill>
                  <a:srgbClr val="444949"/>
                </a:solidFill>
                <a:latin typeface="GillSans-Light"/>
              </a:rPr>
              <a:t> to help employees be more productive in meeting rooms and their desk</a:t>
            </a:r>
          </a:p>
          <a:p>
            <a:pPr lvl="1">
              <a:buNone/>
            </a:pPr>
            <a:r>
              <a:rPr lang="en-IN" sz="2400" dirty="0" smtClean="0">
                <a:solidFill>
                  <a:srgbClr val="444949"/>
                </a:solidFill>
                <a:latin typeface="ArialMT"/>
              </a:rPr>
              <a:t>• </a:t>
            </a:r>
            <a:r>
              <a:rPr lang="en-IN" sz="2400" dirty="0" smtClean="0">
                <a:solidFill>
                  <a:srgbClr val="444949"/>
                </a:solidFill>
                <a:latin typeface="GillSans-Light"/>
              </a:rPr>
              <a:t>Measure and increase the utilization of meeting rooms in their workplace</a:t>
            </a:r>
          </a:p>
          <a:p>
            <a:pPr>
              <a:buNone/>
            </a:pPr>
            <a:r>
              <a:rPr lang="en-IN" sz="3200" dirty="0" smtClean="0">
                <a:solidFill>
                  <a:srgbClr val="444949"/>
                </a:solidFill>
                <a:latin typeface="ArialMT"/>
              </a:rPr>
              <a:t>• </a:t>
            </a:r>
            <a:r>
              <a:rPr lang="en-IN" sz="3200" dirty="0" smtClean="0">
                <a:solidFill>
                  <a:srgbClr val="444949"/>
                </a:solidFill>
                <a:latin typeface="GillSans-Light"/>
              </a:rPr>
              <a:t>Amazon </a:t>
            </a:r>
            <a:r>
              <a:rPr lang="en-IN" sz="3200" dirty="0" err="1" smtClean="0">
                <a:solidFill>
                  <a:srgbClr val="444949"/>
                </a:solidFill>
                <a:latin typeface="GillSans-Light"/>
              </a:rPr>
              <a:t>Lex</a:t>
            </a:r>
            <a:r>
              <a:rPr lang="en-IN" sz="3200" dirty="0" smtClean="0">
                <a:solidFill>
                  <a:srgbClr val="444949"/>
                </a:solidFill>
                <a:latin typeface="GillSans-Light"/>
              </a:rPr>
              <a:t>: (same technology that powers </a:t>
            </a:r>
            <a:r>
              <a:rPr lang="en-IN" sz="3200" dirty="0" err="1" smtClean="0">
                <a:solidFill>
                  <a:srgbClr val="444949"/>
                </a:solidFill>
                <a:latin typeface="GillSans-Light"/>
              </a:rPr>
              <a:t>Alexa</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Automatic Speech Recognition (ASR) to convert speech to text</a:t>
            </a:r>
          </a:p>
          <a:p>
            <a:pPr lvl="1">
              <a:buNone/>
            </a:pPr>
            <a:r>
              <a:rPr lang="en-IN" sz="2400" dirty="0" smtClean="0">
                <a:solidFill>
                  <a:srgbClr val="444949"/>
                </a:solidFill>
                <a:latin typeface="ArialMT"/>
              </a:rPr>
              <a:t>• </a:t>
            </a:r>
            <a:r>
              <a:rPr lang="en-IN" sz="2400" dirty="0" smtClean="0">
                <a:solidFill>
                  <a:srgbClr val="444949"/>
                </a:solidFill>
                <a:latin typeface="GillSans-Light"/>
              </a:rPr>
              <a:t>Natural Language Understanding to recognize the intent of text, callers</a:t>
            </a:r>
          </a:p>
          <a:p>
            <a:pPr lvl="1">
              <a:buNone/>
            </a:pPr>
            <a:r>
              <a:rPr lang="en-IN" sz="2400" dirty="0" smtClean="0">
                <a:solidFill>
                  <a:srgbClr val="444949"/>
                </a:solidFill>
                <a:latin typeface="ArialMT"/>
              </a:rPr>
              <a:t>• </a:t>
            </a:r>
            <a:r>
              <a:rPr lang="en-IN" sz="2400" dirty="0" smtClean="0">
                <a:solidFill>
                  <a:srgbClr val="444949"/>
                </a:solidFill>
                <a:latin typeface="GillSans-Light"/>
              </a:rPr>
              <a:t>Helps build </a:t>
            </a:r>
            <a:r>
              <a:rPr lang="en-IN" sz="2400" dirty="0" err="1" smtClean="0">
                <a:solidFill>
                  <a:srgbClr val="444949"/>
                </a:solidFill>
                <a:latin typeface="GillSans-Light"/>
              </a:rPr>
              <a:t>chatbots</a:t>
            </a:r>
            <a:r>
              <a:rPr lang="en-IN" sz="2400" dirty="0" smtClean="0">
                <a:solidFill>
                  <a:srgbClr val="444949"/>
                </a:solidFill>
                <a:latin typeface="GillSans-Light"/>
              </a:rPr>
              <a:t>, call </a:t>
            </a:r>
            <a:r>
              <a:rPr lang="en-IN" sz="2400" dirty="0" err="1" smtClean="0">
                <a:solidFill>
                  <a:srgbClr val="444949"/>
                </a:solidFill>
                <a:latin typeface="GillSans-Light"/>
              </a:rPr>
              <a:t>center</a:t>
            </a:r>
            <a:r>
              <a:rPr lang="en-IN" sz="2400" dirty="0" smtClean="0">
                <a:solidFill>
                  <a:srgbClr val="444949"/>
                </a:solidFill>
                <a:latin typeface="GillSans-Light"/>
              </a:rPr>
              <a:t> bots</a:t>
            </a:r>
          </a:p>
          <a:p>
            <a:pPr>
              <a:buNone/>
            </a:pPr>
            <a:r>
              <a:rPr lang="en-IN" sz="3200" dirty="0" smtClean="0">
                <a:solidFill>
                  <a:srgbClr val="444949"/>
                </a:solidFill>
                <a:latin typeface="ArialMT"/>
              </a:rPr>
              <a:t>• </a:t>
            </a:r>
            <a:r>
              <a:rPr lang="en-IN" sz="3200" dirty="0" smtClean="0">
                <a:solidFill>
                  <a:srgbClr val="444949"/>
                </a:solidFill>
                <a:latin typeface="GillSans-Light"/>
              </a:rPr>
              <a:t>Amazon Connect:</a:t>
            </a:r>
          </a:p>
          <a:p>
            <a:pPr lvl="1">
              <a:buNone/>
            </a:pPr>
            <a:r>
              <a:rPr lang="en-IN" sz="2400" dirty="0" smtClean="0">
                <a:solidFill>
                  <a:srgbClr val="444949"/>
                </a:solidFill>
                <a:latin typeface="ArialMT"/>
              </a:rPr>
              <a:t>• </a:t>
            </a:r>
            <a:r>
              <a:rPr lang="en-IN" sz="2400" dirty="0" smtClean="0">
                <a:solidFill>
                  <a:srgbClr val="444949"/>
                </a:solidFill>
                <a:latin typeface="GillSans-Light"/>
              </a:rPr>
              <a:t>Receive calls, create contact flows, cloud-based virtual contact </a:t>
            </a:r>
            <a:r>
              <a:rPr lang="en-IN" sz="2400" dirty="0" err="1" smtClean="0">
                <a:solidFill>
                  <a:srgbClr val="444949"/>
                </a:solidFill>
                <a:latin typeface="GillSans-Light"/>
              </a:rPr>
              <a:t>center</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Can integrate with other CRM systems or AWS</a:t>
            </a:r>
            <a:endParaRPr lang="en-IN" dirty="0"/>
          </a:p>
        </p:txBody>
      </p:sp>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Alexa</a:t>
            </a:r>
            <a:r>
              <a:rPr lang="en-IN" sz="4000" dirty="0" smtClean="0">
                <a:solidFill>
                  <a:srgbClr val="444949"/>
                </a:solidFill>
                <a:latin typeface="GillSans-Light"/>
              </a:rPr>
              <a:t> for Business, </a:t>
            </a:r>
            <a:br>
              <a:rPr lang="en-IN" sz="4000" dirty="0" smtClean="0">
                <a:solidFill>
                  <a:srgbClr val="444949"/>
                </a:solidFill>
                <a:latin typeface="GillSans-Light"/>
              </a:rPr>
            </a:br>
            <a:r>
              <a:rPr lang="en-IN" sz="4000" dirty="0" err="1" smtClean="0">
                <a:solidFill>
                  <a:srgbClr val="444949"/>
                </a:solidFill>
                <a:latin typeface="GillSans-Light"/>
              </a:rPr>
              <a:t>Lex</a:t>
            </a:r>
            <a:r>
              <a:rPr lang="en-IN" sz="4000" dirty="0" smtClean="0">
                <a:solidFill>
                  <a:srgbClr val="444949"/>
                </a:solidFill>
                <a:latin typeface="GillSans-Light"/>
              </a:rPr>
              <a:t> &amp; Connect</a:t>
            </a:r>
            <a:endParaRPr lang="en-IN" dirty="0"/>
          </a:p>
        </p:txBody>
      </p:sp>
      <p:pic>
        <p:nvPicPr>
          <p:cNvPr id="37890" name="Picture 2"/>
          <p:cNvPicPr>
            <a:picLocks noChangeAspect="1" noChangeArrowheads="1"/>
          </p:cNvPicPr>
          <p:nvPr/>
        </p:nvPicPr>
        <p:blipFill>
          <a:blip r:embed="rId2"/>
          <a:srcRect/>
          <a:stretch>
            <a:fillRect/>
          </a:stretch>
        </p:blipFill>
        <p:spPr bwMode="auto">
          <a:xfrm>
            <a:off x="304800" y="4648200"/>
            <a:ext cx="8562975" cy="1219200"/>
          </a:xfrm>
          <a:prstGeom prst="rect">
            <a:avLst/>
          </a:prstGeom>
          <a:noFill/>
          <a:ln w="9525">
            <a:noFill/>
            <a:miter lim="800000"/>
            <a:headEnd/>
            <a:tailEnd/>
          </a:ln>
          <a:effectLst/>
        </p:spPr>
      </p:pic>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Find objects, people, text, scenes in images and videos using ML</a:t>
            </a:r>
          </a:p>
          <a:p>
            <a:pPr>
              <a:buNone/>
            </a:pPr>
            <a:r>
              <a:rPr lang="en-IN" sz="2400" dirty="0" smtClean="0">
                <a:solidFill>
                  <a:srgbClr val="444949"/>
                </a:solidFill>
                <a:latin typeface="ArialMT"/>
              </a:rPr>
              <a:t>• </a:t>
            </a:r>
            <a:r>
              <a:rPr lang="en-IN" sz="2400" dirty="0" smtClean="0">
                <a:solidFill>
                  <a:srgbClr val="444949"/>
                </a:solidFill>
                <a:latin typeface="GillSans-Light"/>
              </a:rPr>
              <a:t>Facial analysis and facial search to do user verification, people counting</a:t>
            </a:r>
          </a:p>
          <a:p>
            <a:pPr>
              <a:buNone/>
            </a:pPr>
            <a:r>
              <a:rPr lang="en-IN" sz="2400" dirty="0" smtClean="0">
                <a:solidFill>
                  <a:srgbClr val="444949"/>
                </a:solidFill>
                <a:latin typeface="ArialMT"/>
              </a:rPr>
              <a:t>• </a:t>
            </a:r>
            <a:r>
              <a:rPr lang="en-IN" sz="2400" dirty="0" smtClean="0">
                <a:solidFill>
                  <a:srgbClr val="444949"/>
                </a:solidFill>
                <a:latin typeface="GillSans-Light"/>
              </a:rPr>
              <a:t>Create a database of “familiar faces” or compare against celebrities</a:t>
            </a:r>
          </a:p>
          <a:p>
            <a:pPr>
              <a:buNone/>
            </a:pPr>
            <a:r>
              <a:rPr lang="en-IN" sz="2400" dirty="0" smtClean="0">
                <a:solidFill>
                  <a:srgbClr val="444949"/>
                </a:solidFill>
                <a:latin typeface="ArialMT"/>
              </a:rPr>
              <a:t>• </a:t>
            </a:r>
            <a:r>
              <a:rPr lang="en-IN" sz="2400" u="sng" dirty="0" smtClean="0">
                <a:solidFill>
                  <a:srgbClr val="444949"/>
                </a:solidFill>
                <a:latin typeface="GillSans-Light"/>
              </a:rPr>
              <a:t>Use cases</a:t>
            </a:r>
            <a:r>
              <a:rPr lang="en-IN" sz="2400" dirty="0" smtClean="0">
                <a:solidFill>
                  <a:srgbClr val="444949"/>
                </a:solidFill>
                <a:latin typeface="GillSans-Light"/>
              </a:rPr>
              <a:t>:</a:t>
            </a:r>
          </a:p>
          <a:p>
            <a:pPr lvl="1">
              <a:buNone/>
            </a:pPr>
            <a:r>
              <a:rPr lang="en-IN" sz="1600" dirty="0" smtClean="0">
                <a:solidFill>
                  <a:srgbClr val="444949"/>
                </a:solidFill>
                <a:latin typeface="ArialMT"/>
              </a:rPr>
              <a:t>• </a:t>
            </a:r>
            <a:r>
              <a:rPr lang="en-IN" sz="1600" dirty="0" err="1" smtClean="0">
                <a:solidFill>
                  <a:srgbClr val="444949"/>
                </a:solidFill>
                <a:latin typeface="GillSans-Light"/>
              </a:rPr>
              <a:t>Labeling</a:t>
            </a:r>
            <a:endParaRPr lang="en-IN" sz="1600" dirty="0" smtClean="0">
              <a:solidFill>
                <a:srgbClr val="444949"/>
              </a:solidFill>
              <a:latin typeface="GillSans-Light"/>
            </a:endParaRPr>
          </a:p>
          <a:p>
            <a:pPr lvl="1">
              <a:buNone/>
            </a:pPr>
            <a:r>
              <a:rPr lang="en-IN" sz="1600" dirty="0" smtClean="0">
                <a:solidFill>
                  <a:srgbClr val="444949"/>
                </a:solidFill>
                <a:latin typeface="ArialMT"/>
              </a:rPr>
              <a:t>• </a:t>
            </a:r>
            <a:r>
              <a:rPr lang="en-IN" sz="1600" dirty="0" smtClean="0">
                <a:solidFill>
                  <a:srgbClr val="444949"/>
                </a:solidFill>
                <a:latin typeface="GillSans-Light"/>
              </a:rPr>
              <a:t>Content Moderation</a:t>
            </a:r>
          </a:p>
          <a:p>
            <a:pPr lvl="1">
              <a:buNone/>
            </a:pPr>
            <a:r>
              <a:rPr lang="en-IN" sz="1600" dirty="0" smtClean="0">
                <a:solidFill>
                  <a:srgbClr val="444949"/>
                </a:solidFill>
                <a:latin typeface="ArialMT"/>
              </a:rPr>
              <a:t>• </a:t>
            </a:r>
            <a:r>
              <a:rPr lang="en-IN" sz="1600" dirty="0" smtClean="0">
                <a:solidFill>
                  <a:srgbClr val="444949"/>
                </a:solidFill>
                <a:latin typeface="GillSans-Light"/>
              </a:rPr>
              <a:t>Text Detection</a:t>
            </a:r>
          </a:p>
          <a:p>
            <a:pPr lvl="1">
              <a:buNone/>
            </a:pPr>
            <a:r>
              <a:rPr lang="en-IN" sz="1600" dirty="0" smtClean="0">
                <a:solidFill>
                  <a:srgbClr val="444949"/>
                </a:solidFill>
                <a:latin typeface="ArialMT"/>
              </a:rPr>
              <a:t>• </a:t>
            </a:r>
            <a:r>
              <a:rPr lang="en-IN" sz="1600" dirty="0" smtClean="0">
                <a:solidFill>
                  <a:srgbClr val="444949"/>
                </a:solidFill>
                <a:latin typeface="GillSans-Light"/>
              </a:rPr>
              <a:t>Face Detection and Analysis (gender, age range, emotions…)</a:t>
            </a:r>
          </a:p>
          <a:p>
            <a:pPr lvl="1">
              <a:buNone/>
            </a:pPr>
            <a:r>
              <a:rPr lang="en-IN" sz="1600" dirty="0" smtClean="0">
                <a:solidFill>
                  <a:srgbClr val="444949"/>
                </a:solidFill>
                <a:latin typeface="ArialMT"/>
              </a:rPr>
              <a:t>• </a:t>
            </a:r>
            <a:r>
              <a:rPr lang="en-IN" sz="1600" dirty="0" smtClean="0">
                <a:solidFill>
                  <a:srgbClr val="444949"/>
                </a:solidFill>
                <a:latin typeface="GillSans-Light"/>
              </a:rPr>
              <a:t>Face Search and Verification</a:t>
            </a:r>
          </a:p>
          <a:p>
            <a:pPr lvl="1">
              <a:buNone/>
            </a:pPr>
            <a:r>
              <a:rPr lang="en-IN" sz="1600" dirty="0" smtClean="0">
                <a:solidFill>
                  <a:srgbClr val="444949"/>
                </a:solidFill>
                <a:latin typeface="ArialMT"/>
              </a:rPr>
              <a:t>• </a:t>
            </a:r>
            <a:r>
              <a:rPr lang="en-IN" sz="1600" dirty="0" smtClean="0">
                <a:solidFill>
                  <a:srgbClr val="444949"/>
                </a:solidFill>
                <a:latin typeface="GillSans-Light"/>
              </a:rPr>
              <a:t>Celebrity Recognition</a:t>
            </a:r>
          </a:p>
          <a:p>
            <a:pPr lvl="1">
              <a:buNone/>
            </a:pPr>
            <a:r>
              <a:rPr lang="en-IN" sz="1600" dirty="0" smtClean="0">
                <a:solidFill>
                  <a:srgbClr val="444949"/>
                </a:solidFill>
                <a:latin typeface="ArialMT"/>
              </a:rPr>
              <a:t>• </a:t>
            </a:r>
            <a:r>
              <a:rPr lang="en-IN" sz="1600" dirty="0" err="1" smtClean="0">
                <a:solidFill>
                  <a:srgbClr val="444949"/>
                </a:solidFill>
                <a:latin typeface="GillSans-Light"/>
              </a:rPr>
              <a:t>Pathing</a:t>
            </a:r>
            <a:r>
              <a:rPr lang="en-IN" sz="1600" dirty="0" smtClean="0">
                <a:solidFill>
                  <a:srgbClr val="444949"/>
                </a:solidFill>
                <a:latin typeface="GillSans-Light"/>
              </a:rPr>
              <a:t> (ex: for sports game analysis)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a:t>
            </a:r>
            <a:r>
              <a:rPr lang="en-IN" sz="4000" dirty="0" err="1" smtClean="0">
                <a:solidFill>
                  <a:srgbClr val="444949"/>
                </a:solidFill>
                <a:latin typeface="GillSans-Light"/>
              </a:rPr>
              <a:t>Rekognition</a:t>
            </a:r>
            <a:endParaRPr lang="en-IN"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err="1" smtClean="0">
                <a:solidFill>
                  <a:srgbClr val="444949"/>
                </a:solidFill>
                <a:latin typeface="GillSans-Light"/>
              </a:rPr>
              <a:t>Rekognition</a:t>
            </a:r>
            <a:r>
              <a:rPr lang="en-IN" sz="4000" dirty="0" smtClean="0">
                <a:solidFill>
                  <a:srgbClr val="444949"/>
                </a:solidFill>
                <a:latin typeface="GillSans-Light"/>
              </a:rPr>
              <a:t>: static </a:t>
            </a:r>
            <a:br>
              <a:rPr lang="en-IN" sz="4000" dirty="0" smtClean="0">
                <a:solidFill>
                  <a:srgbClr val="444949"/>
                </a:solidFill>
                <a:latin typeface="GillSans-Light"/>
              </a:rPr>
            </a:br>
            <a:r>
              <a:rPr lang="en-IN" sz="4000" dirty="0" smtClean="0">
                <a:solidFill>
                  <a:srgbClr val="444949"/>
                </a:solidFill>
                <a:latin typeface="GillSans-Light"/>
              </a:rPr>
              <a:t> images</a:t>
            </a:r>
            <a:endParaRPr lang="en-IN" dirty="0"/>
          </a:p>
        </p:txBody>
      </p:sp>
      <p:pic>
        <p:nvPicPr>
          <p:cNvPr id="38914" name="Picture 2"/>
          <p:cNvPicPr>
            <a:picLocks noGrp="1" noChangeAspect="1" noChangeArrowheads="1"/>
          </p:cNvPicPr>
          <p:nvPr>
            <p:ph idx="1"/>
          </p:nvPr>
        </p:nvPicPr>
        <p:blipFill>
          <a:blip r:embed="rId2"/>
          <a:srcRect/>
          <a:stretch>
            <a:fillRect/>
          </a:stretch>
        </p:blipFill>
        <p:spPr bwMode="auto">
          <a:xfrm>
            <a:off x="457200" y="1524000"/>
            <a:ext cx="8229600" cy="4343400"/>
          </a:xfrm>
          <a:prstGeom prst="rect">
            <a:avLst/>
          </a:prstGeom>
          <a:noFill/>
          <a:ln w="9525">
            <a:noFill/>
            <a:miter lim="800000"/>
            <a:headEnd/>
            <a:tailEnd/>
          </a:ln>
          <a:effectLst/>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One video stream per streaming device (producers)</a:t>
            </a:r>
          </a:p>
          <a:p>
            <a:pPr lvl="1">
              <a:buNone/>
            </a:pPr>
            <a:r>
              <a:rPr lang="en-IN" sz="2400" dirty="0" smtClean="0">
                <a:solidFill>
                  <a:srgbClr val="444949"/>
                </a:solidFill>
                <a:latin typeface="ArialMT"/>
              </a:rPr>
              <a:t>• </a:t>
            </a:r>
            <a:r>
              <a:rPr lang="en-IN" sz="2400" dirty="0" smtClean="0">
                <a:solidFill>
                  <a:srgbClr val="444949"/>
                </a:solidFill>
                <a:latin typeface="GillSans-Light"/>
              </a:rPr>
              <a:t>Security cameras, body worn camera, </a:t>
            </a:r>
            <a:r>
              <a:rPr lang="en-IN" sz="2400" dirty="0" err="1" smtClean="0">
                <a:solidFill>
                  <a:srgbClr val="444949"/>
                </a:solidFill>
                <a:latin typeface="GillSans-Light"/>
              </a:rPr>
              <a:t>smartphone</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Can use a Kinesis Video Streams Producer library</a:t>
            </a:r>
          </a:p>
          <a:p>
            <a:pPr>
              <a:buNone/>
            </a:pPr>
            <a:r>
              <a:rPr lang="en-IN" sz="3200" dirty="0" smtClean="0">
                <a:solidFill>
                  <a:srgbClr val="444949"/>
                </a:solidFill>
                <a:latin typeface="ArialMT"/>
              </a:rPr>
              <a:t>• </a:t>
            </a:r>
            <a:r>
              <a:rPr lang="en-IN" sz="3200" dirty="0" smtClean="0">
                <a:solidFill>
                  <a:srgbClr val="444949"/>
                </a:solidFill>
                <a:latin typeface="GillSans-Light"/>
              </a:rPr>
              <a:t>Underlying data is stored in S3 (but we don’t have access to it)</a:t>
            </a:r>
          </a:p>
          <a:p>
            <a:pPr>
              <a:buNone/>
            </a:pPr>
            <a:r>
              <a:rPr lang="en-IN" sz="3200" dirty="0" smtClean="0">
                <a:solidFill>
                  <a:srgbClr val="444949"/>
                </a:solidFill>
                <a:latin typeface="ArialMT"/>
              </a:rPr>
              <a:t>• </a:t>
            </a:r>
            <a:r>
              <a:rPr lang="en-IN" sz="3200" dirty="0" smtClean="0">
                <a:solidFill>
                  <a:srgbClr val="444949"/>
                </a:solidFill>
                <a:latin typeface="GillSans-Light"/>
              </a:rPr>
              <a:t>Cannot output the stream data to S3 (must build custom solution)</a:t>
            </a:r>
          </a:p>
          <a:p>
            <a:pPr>
              <a:buNone/>
            </a:pPr>
            <a:r>
              <a:rPr lang="en-IN" sz="3200" dirty="0" smtClean="0">
                <a:solidFill>
                  <a:srgbClr val="444949"/>
                </a:solidFill>
                <a:latin typeface="ArialMT"/>
              </a:rPr>
              <a:t>• </a:t>
            </a:r>
            <a:r>
              <a:rPr lang="en-IN" sz="3200" dirty="0" smtClean="0">
                <a:solidFill>
                  <a:srgbClr val="444949"/>
                </a:solidFill>
                <a:latin typeface="GillSans-Light"/>
              </a:rPr>
              <a:t>Consumers:</a:t>
            </a:r>
          </a:p>
          <a:p>
            <a:pPr lvl="1">
              <a:buNone/>
            </a:pPr>
            <a:r>
              <a:rPr lang="en-IN" sz="2400" dirty="0" smtClean="0">
                <a:solidFill>
                  <a:srgbClr val="444949"/>
                </a:solidFill>
                <a:latin typeface="ArialMT"/>
              </a:rPr>
              <a:t>• </a:t>
            </a:r>
            <a:r>
              <a:rPr lang="en-IN" sz="2400" dirty="0" smtClean="0">
                <a:solidFill>
                  <a:srgbClr val="444949"/>
                </a:solidFill>
                <a:latin typeface="GillSans-Light"/>
              </a:rPr>
              <a:t>Consumed by EC2 instances for real time analysis, or in batch</a:t>
            </a:r>
          </a:p>
          <a:p>
            <a:pPr lvl="1">
              <a:buNone/>
            </a:pPr>
            <a:r>
              <a:rPr lang="en-IN" sz="2400" dirty="0" smtClean="0">
                <a:solidFill>
                  <a:srgbClr val="444949"/>
                </a:solidFill>
                <a:latin typeface="ArialMT"/>
              </a:rPr>
              <a:t>• </a:t>
            </a:r>
            <a:r>
              <a:rPr lang="en-IN" sz="2400" dirty="0" smtClean="0">
                <a:solidFill>
                  <a:srgbClr val="444949"/>
                </a:solidFill>
                <a:latin typeface="GillSans-Light"/>
              </a:rPr>
              <a:t>Can leverage the Kinesis Video Stream Parser Library</a:t>
            </a:r>
          </a:p>
          <a:p>
            <a:pPr lvl="1">
              <a:buNone/>
            </a:pPr>
            <a:r>
              <a:rPr lang="en-IN" sz="2400" dirty="0" smtClean="0">
                <a:solidFill>
                  <a:srgbClr val="444949"/>
                </a:solidFill>
                <a:latin typeface="ArialMT"/>
              </a:rPr>
              <a:t>• </a:t>
            </a:r>
            <a:r>
              <a:rPr lang="en-IN" sz="2400" dirty="0" smtClean="0">
                <a:solidFill>
                  <a:srgbClr val="444949"/>
                </a:solidFill>
                <a:latin typeface="GillSans-Light"/>
              </a:rPr>
              <a:t>Integration with AWS </a:t>
            </a:r>
            <a:r>
              <a:rPr lang="en-IN" sz="2400" dirty="0" err="1" smtClean="0">
                <a:solidFill>
                  <a:srgbClr val="444949"/>
                </a:solidFill>
                <a:latin typeface="GillSans-Light"/>
              </a:rPr>
              <a:t>Rekognition</a:t>
            </a:r>
            <a:r>
              <a:rPr lang="en-IN" sz="2400" dirty="0" smtClean="0">
                <a:solidFill>
                  <a:srgbClr val="444949"/>
                </a:solidFill>
                <a:latin typeface="GillSans-Light"/>
              </a:rPr>
              <a:t> for facial detection</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Kinesis Video Streams</a:t>
            </a:r>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US" sz="3200" dirty="0" smtClean="0">
                <a:solidFill>
                  <a:srgbClr val="444949"/>
                </a:solidFill>
                <a:latin typeface="ArialMT"/>
              </a:rPr>
              <a:t>• </a:t>
            </a:r>
            <a:r>
              <a:rPr lang="en-US" sz="3200" dirty="0" smtClean="0">
                <a:solidFill>
                  <a:srgbClr val="444949"/>
                </a:solidFill>
                <a:latin typeface="GillSans-Light"/>
              </a:rPr>
              <a:t>Share AWS resources that you own with other AWS accounts</a:t>
            </a:r>
          </a:p>
          <a:p>
            <a:pPr>
              <a:buNone/>
            </a:pPr>
            <a:r>
              <a:rPr lang="en-US" sz="3200" dirty="0" smtClean="0">
                <a:solidFill>
                  <a:srgbClr val="444949"/>
                </a:solidFill>
                <a:latin typeface="ArialMT"/>
              </a:rPr>
              <a:t>• </a:t>
            </a:r>
            <a:r>
              <a:rPr lang="en-US" sz="3200" dirty="0" smtClean="0">
                <a:solidFill>
                  <a:srgbClr val="444949"/>
                </a:solidFill>
                <a:latin typeface="GillSans-Light"/>
              </a:rPr>
              <a:t>Share with any account or within your Organization</a:t>
            </a:r>
          </a:p>
          <a:p>
            <a:pPr>
              <a:buNone/>
            </a:pPr>
            <a:r>
              <a:rPr lang="en-US" sz="3200" dirty="0" smtClean="0">
                <a:solidFill>
                  <a:srgbClr val="444949"/>
                </a:solidFill>
                <a:latin typeface="ArialMT"/>
              </a:rPr>
              <a:t>• </a:t>
            </a:r>
            <a:r>
              <a:rPr lang="en-US" sz="3200" dirty="0" smtClean="0">
                <a:solidFill>
                  <a:srgbClr val="444949"/>
                </a:solidFill>
                <a:latin typeface="GillSans-Light"/>
              </a:rPr>
              <a:t>Avoid resource duplication!</a:t>
            </a:r>
          </a:p>
          <a:p>
            <a:pPr>
              <a:buNone/>
            </a:pPr>
            <a:r>
              <a:rPr lang="en-US" sz="3200" dirty="0" smtClean="0">
                <a:solidFill>
                  <a:srgbClr val="444949"/>
                </a:solidFill>
                <a:latin typeface="ArialMT"/>
              </a:rPr>
              <a:t>• </a:t>
            </a:r>
            <a:r>
              <a:rPr lang="en-US" sz="3200" dirty="0" smtClean="0">
                <a:solidFill>
                  <a:srgbClr val="444949"/>
                </a:solidFill>
                <a:latin typeface="GillSans-Light"/>
              </a:rPr>
              <a:t>VPC Subnets:</a:t>
            </a:r>
          </a:p>
          <a:p>
            <a:pPr lvl="1">
              <a:buNone/>
            </a:pPr>
            <a:r>
              <a:rPr lang="en-US" sz="2400" dirty="0" smtClean="0">
                <a:solidFill>
                  <a:srgbClr val="444949"/>
                </a:solidFill>
                <a:latin typeface="ArialMT"/>
              </a:rPr>
              <a:t>• </a:t>
            </a:r>
            <a:r>
              <a:rPr lang="en-US" sz="2400" dirty="0" smtClean="0">
                <a:solidFill>
                  <a:srgbClr val="444949"/>
                </a:solidFill>
                <a:latin typeface="GillSans-Light"/>
              </a:rPr>
              <a:t>allow to have all the resources launched in the same subnets</a:t>
            </a:r>
          </a:p>
          <a:p>
            <a:pPr lvl="1">
              <a:buNone/>
            </a:pPr>
            <a:r>
              <a:rPr lang="en-US" sz="2400" dirty="0" smtClean="0">
                <a:solidFill>
                  <a:srgbClr val="444949"/>
                </a:solidFill>
                <a:latin typeface="ArialMT"/>
              </a:rPr>
              <a:t>• </a:t>
            </a:r>
            <a:r>
              <a:rPr lang="en-US" sz="2400" dirty="0" smtClean="0">
                <a:solidFill>
                  <a:srgbClr val="444949"/>
                </a:solidFill>
                <a:latin typeface="GillSans-Light"/>
              </a:rPr>
              <a:t>must be from the same AWS Organizations.</a:t>
            </a:r>
          </a:p>
          <a:p>
            <a:pPr lvl="1">
              <a:buNone/>
            </a:pPr>
            <a:r>
              <a:rPr lang="en-US" sz="2400" dirty="0" smtClean="0">
                <a:solidFill>
                  <a:srgbClr val="444949"/>
                </a:solidFill>
                <a:latin typeface="ArialMT"/>
              </a:rPr>
              <a:t>• </a:t>
            </a:r>
            <a:r>
              <a:rPr lang="en-US" sz="2400" dirty="0" smtClean="0">
                <a:solidFill>
                  <a:srgbClr val="444949"/>
                </a:solidFill>
                <a:latin typeface="GillSans-Light"/>
              </a:rPr>
              <a:t>Cannot share security groups and default VPC</a:t>
            </a:r>
          </a:p>
          <a:p>
            <a:pPr lvl="1">
              <a:buNone/>
            </a:pPr>
            <a:r>
              <a:rPr lang="en-US" sz="2400" dirty="0" smtClean="0">
                <a:solidFill>
                  <a:srgbClr val="444949"/>
                </a:solidFill>
                <a:latin typeface="ArialMT"/>
              </a:rPr>
              <a:t>• </a:t>
            </a:r>
            <a:r>
              <a:rPr lang="en-US" sz="2400" dirty="0" smtClean="0">
                <a:solidFill>
                  <a:srgbClr val="444949"/>
                </a:solidFill>
                <a:latin typeface="GillSans-Light"/>
              </a:rPr>
              <a:t>Participants can manage their own resources in there</a:t>
            </a:r>
          </a:p>
          <a:p>
            <a:pPr lvl="1">
              <a:buNone/>
            </a:pPr>
            <a:r>
              <a:rPr lang="en-US" sz="2400" dirty="0" smtClean="0">
                <a:solidFill>
                  <a:srgbClr val="444949"/>
                </a:solidFill>
                <a:latin typeface="ArialMT"/>
              </a:rPr>
              <a:t>• </a:t>
            </a:r>
            <a:r>
              <a:rPr lang="en-US" sz="2400" dirty="0" smtClean="0">
                <a:solidFill>
                  <a:srgbClr val="444949"/>
                </a:solidFill>
                <a:latin typeface="GillSans-Light"/>
              </a:rPr>
              <a:t>Participants can't view, modify, delete resources that belong to other participants or the owner</a:t>
            </a:r>
          </a:p>
          <a:p>
            <a:pPr>
              <a:buNone/>
            </a:pPr>
            <a:r>
              <a:rPr lang="en-US" sz="3200" dirty="0" smtClean="0">
                <a:solidFill>
                  <a:srgbClr val="444949"/>
                </a:solidFill>
                <a:latin typeface="ArialMT"/>
              </a:rPr>
              <a:t>• </a:t>
            </a:r>
            <a:r>
              <a:rPr lang="en-US" sz="3200" dirty="0" smtClean="0">
                <a:solidFill>
                  <a:srgbClr val="444949"/>
                </a:solidFill>
                <a:latin typeface="GillSans-Light"/>
              </a:rPr>
              <a:t>AWS Transit Gateway</a:t>
            </a:r>
          </a:p>
          <a:p>
            <a:pPr>
              <a:buNone/>
            </a:pPr>
            <a:r>
              <a:rPr lang="en-US" sz="3200" dirty="0" smtClean="0">
                <a:solidFill>
                  <a:srgbClr val="444949"/>
                </a:solidFill>
                <a:latin typeface="ArialMT"/>
              </a:rPr>
              <a:t>• </a:t>
            </a:r>
            <a:r>
              <a:rPr lang="en-US" sz="3200" dirty="0" smtClean="0">
                <a:solidFill>
                  <a:srgbClr val="444949"/>
                </a:solidFill>
                <a:latin typeface="GillSans-Light"/>
              </a:rPr>
              <a:t>Route53 Resolver Rules</a:t>
            </a:r>
          </a:p>
          <a:p>
            <a:pPr>
              <a:buNone/>
            </a:pPr>
            <a:r>
              <a:rPr lang="en-US" sz="3200" dirty="0" smtClean="0">
                <a:solidFill>
                  <a:srgbClr val="444949"/>
                </a:solidFill>
                <a:latin typeface="ArialMT"/>
              </a:rPr>
              <a:t>• </a:t>
            </a:r>
            <a:r>
              <a:rPr lang="en-US" sz="3200" dirty="0" smtClean="0">
                <a:solidFill>
                  <a:srgbClr val="444949"/>
                </a:solidFill>
                <a:latin typeface="GillSans-Light"/>
              </a:rPr>
              <a:t>License Manager Configurations</a:t>
            </a:r>
            <a:endParaRPr lang="en-US" dirty="0"/>
          </a:p>
        </p:txBody>
      </p:sp>
      <p:sp>
        <p:nvSpPr>
          <p:cNvPr id="3" name="Title 2"/>
          <p:cNvSpPr>
            <a:spLocks noGrp="1"/>
          </p:cNvSpPr>
          <p:nvPr>
            <p:ph type="title"/>
          </p:nvPr>
        </p:nvSpPr>
        <p:spPr/>
        <p:txBody>
          <a:bodyPr>
            <a:normAutofit/>
          </a:bodyPr>
          <a:lstStyle/>
          <a:p>
            <a:r>
              <a:rPr lang="en-US" sz="2000" dirty="0" smtClean="0">
                <a:solidFill>
                  <a:srgbClr val="444949"/>
                </a:solidFill>
                <a:latin typeface="GillSans-Light"/>
              </a:rPr>
              <a:t>AWS Resource Access Manager (RAM)</a:t>
            </a:r>
            <a:endParaRPr lang="en-US" sz="2400" dirty="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Video Streaming &amp;</a:t>
            </a:r>
            <a:br>
              <a:rPr lang="en-IN" sz="4000" dirty="0" smtClean="0">
                <a:solidFill>
                  <a:srgbClr val="444949"/>
                </a:solidFill>
                <a:latin typeface="GillSans-Light"/>
              </a:rPr>
            </a:br>
            <a:r>
              <a:rPr lang="en-IN" sz="4000" dirty="0" smtClean="0">
                <a:solidFill>
                  <a:srgbClr val="444949"/>
                </a:solidFill>
                <a:latin typeface="GillSans-Light"/>
              </a:rPr>
              <a:t> </a:t>
            </a:r>
            <a:r>
              <a:rPr lang="en-IN" sz="4000" dirty="0" err="1" smtClean="0">
                <a:solidFill>
                  <a:srgbClr val="444949"/>
                </a:solidFill>
                <a:latin typeface="GillSans-Light"/>
              </a:rPr>
              <a:t>Rekognition</a:t>
            </a:r>
            <a:endParaRPr lang="en-IN" dirty="0"/>
          </a:p>
        </p:txBody>
      </p:sp>
      <p:pic>
        <p:nvPicPr>
          <p:cNvPr id="39938" name="Picture 2"/>
          <p:cNvPicPr>
            <a:picLocks noGrp="1" noChangeAspect="1" noChangeArrowheads="1"/>
          </p:cNvPicPr>
          <p:nvPr>
            <p:ph idx="1"/>
          </p:nvPr>
        </p:nvPicPr>
        <p:blipFill>
          <a:blip r:embed="rId2"/>
          <a:srcRect/>
          <a:stretch>
            <a:fillRect/>
          </a:stretch>
        </p:blipFill>
        <p:spPr bwMode="auto">
          <a:xfrm>
            <a:off x="457200" y="1447800"/>
            <a:ext cx="8229600" cy="4343400"/>
          </a:xfrm>
          <a:prstGeom prst="rect">
            <a:avLst/>
          </a:prstGeom>
          <a:noFill/>
          <a:ln w="9525">
            <a:noFill/>
            <a:miter lim="800000"/>
            <a:headEnd/>
            <a:tailEnd/>
          </a:ln>
          <a:effectLst/>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176271"/>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Managed, Secure Cloud Desktop</a:t>
            </a:r>
          </a:p>
          <a:p>
            <a:pPr>
              <a:buNone/>
            </a:pPr>
            <a:r>
              <a:rPr lang="en-IN" sz="2800" dirty="0" smtClean="0">
                <a:solidFill>
                  <a:srgbClr val="444949"/>
                </a:solidFill>
                <a:latin typeface="ArialMT"/>
              </a:rPr>
              <a:t>• </a:t>
            </a:r>
            <a:r>
              <a:rPr lang="en-IN" sz="2800" dirty="0" smtClean="0">
                <a:solidFill>
                  <a:srgbClr val="444949"/>
                </a:solidFill>
                <a:latin typeface="GillSans-Light"/>
              </a:rPr>
              <a:t>Great to eliminate management of on-premise VDI (Virtual Desktop Infrastructure)</a:t>
            </a:r>
          </a:p>
          <a:p>
            <a:pPr>
              <a:buNone/>
            </a:pPr>
            <a:r>
              <a:rPr lang="en-IN" sz="2800" dirty="0" smtClean="0">
                <a:solidFill>
                  <a:srgbClr val="444949"/>
                </a:solidFill>
                <a:latin typeface="ArialMT"/>
              </a:rPr>
              <a:t>• </a:t>
            </a:r>
            <a:r>
              <a:rPr lang="en-IN" sz="2800" dirty="0" smtClean="0">
                <a:solidFill>
                  <a:srgbClr val="444949"/>
                </a:solidFill>
                <a:latin typeface="GillSans-Light"/>
              </a:rPr>
              <a:t>On Demand, pay per by usage</a:t>
            </a:r>
          </a:p>
          <a:p>
            <a:pPr>
              <a:buNone/>
            </a:pPr>
            <a:r>
              <a:rPr lang="en-IN" sz="2800" dirty="0" smtClean="0">
                <a:solidFill>
                  <a:srgbClr val="444949"/>
                </a:solidFill>
                <a:latin typeface="ArialMT"/>
              </a:rPr>
              <a:t>• </a:t>
            </a:r>
            <a:r>
              <a:rPr lang="en-IN" sz="2800" dirty="0" smtClean="0">
                <a:solidFill>
                  <a:srgbClr val="444949"/>
                </a:solidFill>
                <a:latin typeface="GillSans-Light"/>
              </a:rPr>
              <a:t>Secure, Encrypted, Network Isolation</a:t>
            </a:r>
          </a:p>
          <a:p>
            <a:pPr>
              <a:buNone/>
            </a:pPr>
            <a:r>
              <a:rPr lang="en-IN" sz="2800" dirty="0" smtClean="0">
                <a:solidFill>
                  <a:srgbClr val="444949"/>
                </a:solidFill>
                <a:latin typeface="ArialMT"/>
              </a:rPr>
              <a:t>• </a:t>
            </a:r>
            <a:r>
              <a:rPr lang="en-IN" sz="2800" dirty="0" smtClean="0">
                <a:solidFill>
                  <a:srgbClr val="444949"/>
                </a:solidFill>
                <a:latin typeface="GillSans-Light"/>
              </a:rPr>
              <a:t>Integrated with Microsoft Active Directory</a:t>
            </a:r>
            <a:endParaRPr lang="en-IN" dirty="0"/>
          </a:p>
        </p:txBody>
      </p:sp>
      <p:sp>
        <p:nvSpPr>
          <p:cNvPr id="3" name="Title 2"/>
          <p:cNvSpPr>
            <a:spLocks noGrp="1"/>
          </p:cNvSpPr>
          <p:nvPr>
            <p:ph type="title"/>
          </p:nvPr>
        </p:nvSpPr>
        <p:spPr/>
        <p:txBody>
          <a:bodyPr/>
          <a:lstStyle/>
          <a:p>
            <a:r>
              <a:rPr lang="en-IN" dirty="0" smtClean="0"/>
              <a:t>AWS </a:t>
            </a:r>
            <a:r>
              <a:rPr lang="en-IN" dirty="0" err="1" smtClean="0"/>
              <a:t>WorkSpaces</a:t>
            </a:r>
            <a:endParaRPr lang="en-IN" dirty="0"/>
          </a:p>
        </p:txBody>
      </p:sp>
      <p:pic>
        <p:nvPicPr>
          <p:cNvPr id="40962" name="Picture 2"/>
          <p:cNvPicPr>
            <a:picLocks noChangeAspect="1" noChangeArrowheads="1"/>
          </p:cNvPicPr>
          <p:nvPr/>
        </p:nvPicPr>
        <p:blipFill>
          <a:blip r:embed="rId2"/>
          <a:srcRect/>
          <a:stretch>
            <a:fillRect/>
          </a:stretch>
        </p:blipFill>
        <p:spPr bwMode="auto">
          <a:xfrm>
            <a:off x="1371600" y="3657600"/>
            <a:ext cx="6781800" cy="2514600"/>
          </a:xfrm>
          <a:prstGeom prst="rect">
            <a:avLst/>
          </a:prstGeom>
          <a:noFill/>
          <a:ln w="9525">
            <a:noFill/>
            <a:miter lim="800000"/>
            <a:headEnd/>
            <a:tailEnd/>
          </a:ln>
          <a:effectLst/>
        </p:spPr>
      </p:pic>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233671"/>
          </a:xfrm>
        </p:spPr>
        <p:txBody>
          <a:bodyPr>
            <a:noAutofit/>
          </a:bodyPr>
          <a:lstStyle/>
          <a:p>
            <a:pPr>
              <a:buNone/>
            </a:pPr>
            <a:r>
              <a:rPr lang="en-IN" sz="2000" dirty="0" smtClean="0">
                <a:solidFill>
                  <a:srgbClr val="444949"/>
                </a:solidFill>
                <a:latin typeface="ArialMT"/>
              </a:rPr>
              <a:t>• </a:t>
            </a:r>
            <a:r>
              <a:rPr lang="en-IN" sz="2000" dirty="0" err="1" smtClean="0">
                <a:solidFill>
                  <a:srgbClr val="444949"/>
                </a:solidFill>
                <a:latin typeface="GillSans-Light"/>
              </a:rPr>
              <a:t>WorkSpaces</a:t>
            </a:r>
            <a:r>
              <a:rPr lang="en-IN" sz="2000" dirty="0" smtClean="0">
                <a:solidFill>
                  <a:srgbClr val="444949"/>
                </a:solidFill>
                <a:latin typeface="GillSans-Light"/>
              </a:rPr>
              <a:t> Application Manager (WAM)</a:t>
            </a:r>
          </a:p>
          <a:p>
            <a:pPr lvl="1">
              <a:buNone/>
            </a:pPr>
            <a:r>
              <a:rPr lang="en-IN" sz="1600" dirty="0" smtClean="0">
                <a:solidFill>
                  <a:srgbClr val="444949"/>
                </a:solidFill>
                <a:latin typeface="ArialMT"/>
              </a:rPr>
              <a:t>• </a:t>
            </a:r>
            <a:r>
              <a:rPr lang="en-IN" sz="1600" dirty="0" smtClean="0">
                <a:solidFill>
                  <a:srgbClr val="444949"/>
                </a:solidFill>
                <a:latin typeface="GillSans-Light"/>
              </a:rPr>
              <a:t>Deploy and Manage applications as virtualized application containers</a:t>
            </a:r>
          </a:p>
          <a:p>
            <a:pPr lvl="1">
              <a:buNone/>
            </a:pPr>
            <a:r>
              <a:rPr lang="en-IN" sz="1600" dirty="0" smtClean="0">
                <a:solidFill>
                  <a:srgbClr val="444949"/>
                </a:solidFill>
                <a:latin typeface="ArialMT"/>
              </a:rPr>
              <a:t>• </a:t>
            </a:r>
            <a:r>
              <a:rPr lang="en-IN" sz="1600" dirty="0" smtClean="0">
                <a:solidFill>
                  <a:srgbClr val="444949"/>
                </a:solidFill>
                <a:latin typeface="GillSans-Light"/>
              </a:rPr>
              <a:t>Provision at scale, and keep the applications updated using WAM</a:t>
            </a:r>
          </a:p>
          <a:p>
            <a:pPr>
              <a:buNone/>
            </a:pPr>
            <a:r>
              <a:rPr lang="en-IN" sz="2000" dirty="0" smtClean="0">
                <a:solidFill>
                  <a:srgbClr val="444949"/>
                </a:solidFill>
                <a:latin typeface="ArialMT"/>
              </a:rPr>
              <a:t>• </a:t>
            </a:r>
            <a:r>
              <a:rPr lang="en-IN" sz="2000" dirty="0" smtClean="0">
                <a:solidFill>
                  <a:srgbClr val="444949"/>
                </a:solidFill>
                <a:latin typeface="GillSans-Light"/>
              </a:rPr>
              <a:t>Windows Updates</a:t>
            </a:r>
          </a:p>
          <a:p>
            <a:pPr lvl="1">
              <a:buNone/>
            </a:pPr>
            <a:r>
              <a:rPr lang="en-IN" sz="1600" dirty="0" smtClean="0">
                <a:solidFill>
                  <a:srgbClr val="444949"/>
                </a:solidFill>
                <a:latin typeface="ArialMT"/>
              </a:rPr>
              <a:t>• </a:t>
            </a:r>
            <a:r>
              <a:rPr lang="en-IN" sz="1600" dirty="0" smtClean="0">
                <a:solidFill>
                  <a:srgbClr val="444949"/>
                </a:solidFill>
                <a:latin typeface="GillSans-Light"/>
              </a:rPr>
              <a:t>By default, Amazon Workspaces are configured to install software updates</a:t>
            </a:r>
          </a:p>
          <a:p>
            <a:pPr lvl="1">
              <a:buNone/>
            </a:pPr>
            <a:r>
              <a:rPr lang="en-IN" sz="1600" dirty="0" smtClean="0">
                <a:solidFill>
                  <a:srgbClr val="444949"/>
                </a:solidFill>
                <a:latin typeface="ArialMT"/>
              </a:rPr>
              <a:t>• </a:t>
            </a:r>
            <a:r>
              <a:rPr lang="en-IN" sz="1600" dirty="0" smtClean="0">
                <a:solidFill>
                  <a:srgbClr val="444949"/>
                </a:solidFill>
                <a:latin typeface="GillSans-Light"/>
              </a:rPr>
              <a:t>Amazon </a:t>
            </a:r>
            <a:r>
              <a:rPr lang="en-IN" sz="1600" dirty="0" err="1" smtClean="0">
                <a:solidFill>
                  <a:srgbClr val="444949"/>
                </a:solidFill>
                <a:latin typeface="GillSans-Light"/>
              </a:rPr>
              <a:t>WorkSpaces</a:t>
            </a:r>
            <a:r>
              <a:rPr lang="en-IN" sz="1600" dirty="0" smtClean="0">
                <a:solidFill>
                  <a:srgbClr val="444949"/>
                </a:solidFill>
                <a:latin typeface="GillSans-Light"/>
              </a:rPr>
              <a:t> with Windows will have Windows Update turned on</a:t>
            </a:r>
          </a:p>
          <a:p>
            <a:pPr lvl="1">
              <a:buNone/>
            </a:pPr>
            <a:r>
              <a:rPr lang="en-IN" sz="1600" dirty="0" smtClean="0">
                <a:solidFill>
                  <a:srgbClr val="444949"/>
                </a:solidFill>
                <a:latin typeface="ArialMT"/>
              </a:rPr>
              <a:t>• </a:t>
            </a:r>
            <a:r>
              <a:rPr lang="en-IN" sz="1600" dirty="0" smtClean="0">
                <a:solidFill>
                  <a:srgbClr val="444949"/>
                </a:solidFill>
                <a:latin typeface="GillSans-Light"/>
              </a:rPr>
              <a:t>You have full control over the Windows Update frequency</a:t>
            </a:r>
          </a:p>
          <a:p>
            <a:pPr>
              <a:buNone/>
            </a:pPr>
            <a:r>
              <a:rPr lang="en-IN" sz="2000" dirty="0" smtClean="0">
                <a:solidFill>
                  <a:srgbClr val="444949"/>
                </a:solidFill>
                <a:latin typeface="ArialMT"/>
              </a:rPr>
              <a:t>• </a:t>
            </a:r>
            <a:r>
              <a:rPr lang="en-IN" sz="2000" dirty="0" smtClean="0">
                <a:solidFill>
                  <a:srgbClr val="444949"/>
                </a:solidFill>
                <a:latin typeface="GillSans-Light"/>
              </a:rPr>
              <a:t>Maintenance Windows</a:t>
            </a:r>
          </a:p>
          <a:p>
            <a:pPr lvl="1">
              <a:buNone/>
            </a:pPr>
            <a:r>
              <a:rPr lang="en-IN" sz="1600" dirty="0" smtClean="0">
                <a:solidFill>
                  <a:srgbClr val="444949"/>
                </a:solidFill>
                <a:latin typeface="ArialMT"/>
              </a:rPr>
              <a:t>• </a:t>
            </a:r>
            <a:r>
              <a:rPr lang="en-IN" sz="1600" dirty="0" smtClean="0">
                <a:solidFill>
                  <a:srgbClr val="444949"/>
                </a:solidFill>
                <a:latin typeface="GillSans-Light"/>
              </a:rPr>
              <a:t>Updates are installed during maintenance windows (you define them)</a:t>
            </a:r>
          </a:p>
          <a:p>
            <a:pPr lvl="1">
              <a:buNone/>
            </a:pPr>
            <a:r>
              <a:rPr lang="en-IN" sz="1600" dirty="0" smtClean="0">
                <a:solidFill>
                  <a:srgbClr val="444949"/>
                </a:solidFill>
                <a:latin typeface="ArialMT"/>
              </a:rPr>
              <a:t>• </a:t>
            </a:r>
            <a:r>
              <a:rPr lang="en-IN" sz="1600" dirty="0" smtClean="0">
                <a:solidFill>
                  <a:srgbClr val="444949"/>
                </a:solidFill>
                <a:latin typeface="GillSans-Light"/>
              </a:rPr>
              <a:t>Always On </a:t>
            </a:r>
            <a:r>
              <a:rPr lang="en-IN" sz="1600" dirty="0" err="1" smtClean="0">
                <a:solidFill>
                  <a:srgbClr val="444949"/>
                </a:solidFill>
                <a:latin typeface="GillSans-Light"/>
              </a:rPr>
              <a:t>WorkSpaces</a:t>
            </a:r>
            <a:r>
              <a:rPr lang="en-IN" sz="1600" dirty="0" smtClean="0">
                <a:solidFill>
                  <a:srgbClr val="444949"/>
                </a:solidFill>
                <a:latin typeface="GillSans-Light"/>
              </a:rPr>
              <a:t>: default is from 00h00 to 04h00 on Sunday morning</a:t>
            </a:r>
          </a:p>
          <a:p>
            <a:pPr lvl="1">
              <a:buNone/>
            </a:pPr>
            <a:r>
              <a:rPr lang="en-IN" sz="1600" dirty="0" smtClean="0">
                <a:solidFill>
                  <a:srgbClr val="444949"/>
                </a:solidFill>
                <a:latin typeface="ArialMT"/>
              </a:rPr>
              <a:t>• </a:t>
            </a:r>
            <a:r>
              <a:rPr lang="en-IN" sz="1600" dirty="0" err="1" smtClean="0">
                <a:solidFill>
                  <a:srgbClr val="444949"/>
                </a:solidFill>
                <a:latin typeface="GillSans-Light"/>
              </a:rPr>
              <a:t>AutoStop</a:t>
            </a:r>
            <a:r>
              <a:rPr lang="en-IN" sz="1600" dirty="0" smtClean="0">
                <a:solidFill>
                  <a:srgbClr val="444949"/>
                </a:solidFill>
                <a:latin typeface="GillSans-Light"/>
              </a:rPr>
              <a:t> </a:t>
            </a:r>
            <a:r>
              <a:rPr lang="en-IN" sz="1600" dirty="0" err="1" smtClean="0">
                <a:solidFill>
                  <a:srgbClr val="444949"/>
                </a:solidFill>
                <a:latin typeface="GillSans-Light"/>
              </a:rPr>
              <a:t>WorkSpaces</a:t>
            </a:r>
            <a:r>
              <a:rPr lang="en-IN" sz="1600" dirty="0" smtClean="0">
                <a:solidFill>
                  <a:srgbClr val="444949"/>
                </a:solidFill>
                <a:latin typeface="GillSans-Light"/>
              </a:rPr>
              <a:t>: automatically starts once a month to install updates</a:t>
            </a:r>
          </a:p>
          <a:p>
            <a:pPr lvl="1">
              <a:buNone/>
            </a:pPr>
            <a:r>
              <a:rPr lang="en-IN" sz="1600" dirty="0" smtClean="0">
                <a:solidFill>
                  <a:srgbClr val="444949"/>
                </a:solidFill>
                <a:latin typeface="ArialMT"/>
              </a:rPr>
              <a:t>• </a:t>
            </a:r>
            <a:r>
              <a:rPr lang="en-IN" sz="1600" dirty="0" smtClean="0">
                <a:solidFill>
                  <a:srgbClr val="444949"/>
                </a:solidFill>
                <a:latin typeface="GillSans-Light"/>
              </a:rPr>
              <a:t>Manual maintenance: you define your windows and perform maintenance</a:t>
            </a:r>
            <a:endParaRPr lang="en-IN" sz="1600" dirty="0"/>
          </a:p>
        </p:txBody>
      </p:sp>
      <p:sp>
        <p:nvSpPr>
          <p:cNvPr id="3" name="Title 2"/>
          <p:cNvSpPr>
            <a:spLocks noGrp="1"/>
          </p:cNvSpPr>
          <p:nvPr>
            <p:ph type="title"/>
          </p:nvPr>
        </p:nvSpPr>
        <p:spPr/>
        <p:txBody>
          <a:bodyPr/>
          <a:lstStyle/>
          <a:p>
            <a:r>
              <a:rPr lang="en-IN" dirty="0" smtClean="0"/>
              <a:t>AWS </a:t>
            </a:r>
            <a:r>
              <a:rPr lang="en-IN" dirty="0" err="1" smtClean="0"/>
              <a:t>WorkSpaces</a:t>
            </a:r>
            <a:endParaRPr lang="en-IN"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642872"/>
          </a:xfrm>
        </p:spPr>
        <p:txBody>
          <a:bodyPr>
            <a:normAutofit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Desktop Application Streaming Service</a:t>
            </a:r>
          </a:p>
          <a:p>
            <a:pPr>
              <a:buNone/>
            </a:pPr>
            <a:r>
              <a:rPr lang="en-IN" sz="2400" dirty="0" smtClean="0">
                <a:solidFill>
                  <a:srgbClr val="444949"/>
                </a:solidFill>
                <a:latin typeface="ArialMT"/>
              </a:rPr>
              <a:t>• </a:t>
            </a:r>
            <a:r>
              <a:rPr lang="en-IN" sz="2400" dirty="0" smtClean="0">
                <a:solidFill>
                  <a:srgbClr val="444949"/>
                </a:solidFill>
                <a:latin typeface="GillSans-Light"/>
              </a:rPr>
              <a:t>Deliver to any computer, without acquiring, provisioning infrastructure</a:t>
            </a:r>
          </a:p>
          <a:p>
            <a:pPr>
              <a:buNone/>
            </a:pPr>
            <a:r>
              <a:rPr lang="en-IN" sz="2400" dirty="0" smtClean="0">
                <a:solidFill>
                  <a:srgbClr val="444949"/>
                </a:solidFill>
                <a:latin typeface="ArialMT"/>
              </a:rPr>
              <a:t>• </a:t>
            </a:r>
            <a:r>
              <a:rPr lang="en-IN" sz="2400" dirty="0" smtClean="0">
                <a:solidFill>
                  <a:srgbClr val="444949"/>
                </a:solidFill>
                <a:latin typeface="GillSans-Light"/>
              </a:rPr>
              <a:t>The application is delivered from within a web browser</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Amazon </a:t>
            </a:r>
            <a:r>
              <a:rPr lang="en-IN" sz="3600" dirty="0" err="1" smtClean="0">
                <a:solidFill>
                  <a:srgbClr val="444949"/>
                </a:solidFill>
                <a:latin typeface="GillSans-Light"/>
              </a:rPr>
              <a:t>AppStream</a:t>
            </a:r>
            <a:r>
              <a:rPr lang="en-IN" sz="3600" dirty="0" smtClean="0">
                <a:solidFill>
                  <a:srgbClr val="444949"/>
                </a:solidFill>
                <a:latin typeface="GillSans-Light"/>
              </a:rPr>
              <a:t> 2.0</a:t>
            </a:r>
            <a:endParaRPr lang="en-IN" sz="4000" dirty="0"/>
          </a:p>
        </p:txBody>
      </p:sp>
      <p:pic>
        <p:nvPicPr>
          <p:cNvPr id="41986" name="Picture 2"/>
          <p:cNvPicPr>
            <a:picLocks noChangeAspect="1" noChangeArrowheads="1"/>
          </p:cNvPicPr>
          <p:nvPr/>
        </p:nvPicPr>
        <p:blipFill>
          <a:blip r:embed="rId2" cstate="print"/>
          <a:srcRect/>
          <a:stretch>
            <a:fillRect/>
          </a:stretch>
        </p:blipFill>
        <p:spPr bwMode="auto">
          <a:xfrm>
            <a:off x="762000" y="3124200"/>
            <a:ext cx="7696200" cy="2819400"/>
          </a:xfrm>
          <a:prstGeom prst="rect">
            <a:avLst/>
          </a:prstGeom>
          <a:noFill/>
          <a:ln w="9525">
            <a:noFill/>
            <a:miter lim="800000"/>
            <a:headEnd/>
            <a:tailEnd/>
          </a:ln>
          <a:effectLst/>
        </p:spPr>
      </p:pic>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Workspaces</a:t>
            </a:r>
          </a:p>
          <a:p>
            <a:pPr lvl="1">
              <a:buNone/>
            </a:pPr>
            <a:r>
              <a:rPr lang="en-IN" sz="2400" dirty="0" smtClean="0">
                <a:solidFill>
                  <a:srgbClr val="444949"/>
                </a:solidFill>
                <a:latin typeface="ArialMT"/>
              </a:rPr>
              <a:t>• </a:t>
            </a:r>
            <a:r>
              <a:rPr lang="en-IN" sz="2400" dirty="0" smtClean="0">
                <a:solidFill>
                  <a:srgbClr val="444949"/>
                </a:solidFill>
                <a:latin typeface="GillSans-Light"/>
              </a:rPr>
              <a:t>Fully managed VDI and desktop available</a:t>
            </a:r>
          </a:p>
          <a:p>
            <a:pPr lvl="1">
              <a:buNone/>
            </a:pPr>
            <a:r>
              <a:rPr lang="en-IN" sz="2400" dirty="0" smtClean="0">
                <a:solidFill>
                  <a:srgbClr val="444949"/>
                </a:solidFill>
                <a:latin typeface="ArialMT"/>
              </a:rPr>
              <a:t>• </a:t>
            </a:r>
            <a:r>
              <a:rPr lang="en-IN" sz="2400" dirty="0" smtClean="0">
                <a:solidFill>
                  <a:srgbClr val="444949"/>
                </a:solidFill>
                <a:latin typeface="GillSans-Light"/>
              </a:rPr>
              <a:t>The users connect to the VDI and open native or WAM applications</a:t>
            </a:r>
          </a:p>
          <a:p>
            <a:pPr lvl="1">
              <a:buNone/>
            </a:pPr>
            <a:r>
              <a:rPr lang="en-IN" sz="2400" dirty="0" smtClean="0">
                <a:solidFill>
                  <a:srgbClr val="444949"/>
                </a:solidFill>
                <a:latin typeface="ArialMT"/>
              </a:rPr>
              <a:t>• </a:t>
            </a:r>
            <a:r>
              <a:rPr lang="en-IN" sz="2400" dirty="0" smtClean="0">
                <a:solidFill>
                  <a:srgbClr val="444949"/>
                </a:solidFill>
                <a:latin typeface="GillSans-Light"/>
              </a:rPr>
              <a:t>Workspaces are on-demand or always on</a:t>
            </a:r>
          </a:p>
          <a:p>
            <a:pPr>
              <a:buNone/>
            </a:pPr>
            <a:r>
              <a:rPr lang="en-IN" sz="3200" dirty="0" smtClean="0">
                <a:solidFill>
                  <a:srgbClr val="444949"/>
                </a:solidFill>
                <a:latin typeface="ArialMT"/>
              </a:rPr>
              <a:t>• </a:t>
            </a:r>
            <a:r>
              <a:rPr lang="en-IN" sz="3200" dirty="0" err="1" smtClean="0">
                <a:solidFill>
                  <a:srgbClr val="444949"/>
                </a:solidFill>
                <a:latin typeface="GillSans-Light"/>
              </a:rPr>
              <a:t>AppStream</a:t>
            </a:r>
            <a:r>
              <a:rPr lang="en-IN" sz="3200" dirty="0" smtClean="0">
                <a:solidFill>
                  <a:srgbClr val="444949"/>
                </a:solidFill>
                <a:latin typeface="GillSans-Light"/>
              </a:rPr>
              <a:t> 2.0</a:t>
            </a:r>
          </a:p>
          <a:p>
            <a:pPr lvl="1">
              <a:buNone/>
            </a:pPr>
            <a:r>
              <a:rPr lang="en-IN" sz="2400" dirty="0" smtClean="0">
                <a:solidFill>
                  <a:srgbClr val="444949"/>
                </a:solidFill>
                <a:latin typeface="ArialMT"/>
              </a:rPr>
              <a:t>• </a:t>
            </a:r>
            <a:r>
              <a:rPr lang="en-IN" sz="2400" dirty="0" smtClean="0">
                <a:solidFill>
                  <a:srgbClr val="444949"/>
                </a:solidFill>
                <a:latin typeface="GillSans-Light"/>
              </a:rPr>
              <a:t>Stream a desktop application to web browsers (no need to connect to a VDI)</a:t>
            </a:r>
          </a:p>
          <a:p>
            <a:pPr lvl="1">
              <a:buNone/>
            </a:pPr>
            <a:r>
              <a:rPr lang="en-IN" sz="2400" dirty="0" smtClean="0">
                <a:solidFill>
                  <a:srgbClr val="444949"/>
                </a:solidFill>
                <a:latin typeface="ArialMT"/>
              </a:rPr>
              <a:t>• </a:t>
            </a:r>
            <a:r>
              <a:rPr lang="en-IN" sz="2400" dirty="0" smtClean="0">
                <a:solidFill>
                  <a:srgbClr val="444949"/>
                </a:solidFill>
                <a:latin typeface="GillSans-Light"/>
              </a:rPr>
              <a:t>Works with any device (that has a web browser)</a:t>
            </a:r>
          </a:p>
          <a:p>
            <a:pPr lvl="1">
              <a:buNone/>
            </a:pPr>
            <a:r>
              <a:rPr lang="en-IN" sz="2400" dirty="0" smtClean="0">
                <a:solidFill>
                  <a:srgbClr val="444949"/>
                </a:solidFill>
                <a:latin typeface="ArialMT"/>
              </a:rPr>
              <a:t>• </a:t>
            </a:r>
            <a:r>
              <a:rPr lang="en-IN" sz="2400" dirty="0" smtClean="0">
                <a:solidFill>
                  <a:srgbClr val="444949"/>
                </a:solidFill>
                <a:latin typeface="GillSans-Light"/>
              </a:rPr>
              <a:t>Allow to configure an instance type per application type (CPU, RAM, GPU)</a:t>
            </a:r>
            <a:endParaRPr lang="en-IN" dirty="0"/>
          </a:p>
        </p:txBody>
      </p:sp>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Amazon </a:t>
            </a:r>
            <a:r>
              <a:rPr lang="en-IN" sz="4000" dirty="0" err="1" smtClean="0">
                <a:solidFill>
                  <a:srgbClr val="444949"/>
                </a:solidFill>
                <a:latin typeface="GillSans-Light"/>
              </a:rPr>
              <a:t>AppStream</a:t>
            </a:r>
            <a:r>
              <a:rPr lang="en-IN" sz="4000" dirty="0" smtClean="0">
                <a:solidFill>
                  <a:srgbClr val="444949"/>
                </a:solidFill>
                <a:latin typeface="GillSans-Light"/>
              </a:rPr>
              <a:t> 2.0 </a:t>
            </a:r>
            <a:br>
              <a:rPr lang="en-IN" sz="4000" dirty="0" smtClean="0">
                <a:solidFill>
                  <a:srgbClr val="444949"/>
                </a:solidFill>
                <a:latin typeface="GillSans-Light"/>
              </a:rPr>
            </a:br>
            <a:r>
              <a:rPr lang="en-IN" sz="4000" dirty="0" smtClean="0">
                <a:solidFill>
                  <a:srgbClr val="444949"/>
                </a:solidFill>
                <a:latin typeface="GillSans-Light"/>
              </a:rPr>
              <a:t> </a:t>
            </a:r>
            <a:r>
              <a:rPr lang="en-IN" sz="4000" dirty="0" err="1" smtClean="0">
                <a:solidFill>
                  <a:srgbClr val="444949"/>
                </a:solidFill>
                <a:latin typeface="GillSans-Light"/>
              </a:rPr>
              <a:t>vs</a:t>
            </a:r>
            <a:r>
              <a:rPr lang="en-IN" sz="4000" dirty="0" smtClean="0">
                <a:solidFill>
                  <a:srgbClr val="444949"/>
                </a:solidFill>
                <a:latin typeface="GillSans-Light"/>
              </a:rPr>
              <a:t> </a:t>
            </a:r>
            <a:r>
              <a:rPr lang="en-IN" sz="4000" dirty="0" err="1" smtClean="0">
                <a:solidFill>
                  <a:srgbClr val="444949"/>
                </a:solidFill>
                <a:latin typeface="GillSans-Light"/>
              </a:rPr>
              <a:t>WorkSpaces</a:t>
            </a:r>
            <a:endParaRPr lang="en-IN"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buNone/>
            </a:pPr>
            <a:r>
              <a:rPr lang="en-IN" sz="3200" dirty="0" smtClean="0">
                <a:solidFill>
                  <a:srgbClr val="444949"/>
                </a:solidFill>
                <a:latin typeface="ArialMT"/>
              </a:rPr>
              <a:t>• </a:t>
            </a:r>
            <a:r>
              <a:rPr lang="en-IN" sz="3200" dirty="0" err="1" smtClean="0">
                <a:solidFill>
                  <a:srgbClr val="444949"/>
                </a:solidFill>
                <a:latin typeface="GillSans-Light"/>
              </a:rPr>
              <a:t>Crowdsourcing</a:t>
            </a:r>
            <a:r>
              <a:rPr lang="en-IN" sz="3200" dirty="0" smtClean="0">
                <a:solidFill>
                  <a:srgbClr val="444949"/>
                </a:solidFill>
                <a:latin typeface="GillSans-Light"/>
              </a:rPr>
              <a:t> marketplace to perform simple human tasks</a:t>
            </a:r>
          </a:p>
          <a:p>
            <a:pPr>
              <a:buNone/>
            </a:pPr>
            <a:r>
              <a:rPr lang="en-IN" sz="3200" dirty="0" smtClean="0">
                <a:solidFill>
                  <a:srgbClr val="444949"/>
                </a:solidFill>
                <a:latin typeface="ArialMT"/>
              </a:rPr>
              <a:t>• </a:t>
            </a:r>
            <a:r>
              <a:rPr lang="en-IN" sz="3200" dirty="0" smtClean="0">
                <a:solidFill>
                  <a:srgbClr val="444949"/>
                </a:solidFill>
                <a:latin typeface="GillSans-Light"/>
              </a:rPr>
              <a:t>Distributed virtual workforce.</a:t>
            </a:r>
          </a:p>
          <a:p>
            <a:pPr>
              <a:buNone/>
            </a:pPr>
            <a:r>
              <a:rPr lang="en-IN" sz="3200" dirty="0" smtClean="0">
                <a:solidFill>
                  <a:srgbClr val="444949"/>
                </a:solidFill>
                <a:latin typeface="ArialMT"/>
              </a:rPr>
              <a:t>• </a:t>
            </a:r>
            <a:r>
              <a:rPr lang="en-IN" sz="3200" dirty="0" smtClean="0">
                <a:solidFill>
                  <a:srgbClr val="444949"/>
                </a:solidFill>
                <a:latin typeface="GillSans-Light"/>
              </a:rPr>
              <a:t>Integrates with SWF natively, does not integrate with Step Functions</a:t>
            </a:r>
          </a:p>
          <a:p>
            <a:pPr>
              <a:buNone/>
            </a:pPr>
            <a:r>
              <a:rPr lang="en-IN" sz="3200" dirty="0" smtClean="0">
                <a:solidFill>
                  <a:srgbClr val="444949"/>
                </a:solidFill>
                <a:latin typeface="ArialMT"/>
              </a:rPr>
              <a:t>• </a:t>
            </a:r>
            <a:r>
              <a:rPr lang="en-IN" sz="3200" dirty="0" smtClean="0">
                <a:solidFill>
                  <a:srgbClr val="444949"/>
                </a:solidFill>
                <a:latin typeface="GillSans-Light"/>
              </a:rPr>
              <a:t>Example:</a:t>
            </a:r>
          </a:p>
          <a:p>
            <a:pPr lvl="1">
              <a:buNone/>
            </a:pPr>
            <a:r>
              <a:rPr lang="en-IN" sz="2400" dirty="0" smtClean="0">
                <a:solidFill>
                  <a:srgbClr val="444949"/>
                </a:solidFill>
                <a:latin typeface="ArialMT"/>
              </a:rPr>
              <a:t>• </a:t>
            </a:r>
            <a:r>
              <a:rPr lang="en-IN" sz="2400" dirty="0" smtClean="0">
                <a:solidFill>
                  <a:srgbClr val="444949"/>
                </a:solidFill>
                <a:latin typeface="GillSans-Light"/>
              </a:rPr>
              <a:t>You have a list of 10,000 restaurant names in your area and you want to get the telephone number, opening hours, address, etc…</a:t>
            </a:r>
          </a:p>
          <a:p>
            <a:pPr lvl="1">
              <a:buNone/>
            </a:pPr>
            <a:r>
              <a:rPr lang="en-IN" sz="2400" dirty="0" smtClean="0">
                <a:solidFill>
                  <a:srgbClr val="444949"/>
                </a:solidFill>
                <a:latin typeface="ArialMT"/>
              </a:rPr>
              <a:t>• </a:t>
            </a:r>
            <a:r>
              <a:rPr lang="en-IN" sz="2400" dirty="0" smtClean="0">
                <a:solidFill>
                  <a:srgbClr val="444949"/>
                </a:solidFill>
                <a:latin typeface="GillSans-Light"/>
              </a:rPr>
              <a:t>Assume the restaurant name is not perfect, therefore Google API cannot help</a:t>
            </a:r>
          </a:p>
          <a:p>
            <a:pPr lvl="1">
              <a:buNone/>
            </a:pPr>
            <a:r>
              <a:rPr lang="en-IN" sz="2400" dirty="0" smtClean="0">
                <a:solidFill>
                  <a:srgbClr val="444949"/>
                </a:solidFill>
                <a:latin typeface="ArialMT"/>
              </a:rPr>
              <a:t>• </a:t>
            </a:r>
            <a:r>
              <a:rPr lang="en-IN" sz="2400" dirty="0" smtClean="0">
                <a:solidFill>
                  <a:srgbClr val="444949"/>
                </a:solidFill>
                <a:latin typeface="GillSans-Light"/>
              </a:rPr>
              <a:t>You distribute the task on Mechanical Turk and humans will fill your database</a:t>
            </a:r>
          </a:p>
          <a:p>
            <a:pPr>
              <a:buNone/>
            </a:pPr>
            <a:r>
              <a:rPr lang="en-IN" sz="3200" dirty="0" smtClean="0">
                <a:solidFill>
                  <a:srgbClr val="444949"/>
                </a:solidFill>
                <a:latin typeface="ArialMT"/>
              </a:rPr>
              <a:t>• </a:t>
            </a:r>
            <a:r>
              <a:rPr lang="en-IN" sz="3200" dirty="0" smtClean="0">
                <a:solidFill>
                  <a:srgbClr val="444949"/>
                </a:solidFill>
                <a:latin typeface="GillSans-Light"/>
              </a:rPr>
              <a:t>Other use cases: image classification, data collection, business processing</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Amazon Mechanical Turk</a:t>
            </a:r>
            <a:endParaRPr lang="en-IN" sz="3600"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148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Application testing service for</a:t>
            </a:r>
          </a:p>
          <a:p>
            <a:pPr>
              <a:buNone/>
            </a:pPr>
            <a:r>
              <a:rPr lang="en-IN" sz="2800" dirty="0" smtClean="0">
                <a:solidFill>
                  <a:srgbClr val="444949"/>
                </a:solidFill>
                <a:latin typeface="GillSans-Light"/>
              </a:rPr>
              <a:t>your mobile and web applications</a:t>
            </a:r>
          </a:p>
          <a:p>
            <a:pPr>
              <a:buNone/>
            </a:pPr>
            <a:r>
              <a:rPr lang="en-IN" sz="2800" dirty="0" smtClean="0">
                <a:solidFill>
                  <a:srgbClr val="444949"/>
                </a:solidFill>
                <a:latin typeface="ArialMT"/>
              </a:rPr>
              <a:t>• </a:t>
            </a:r>
            <a:r>
              <a:rPr lang="en-IN" sz="2800" dirty="0" smtClean="0">
                <a:solidFill>
                  <a:srgbClr val="444949"/>
                </a:solidFill>
                <a:latin typeface="GillSans-Light"/>
              </a:rPr>
              <a:t>Test across real browsers and real mobiles devices</a:t>
            </a:r>
          </a:p>
          <a:p>
            <a:pPr>
              <a:buNone/>
            </a:pPr>
            <a:r>
              <a:rPr lang="en-IN" sz="2800" dirty="0" smtClean="0">
                <a:solidFill>
                  <a:srgbClr val="444949"/>
                </a:solidFill>
                <a:latin typeface="ArialMT"/>
              </a:rPr>
              <a:t>• </a:t>
            </a:r>
            <a:r>
              <a:rPr lang="en-IN" sz="2800" dirty="0" smtClean="0">
                <a:solidFill>
                  <a:srgbClr val="444949"/>
                </a:solidFill>
                <a:latin typeface="GillSans-Light"/>
              </a:rPr>
              <a:t>Fully automated using framework</a:t>
            </a:r>
          </a:p>
          <a:p>
            <a:pPr>
              <a:buNone/>
            </a:pPr>
            <a:r>
              <a:rPr lang="en-IN" sz="2800" dirty="0" smtClean="0">
                <a:solidFill>
                  <a:srgbClr val="444949"/>
                </a:solidFill>
                <a:latin typeface="ArialMT"/>
              </a:rPr>
              <a:t>• </a:t>
            </a:r>
            <a:r>
              <a:rPr lang="en-IN" sz="2800" dirty="0" smtClean="0">
                <a:solidFill>
                  <a:srgbClr val="444949"/>
                </a:solidFill>
                <a:latin typeface="GillSans-Light"/>
              </a:rPr>
              <a:t>Improve the quality of web and</a:t>
            </a:r>
          </a:p>
          <a:p>
            <a:pPr>
              <a:buNone/>
            </a:pPr>
            <a:r>
              <a:rPr lang="en-IN" sz="2800" dirty="0" smtClean="0">
                <a:solidFill>
                  <a:srgbClr val="444949"/>
                </a:solidFill>
                <a:latin typeface="GillSans-Light"/>
              </a:rPr>
              <a:t>mobile apps</a:t>
            </a:r>
          </a:p>
          <a:p>
            <a:pPr>
              <a:buNone/>
            </a:pPr>
            <a:r>
              <a:rPr lang="en-IN" sz="2800" dirty="0" smtClean="0">
                <a:solidFill>
                  <a:srgbClr val="444949"/>
                </a:solidFill>
                <a:latin typeface="ArialMT"/>
              </a:rPr>
              <a:t>• </a:t>
            </a:r>
            <a:r>
              <a:rPr lang="en-IN" sz="2800" dirty="0" smtClean="0">
                <a:solidFill>
                  <a:srgbClr val="444949"/>
                </a:solidFill>
                <a:latin typeface="GillSans-Light"/>
              </a:rPr>
              <a:t>Generates videos and logs to</a:t>
            </a:r>
          </a:p>
          <a:p>
            <a:pPr>
              <a:buNone/>
            </a:pPr>
            <a:r>
              <a:rPr lang="en-IN" sz="2800" dirty="0" smtClean="0">
                <a:solidFill>
                  <a:srgbClr val="444949"/>
                </a:solidFill>
                <a:latin typeface="GillSans-Light"/>
              </a:rPr>
              <a:t>document the issues encountered</a:t>
            </a:r>
          </a:p>
          <a:p>
            <a:pPr>
              <a:buNone/>
            </a:pPr>
            <a:r>
              <a:rPr lang="en-IN" sz="2800" dirty="0" smtClean="0">
                <a:solidFill>
                  <a:srgbClr val="444949"/>
                </a:solidFill>
                <a:latin typeface="ArialMT"/>
              </a:rPr>
              <a:t>• </a:t>
            </a:r>
            <a:r>
              <a:rPr lang="en-IN" sz="2800" dirty="0" smtClean="0">
                <a:solidFill>
                  <a:srgbClr val="444949"/>
                </a:solidFill>
                <a:latin typeface="GillSans-Light"/>
              </a:rPr>
              <a:t>Can remotely log-in to devices</a:t>
            </a:r>
          </a:p>
          <a:p>
            <a:pPr>
              <a:buNone/>
            </a:pPr>
            <a:r>
              <a:rPr lang="en-IN" sz="2800" dirty="0" smtClean="0">
                <a:solidFill>
                  <a:srgbClr val="444949"/>
                </a:solidFill>
                <a:latin typeface="GillSans-Light"/>
              </a:rPr>
              <a:t>for debugging</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Device Farm</a:t>
            </a:r>
            <a:endParaRPr lang="en-IN" dirty="0"/>
          </a:p>
        </p:txBody>
      </p:sp>
      <p:pic>
        <p:nvPicPr>
          <p:cNvPr id="43010" name="Picture 2"/>
          <p:cNvPicPr>
            <a:picLocks noChangeAspect="1" noChangeArrowheads="1"/>
          </p:cNvPicPr>
          <p:nvPr/>
        </p:nvPicPr>
        <p:blipFill>
          <a:blip r:embed="rId2"/>
          <a:srcRect/>
          <a:stretch>
            <a:fillRect/>
          </a:stretch>
        </p:blipFill>
        <p:spPr bwMode="auto">
          <a:xfrm>
            <a:off x="4800600" y="1600199"/>
            <a:ext cx="4038600" cy="4572001"/>
          </a:xfrm>
          <a:prstGeom prst="rect">
            <a:avLst/>
          </a:prstGeom>
          <a:noFill/>
          <a:ln w="9525">
            <a:noFill/>
            <a:miter lim="800000"/>
            <a:headEnd/>
            <a:tailEnd/>
          </a:ln>
          <a:effectLst/>
        </p:spPr>
      </p:pic>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810000"/>
            <a:ext cx="8229600" cy="1143000"/>
          </a:xfrm>
        </p:spPr>
        <p:txBody>
          <a:bodyPr>
            <a:normAutofit fontScale="90000"/>
          </a:bodyPr>
          <a:lstStyle/>
          <a:p>
            <a:r>
              <a:rPr lang="en-IN" sz="4400" dirty="0" smtClean="0">
                <a:solidFill>
                  <a:srgbClr val="444949"/>
                </a:solidFill>
                <a:latin typeface="GillSans-Light"/>
              </a:rPr>
              <a:t>Final Tips &amp; Sample Questions</a:t>
            </a:r>
            <a:endParaRPr lang="en-IN"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Exam Page: </a:t>
            </a:r>
            <a:r>
              <a:rPr lang="en-IN" sz="2400" dirty="0" smtClean="0">
                <a:solidFill>
                  <a:srgbClr val="0563C2"/>
                </a:solidFill>
                <a:latin typeface="GillSans-Light"/>
              </a:rPr>
              <a:t>https://aws.amazon.com/certification/certified-solutionsarchitect-professional/</a:t>
            </a:r>
          </a:p>
          <a:p>
            <a:pPr>
              <a:buNone/>
            </a:pPr>
            <a:r>
              <a:rPr lang="en-IN" sz="2400" dirty="0" smtClean="0">
                <a:solidFill>
                  <a:srgbClr val="444949"/>
                </a:solidFill>
                <a:latin typeface="ArialMT"/>
              </a:rPr>
              <a:t>• </a:t>
            </a:r>
            <a:r>
              <a:rPr lang="en-IN" sz="2400" dirty="0" smtClean="0">
                <a:solidFill>
                  <a:srgbClr val="444949"/>
                </a:solidFill>
                <a:latin typeface="GillSans-Light"/>
              </a:rPr>
              <a:t>Note: the questions are from 2015 – the certification has definitely evolved since then, but the sample questions have not been updated</a:t>
            </a:r>
          </a:p>
          <a:p>
            <a:pPr>
              <a:buNone/>
            </a:pPr>
            <a:r>
              <a:rPr lang="en-IN" sz="2400" dirty="0" smtClean="0">
                <a:solidFill>
                  <a:srgbClr val="444949"/>
                </a:solidFill>
                <a:latin typeface="ArialMT"/>
              </a:rPr>
              <a:t>• </a:t>
            </a:r>
            <a:r>
              <a:rPr lang="en-IN" sz="2400" dirty="0" smtClean="0">
                <a:solidFill>
                  <a:srgbClr val="444949"/>
                </a:solidFill>
                <a:latin typeface="GillSans-Light"/>
              </a:rPr>
              <a:t>Link to questions:</a:t>
            </a:r>
          </a:p>
          <a:p>
            <a:pPr>
              <a:buNone/>
            </a:pPr>
            <a:r>
              <a:rPr lang="en-IN" sz="2400" dirty="0" smtClean="0">
                <a:solidFill>
                  <a:srgbClr val="0563C2"/>
                </a:solidFill>
                <a:latin typeface="GillSans-Light"/>
              </a:rPr>
              <a:t>http://d0.awsstatic.com/Train%20&amp;%20Cert/docs/AWS_certified_solutions_architect_professional_examsample.pdf</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Analysis from the Practice </a:t>
            </a:r>
            <a:br>
              <a:rPr lang="en-IN" sz="3200" dirty="0" smtClean="0">
                <a:solidFill>
                  <a:srgbClr val="444949"/>
                </a:solidFill>
                <a:latin typeface="GillSans-Light"/>
              </a:rPr>
            </a:br>
            <a:r>
              <a:rPr lang="en-IN" sz="3200" dirty="0" smtClean="0">
                <a:solidFill>
                  <a:srgbClr val="444949"/>
                </a:solidFill>
                <a:latin typeface="GillSans-Light"/>
              </a:rPr>
              <a:t>Sample questions</a:t>
            </a:r>
            <a:endParaRPr lang="en-IN" sz="3600"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862071"/>
          </a:xfrm>
        </p:spPr>
        <p:txBody>
          <a:bodyPr>
            <a:normAutofit fontScale="77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Your company’s on-premises content management system has the following architecture:</a:t>
            </a:r>
          </a:p>
          <a:p>
            <a:pPr lvl="1">
              <a:buNone/>
            </a:pPr>
            <a:r>
              <a:rPr lang="fr-FR" sz="2400" dirty="0" smtClean="0">
                <a:solidFill>
                  <a:srgbClr val="444949"/>
                </a:solidFill>
                <a:latin typeface="ArialMT"/>
              </a:rPr>
              <a:t>• </a:t>
            </a:r>
            <a:r>
              <a:rPr lang="fr-FR" sz="2400" dirty="0" smtClean="0">
                <a:solidFill>
                  <a:srgbClr val="444949"/>
                </a:solidFill>
                <a:latin typeface="GillSans-Light"/>
              </a:rPr>
              <a:t>Application </a:t>
            </a:r>
            <a:r>
              <a:rPr lang="fr-FR" sz="2400" dirty="0" err="1" smtClean="0">
                <a:solidFill>
                  <a:srgbClr val="444949"/>
                </a:solidFill>
                <a:latin typeface="GillSans-Light"/>
              </a:rPr>
              <a:t>Tier</a:t>
            </a:r>
            <a:r>
              <a:rPr lang="fr-FR" sz="2400" dirty="0" smtClean="0">
                <a:solidFill>
                  <a:srgbClr val="444949"/>
                </a:solidFill>
                <a:latin typeface="GillSans-Light"/>
              </a:rPr>
              <a:t> – Java code on a </a:t>
            </a:r>
            <a:r>
              <a:rPr lang="fr-FR" sz="2400" dirty="0" err="1" smtClean="0">
                <a:solidFill>
                  <a:srgbClr val="444949"/>
                </a:solidFill>
                <a:latin typeface="GillSans-Light"/>
              </a:rPr>
              <a:t>JBoss</a:t>
            </a:r>
            <a:r>
              <a:rPr lang="fr-FR" sz="2400" dirty="0" smtClean="0">
                <a:solidFill>
                  <a:srgbClr val="444949"/>
                </a:solidFill>
                <a:latin typeface="GillSans-Light"/>
              </a:rPr>
              <a:t> application server</a:t>
            </a:r>
          </a:p>
          <a:p>
            <a:pPr lvl="1">
              <a:buNone/>
            </a:pPr>
            <a:r>
              <a:rPr lang="en-IN" sz="2400" dirty="0" smtClean="0">
                <a:solidFill>
                  <a:srgbClr val="444949"/>
                </a:solidFill>
                <a:latin typeface="ArialMT"/>
              </a:rPr>
              <a:t>• </a:t>
            </a:r>
            <a:r>
              <a:rPr lang="en-IN" sz="2400" dirty="0" smtClean="0">
                <a:solidFill>
                  <a:srgbClr val="444949"/>
                </a:solidFill>
                <a:latin typeface="GillSans-Light"/>
              </a:rPr>
              <a:t>Database Tier – Oracle database regularly backed up to Amazon Simple Storage Service (S3) using the Oracle RMAN backup utility</a:t>
            </a:r>
          </a:p>
          <a:p>
            <a:pPr lvl="1">
              <a:buNone/>
            </a:pPr>
            <a:r>
              <a:rPr lang="en-IN" sz="2400" dirty="0" smtClean="0">
                <a:solidFill>
                  <a:srgbClr val="444949"/>
                </a:solidFill>
                <a:latin typeface="ArialMT"/>
              </a:rPr>
              <a:t>• </a:t>
            </a:r>
            <a:r>
              <a:rPr lang="en-IN" sz="2400" dirty="0" smtClean="0">
                <a:solidFill>
                  <a:srgbClr val="444949"/>
                </a:solidFill>
                <a:latin typeface="GillSans-Light"/>
              </a:rPr>
              <a:t>Static Content – stored on a 512GB gateway stored Storage Gateway volume attached to the application server via the </a:t>
            </a:r>
            <a:r>
              <a:rPr lang="en-IN" sz="2400" dirty="0" err="1" smtClean="0">
                <a:solidFill>
                  <a:srgbClr val="444949"/>
                </a:solidFill>
                <a:latin typeface="GillSans-Light"/>
              </a:rPr>
              <a:t>iSCSI</a:t>
            </a:r>
            <a:r>
              <a:rPr lang="en-IN" sz="2400" dirty="0" smtClean="0">
                <a:solidFill>
                  <a:srgbClr val="444949"/>
                </a:solidFill>
                <a:latin typeface="GillSans-Light"/>
              </a:rPr>
              <a:t> interface</a:t>
            </a:r>
          </a:p>
          <a:p>
            <a:pPr>
              <a:buNone/>
            </a:pPr>
            <a:r>
              <a:rPr lang="en-IN" sz="3200" dirty="0" smtClean="0">
                <a:solidFill>
                  <a:srgbClr val="444949"/>
                </a:solidFill>
                <a:latin typeface="ArialMT"/>
              </a:rPr>
              <a:t>• </a:t>
            </a:r>
            <a:r>
              <a:rPr lang="en-IN" sz="3200" dirty="0" smtClean="0">
                <a:solidFill>
                  <a:srgbClr val="444949"/>
                </a:solidFill>
                <a:latin typeface="GillSans-Light"/>
              </a:rPr>
              <a:t>Which AWS based disaster recovery strategy will give you the best RTO?</a:t>
            </a:r>
          </a:p>
        </p:txBody>
      </p:sp>
      <p:sp>
        <p:nvSpPr>
          <p:cNvPr id="3" name="Title 2"/>
          <p:cNvSpPr>
            <a:spLocks noGrp="1"/>
          </p:cNvSpPr>
          <p:nvPr>
            <p:ph type="title"/>
          </p:nvPr>
        </p:nvSpPr>
        <p:spPr/>
        <p:txBody>
          <a:bodyPr/>
          <a:lstStyle/>
          <a:p>
            <a:r>
              <a:rPr lang="en-IN" sz="4000" dirty="0" smtClean="0">
                <a:solidFill>
                  <a:srgbClr val="444949"/>
                </a:solidFill>
                <a:latin typeface="GillSans-Light"/>
              </a:rPr>
              <a:t>Question 1</a:t>
            </a:r>
            <a:endParaRPr lang="en-IN" dirty="0"/>
          </a:p>
        </p:txBody>
      </p:sp>
      <p:pic>
        <p:nvPicPr>
          <p:cNvPr id="44034" name="Picture 2"/>
          <p:cNvPicPr>
            <a:picLocks noChangeAspect="1" noChangeArrowheads="1"/>
          </p:cNvPicPr>
          <p:nvPr/>
        </p:nvPicPr>
        <p:blipFill>
          <a:blip r:embed="rId2"/>
          <a:srcRect/>
          <a:stretch>
            <a:fillRect/>
          </a:stretch>
        </p:blipFill>
        <p:spPr bwMode="auto">
          <a:xfrm>
            <a:off x="533400" y="4191000"/>
            <a:ext cx="7962900" cy="13716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Font typeface="Wingdings" pitchFamily="2" charset="2"/>
              <a:buChar char="v"/>
            </a:pPr>
            <a:r>
              <a:rPr lang="en-US" dirty="0" smtClean="0"/>
              <a:t> This course does not come with practice exams</a:t>
            </a:r>
          </a:p>
          <a:p>
            <a:pPr>
              <a:buNone/>
            </a:pPr>
            <a:r>
              <a:rPr lang="en-US" dirty="0" smtClean="0"/>
              <a:t>• I recommend you look on </a:t>
            </a:r>
            <a:r>
              <a:rPr lang="en-US" dirty="0" err="1" smtClean="0"/>
              <a:t>Udemy</a:t>
            </a:r>
            <a:r>
              <a:rPr lang="en-US" dirty="0" smtClean="0"/>
              <a:t> for extra practice exams</a:t>
            </a:r>
          </a:p>
          <a:p>
            <a:pPr>
              <a:buNone/>
            </a:pPr>
            <a:r>
              <a:rPr lang="en-US" dirty="0" smtClean="0"/>
              <a:t>• I really want to focus this course on the knowledge needed</a:t>
            </a:r>
          </a:p>
          <a:p>
            <a:pPr>
              <a:buNone/>
            </a:pPr>
            <a:r>
              <a:rPr lang="en-US" dirty="0" smtClean="0"/>
              <a:t>• I may come up with a practice exam at some point (to be purchased separately)</a:t>
            </a:r>
          </a:p>
          <a:p>
            <a:pPr>
              <a:buNone/>
            </a:pPr>
            <a:endParaRPr lang="en-US" dirty="0" smtClean="0"/>
          </a:p>
          <a:p>
            <a:pPr>
              <a:buFont typeface="Wingdings" pitchFamily="2" charset="2"/>
              <a:buChar char="v"/>
            </a:pPr>
            <a:r>
              <a:rPr lang="en-US" dirty="0" smtClean="0"/>
              <a:t> Warning:</a:t>
            </a:r>
          </a:p>
          <a:p>
            <a:pPr>
              <a:buNone/>
            </a:pPr>
            <a:r>
              <a:rPr lang="en-US" dirty="0" smtClean="0"/>
              <a:t>• This course is on the NEW CERTIFICATION (SAP-C01)</a:t>
            </a:r>
          </a:p>
          <a:p>
            <a:pPr>
              <a:buNone/>
            </a:pPr>
            <a:r>
              <a:rPr lang="en-US" dirty="0" smtClean="0"/>
              <a:t>• You may see outdated content in other practice exams, other courses, etc...</a:t>
            </a:r>
          </a:p>
          <a:p>
            <a:pPr>
              <a:buNone/>
            </a:pPr>
            <a:r>
              <a:rPr lang="en-US" dirty="0" smtClean="0"/>
              <a:t>• This course is not incomplete, it’s more targeted towards the knowledge you</a:t>
            </a:r>
          </a:p>
          <a:p>
            <a:pPr>
              <a:buNone/>
            </a:pPr>
            <a:r>
              <a:rPr lang="en-US" dirty="0" smtClean="0"/>
              <a:t>actually need to know to pass the exam</a:t>
            </a:r>
            <a:endParaRPr lang="en-US" dirty="0"/>
          </a:p>
        </p:txBody>
      </p:sp>
      <p:sp>
        <p:nvSpPr>
          <p:cNvPr id="3" name="Title 2"/>
          <p:cNvSpPr>
            <a:spLocks noGrp="1"/>
          </p:cNvSpPr>
          <p:nvPr>
            <p:ph type="title"/>
          </p:nvPr>
        </p:nvSpPr>
        <p:spPr/>
        <p:txBody>
          <a:bodyPr/>
          <a:lstStyle/>
          <a:p>
            <a:r>
              <a:rPr lang="en-US" dirty="0" smtClean="0"/>
              <a:t>Practice Exams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US" sz="2800" dirty="0" smtClean="0">
                <a:solidFill>
                  <a:srgbClr val="444949"/>
                </a:solidFill>
                <a:latin typeface="ArialMT"/>
              </a:rPr>
              <a:t>• </a:t>
            </a:r>
            <a:r>
              <a:rPr lang="en-US" sz="2800" dirty="0" smtClean="0">
                <a:solidFill>
                  <a:srgbClr val="444949"/>
                </a:solidFill>
                <a:latin typeface="GillSans-Light"/>
              </a:rPr>
              <a:t>Centrally manage Single Sign-On</a:t>
            </a:r>
          </a:p>
          <a:p>
            <a:pPr>
              <a:buNone/>
            </a:pPr>
            <a:r>
              <a:rPr lang="en-US" sz="2800" dirty="0" smtClean="0">
                <a:solidFill>
                  <a:srgbClr val="444949"/>
                </a:solidFill>
                <a:latin typeface="GillSans-Light"/>
              </a:rPr>
              <a:t>to access multiple accounts and</a:t>
            </a:r>
          </a:p>
          <a:p>
            <a:pPr>
              <a:buNone/>
            </a:pPr>
            <a:r>
              <a:rPr lang="en-US" sz="2800" dirty="0" smtClean="0">
                <a:solidFill>
                  <a:srgbClr val="444949"/>
                </a:solidFill>
                <a:latin typeface="GillSans-Light"/>
              </a:rPr>
              <a:t>3</a:t>
            </a:r>
            <a:r>
              <a:rPr lang="en-US" sz="1800" dirty="0" smtClean="0">
                <a:solidFill>
                  <a:srgbClr val="444949"/>
                </a:solidFill>
                <a:latin typeface="GillSans-Light"/>
              </a:rPr>
              <a:t>rd</a:t>
            </a:r>
            <a:r>
              <a:rPr lang="en-US" sz="2800" dirty="0" smtClean="0">
                <a:solidFill>
                  <a:srgbClr val="444949"/>
                </a:solidFill>
                <a:latin typeface="GillSans-Light"/>
              </a:rPr>
              <a:t>-party business applications.</a:t>
            </a:r>
          </a:p>
          <a:p>
            <a:pPr>
              <a:buNone/>
            </a:pPr>
            <a:r>
              <a:rPr lang="en-US" sz="2800" dirty="0" smtClean="0">
                <a:solidFill>
                  <a:srgbClr val="444949"/>
                </a:solidFill>
                <a:latin typeface="ArialMT"/>
              </a:rPr>
              <a:t>• </a:t>
            </a:r>
            <a:r>
              <a:rPr lang="en-US" sz="2800" dirty="0" smtClean="0">
                <a:solidFill>
                  <a:srgbClr val="444949"/>
                </a:solidFill>
                <a:latin typeface="GillSans-Light"/>
              </a:rPr>
              <a:t>Integrated with AWS</a:t>
            </a:r>
          </a:p>
          <a:p>
            <a:pPr>
              <a:buNone/>
            </a:pPr>
            <a:r>
              <a:rPr lang="en-US" sz="2800" dirty="0" smtClean="0">
                <a:solidFill>
                  <a:srgbClr val="444949"/>
                </a:solidFill>
                <a:latin typeface="GillSans-Light"/>
              </a:rPr>
              <a:t>Organizations</a:t>
            </a:r>
          </a:p>
          <a:p>
            <a:pPr>
              <a:buNone/>
            </a:pPr>
            <a:r>
              <a:rPr lang="en-US" sz="2800" dirty="0" smtClean="0">
                <a:solidFill>
                  <a:srgbClr val="444949"/>
                </a:solidFill>
                <a:latin typeface="ArialMT"/>
              </a:rPr>
              <a:t>• </a:t>
            </a:r>
            <a:r>
              <a:rPr lang="en-US" sz="2800" dirty="0" smtClean="0">
                <a:solidFill>
                  <a:srgbClr val="444949"/>
                </a:solidFill>
                <a:latin typeface="GillSans-Light"/>
              </a:rPr>
              <a:t>Supports SAML 2.0 markup</a:t>
            </a:r>
          </a:p>
          <a:p>
            <a:pPr>
              <a:buNone/>
            </a:pPr>
            <a:r>
              <a:rPr lang="en-US" sz="2800" dirty="0" smtClean="0">
                <a:solidFill>
                  <a:srgbClr val="444949"/>
                </a:solidFill>
                <a:latin typeface="ArialMT"/>
              </a:rPr>
              <a:t>• </a:t>
            </a:r>
            <a:r>
              <a:rPr lang="en-US" sz="2800" dirty="0" smtClean="0">
                <a:solidFill>
                  <a:srgbClr val="444949"/>
                </a:solidFill>
                <a:latin typeface="GillSans-Light"/>
              </a:rPr>
              <a:t>Integration with on-premise</a:t>
            </a:r>
          </a:p>
          <a:p>
            <a:pPr>
              <a:buNone/>
            </a:pPr>
            <a:r>
              <a:rPr lang="en-US" sz="2800" dirty="0" smtClean="0">
                <a:solidFill>
                  <a:srgbClr val="444949"/>
                </a:solidFill>
                <a:latin typeface="GillSans-Light"/>
              </a:rPr>
              <a:t>Active Directory</a:t>
            </a:r>
          </a:p>
          <a:p>
            <a:pPr>
              <a:buNone/>
            </a:pPr>
            <a:r>
              <a:rPr lang="en-US" sz="2800" dirty="0" smtClean="0">
                <a:solidFill>
                  <a:srgbClr val="444949"/>
                </a:solidFill>
                <a:latin typeface="ArialMT"/>
              </a:rPr>
              <a:t>• </a:t>
            </a:r>
            <a:r>
              <a:rPr lang="en-US" sz="2800" dirty="0" smtClean="0">
                <a:solidFill>
                  <a:srgbClr val="444949"/>
                </a:solidFill>
                <a:latin typeface="GillSans-Light"/>
              </a:rPr>
              <a:t>Centralized permission</a:t>
            </a:r>
          </a:p>
          <a:p>
            <a:pPr>
              <a:buNone/>
            </a:pPr>
            <a:r>
              <a:rPr lang="en-US" sz="2800" dirty="0" smtClean="0">
                <a:solidFill>
                  <a:srgbClr val="444949"/>
                </a:solidFill>
                <a:latin typeface="GillSans-Light"/>
              </a:rPr>
              <a:t>management</a:t>
            </a:r>
          </a:p>
          <a:p>
            <a:pPr>
              <a:buNone/>
            </a:pPr>
            <a:r>
              <a:rPr lang="en-US" sz="2800" dirty="0" smtClean="0">
                <a:solidFill>
                  <a:srgbClr val="444949"/>
                </a:solidFill>
                <a:latin typeface="ArialMT"/>
              </a:rPr>
              <a:t>• </a:t>
            </a:r>
            <a:r>
              <a:rPr lang="en-US" sz="2800" dirty="0" smtClean="0">
                <a:solidFill>
                  <a:srgbClr val="444949"/>
                </a:solidFill>
                <a:latin typeface="GillSans-Light"/>
              </a:rPr>
              <a:t>Centralized auditing with</a:t>
            </a:r>
          </a:p>
          <a:p>
            <a:pPr>
              <a:buNone/>
            </a:pPr>
            <a:r>
              <a:rPr lang="en-US" sz="2800" dirty="0" err="1" smtClean="0">
                <a:solidFill>
                  <a:srgbClr val="444949"/>
                </a:solidFill>
                <a:latin typeface="GillSans-Light"/>
              </a:rPr>
              <a:t>CloudTrail</a:t>
            </a:r>
            <a:endParaRPr lang="en-US" dirty="0"/>
          </a:p>
        </p:txBody>
      </p:sp>
      <p:sp>
        <p:nvSpPr>
          <p:cNvPr id="3" name="Title 2"/>
          <p:cNvSpPr>
            <a:spLocks noGrp="1"/>
          </p:cNvSpPr>
          <p:nvPr>
            <p:ph type="title"/>
          </p:nvPr>
        </p:nvSpPr>
        <p:spPr/>
        <p:txBody>
          <a:bodyPr>
            <a:normAutofit/>
          </a:bodyPr>
          <a:lstStyle/>
          <a:p>
            <a:r>
              <a:rPr lang="en-US" sz="3200" dirty="0" smtClean="0">
                <a:solidFill>
                  <a:srgbClr val="444949"/>
                </a:solidFill>
                <a:latin typeface="GillSans-Light"/>
              </a:rPr>
              <a:t>AWS Single Sign-On (SSO)</a:t>
            </a:r>
            <a:endParaRPr lang="en-US" sz="3600" dirty="0"/>
          </a:p>
        </p:txBody>
      </p:sp>
      <p:pic>
        <p:nvPicPr>
          <p:cNvPr id="25602" name="Picture 2"/>
          <p:cNvPicPr>
            <a:picLocks noChangeAspect="1" noChangeArrowheads="1"/>
          </p:cNvPicPr>
          <p:nvPr/>
        </p:nvPicPr>
        <p:blipFill>
          <a:blip r:embed="rId2"/>
          <a:srcRect/>
          <a:stretch>
            <a:fillRect/>
          </a:stretch>
        </p:blipFill>
        <p:spPr bwMode="auto">
          <a:xfrm>
            <a:off x="5486400" y="1905000"/>
            <a:ext cx="3343275" cy="3886200"/>
          </a:xfrm>
          <a:prstGeom prst="rect">
            <a:avLst/>
          </a:prstGeom>
          <a:noFill/>
          <a:ln w="9525">
            <a:noFill/>
            <a:miter lim="800000"/>
            <a:headEnd/>
            <a:tailEnd/>
          </a:ln>
          <a:effectLst/>
        </p:spPr>
      </p:pic>
      <p:sp>
        <p:nvSpPr>
          <p:cNvPr id="5" name="Rectangle 4"/>
          <p:cNvSpPr/>
          <p:nvPr/>
        </p:nvSpPr>
        <p:spPr>
          <a:xfrm>
            <a:off x="4343400" y="5943600"/>
            <a:ext cx="4572000" cy="646331"/>
          </a:xfrm>
          <a:prstGeom prst="rect">
            <a:avLst/>
          </a:prstGeom>
        </p:spPr>
        <p:txBody>
          <a:bodyPr>
            <a:spAutoFit/>
          </a:bodyPr>
          <a:lstStyle/>
          <a:p>
            <a:r>
              <a:rPr lang="en-US" b="1" dirty="0" smtClean="0">
                <a:solidFill>
                  <a:srgbClr val="0563C2"/>
                </a:solidFill>
                <a:latin typeface="Calibri"/>
              </a:rPr>
              <a:t>https://aws.amazon.com/blogs/security/introducing-aws-single-sign-on/</a:t>
            </a:r>
            <a:endParaRPr lang="en-US" b="1" dirty="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91000" cy="4525963"/>
          </a:xfrm>
        </p:spPr>
        <p:txBody>
          <a:bodyPr>
            <a:normAutofit fontScale="55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Your company’s on-premises</a:t>
            </a:r>
          </a:p>
          <a:p>
            <a:pPr>
              <a:buNone/>
            </a:pPr>
            <a:r>
              <a:rPr lang="en-IN" sz="3200" dirty="0" smtClean="0">
                <a:solidFill>
                  <a:srgbClr val="444949"/>
                </a:solidFill>
                <a:latin typeface="GillSans-Light"/>
              </a:rPr>
              <a:t>content management system</a:t>
            </a:r>
          </a:p>
          <a:p>
            <a:pPr>
              <a:buNone/>
            </a:pPr>
            <a:r>
              <a:rPr lang="en-IN" sz="3200" dirty="0" smtClean="0">
                <a:solidFill>
                  <a:srgbClr val="444949"/>
                </a:solidFill>
                <a:latin typeface="GillSans-Light"/>
              </a:rPr>
              <a:t>has the following architecture:</a:t>
            </a:r>
          </a:p>
          <a:p>
            <a:pPr>
              <a:buNone/>
            </a:pPr>
            <a:r>
              <a:rPr lang="fr-FR" sz="2800" dirty="0" smtClean="0">
                <a:solidFill>
                  <a:srgbClr val="444949"/>
                </a:solidFill>
                <a:latin typeface="ArialMT"/>
              </a:rPr>
              <a:t>• </a:t>
            </a:r>
            <a:r>
              <a:rPr lang="fr-FR" sz="2800" dirty="0" smtClean="0">
                <a:solidFill>
                  <a:srgbClr val="444949"/>
                </a:solidFill>
                <a:latin typeface="GillSans-Light"/>
              </a:rPr>
              <a:t>Application </a:t>
            </a:r>
            <a:r>
              <a:rPr lang="fr-FR" sz="2800" dirty="0" err="1" smtClean="0">
                <a:solidFill>
                  <a:srgbClr val="444949"/>
                </a:solidFill>
                <a:latin typeface="GillSans-Light"/>
              </a:rPr>
              <a:t>Tier</a:t>
            </a:r>
            <a:r>
              <a:rPr lang="fr-FR" sz="2800" dirty="0" smtClean="0">
                <a:solidFill>
                  <a:srgbClr val="444949"/>
                </a:solidFill>
                <a:latin typeface="GillSans-Light"/>
              </a:rPr>
              <a:t> – Java code on</a:t>
            </a:r>
          </a:p>
          <a:p>
            <a:pPr>
              <a:buNone/>
            </a:pPr>
            <a:r>
              <a:rPr lang="en-IN" sz="2800" dirty="0" smtClean="0">
                <a:solidFill>
                  <a:srgbClr val="444949"/>
                </a:solidFill>
                <a:latin typeface="GillSans-Light"/>
              </a:rPr>
              <a:t>a </a:t>
            </a:r>
            <a:r>
              <a:rPr lang="en-IN" sz="2800" dirty="0" err="1" smtClean="0">
                <a:solidFill>
                  <a:srgbClr val="444949"/>
                </a:solidFill>
                <a:latin typeface="GillSans-Light"/>
              </a:rPr>
              <a:t>JBoss</a:t>
            </a:r>
            <a:r>
              <a:rPr lang="en-IN" sz="2800" dirty="0" smtClean="0">
                <a:solidFill>
                  <a:srgbClr val="444949"/>
                </a:solidFill>
                <a:latin typeface="GillSans-Light"/>
              </a:rPr>
              <a:t> application server</a:t>
            </a:r>
          </a:p>
          <a:p>
            <a:pPr>
              <a:buNone/>
            </a:pPr>
            <a:r>
              <a:rPr lang="en-IN" sz="2800" dirty="0" smtClean="0">
                <a:solidFill>
                  <a:srgbClr val="444949"/>
                </a:solidFill>
                <a:latin typeface="ArialMT"/>
              </a:rPr>
              <a:t>• </a:t>
            </a:r>
            <a:r>
              <a:rPr lang="en-IN" sz="2800" dirty="0" smtClean="0">
                <a:solidFill>
                  <a:srgbClr val="444949"/>
                </a:solidFill>
                <a:latin typeface="GillSans-Light"/>
              </a:rPr>
              <a:t>Database Tier – Oracle</a:t>
            </a:r>
          </a:p>
          <a:p>
            <a:pPr>
              <a:buNone/>
            </a:pPr>
            <a:r>
              <a:rPr lang="en-IN" sz="2800" dirty="0" smtClean="0">
                <a:solidFill>
                  <a:srgbClr val="444949"/>
                </a:solidFill>
                <a:latin typeface="GillSans-Light"/>
              </a:rPr>
              <a:t>database regularly backed up</a:t>
            </a:r>
          </a:p>
          <a:p>
            <a:pPr>
              <a:buNone/>
            </a:pPr>
            <a:r>
              <a:rPr lang="en-IN" sz="2800" dirty="0" smtClean="0">
                <a:solidFill>
                  <a:srgbClr val="444949"/>
                </a:solidFill>
                <a:latin typeface="GillSans-Light"/>
              </a:rPr>
              <a:t>to Amazon Simple Storage</a:t>
            </a:r>
          </a:p>
          <a:p>
            <a:pPr>
              <a:buNone/>
            </a:pPr>
            <a:r>
              <a:rPr lang="en-IN" sz="2800" dirty="0" smtClean="0">
                <a:solidFill>
                  <a:srgbClr val="444949"/>
                </a:solidFill>
                <a:latin typeface="GillSans-Light"/>
              </a:rPr>
              <a:t>Service (S3) using the Oracle</a:t>
            </a:r>
          </a:p>
          <a:p>
            <a:pPr>
              <a:buNone/>
            </a:pPr>
            <a:r>
              <a:rPr lang="en-IN" sz="2800" dirty="0" smtClean="0">
                <a:solidFill>
                  <a:srgbClr val="444949"/>
                </a:solidFill>
                <a:latin typeface="GillSans-Light"/>
              </a:rPr>
              <a:t>RMAN backup utility</a:t>
            </a:r>
          </a:p>
          <a:p>
            <a:pPr>
              <a:buNone/>
            </a:pPr>
            <a:r>
              <a:rPr lang="en-IN" sz="2800" dirty="0" smtClean="0">
                <a:solidFill>
                  <a:srgbClr val="444949"/>
                </a:solidFill>
                <a:latin typeface="ArialMT"/>
              </a:rPr>
              <a:t>• </a:t>
            </a:r>
            <a:r>
              <a:rPr lang="en-IN" sz="2800" dirty="0" smtClean="0">
                <a:solidFill>
                  <a:srgbClr val="444949"/>
                </a:solidFill>
                <a:latin typeface="GillSans-Light"/>
              </a:rPr>
              <a:t>Static Content – stored on a</a:t>
            </a:r>
          </a:p>
          <a:p>
            <a:pPr>
              <a:buNone/>
            </a:pPr>
            <a:r>
              <a:rPr lang="en-IN" sz="2800" dirty="0" smtClean="0">
                <a:solidFill>
                  <a:srgbClr val="444949"/>
                </a:solidFill>
                <a:latin typeface="GillSans-Light"/>
              </a:rPr>
              <a:t>512GB gateway stored Storage</a:t>
            </a:r>
          </a:p>
          <a:p>
            <a:pPr>
              <a:buNone/>
            </a:pPr>
            <a:r>
              <a:rPr lang="en-IN" sz="2800" dirty="0" smtClean="0">
                <a:solidFill>
                  <a:srgbClr val="444949"/>
                </a:solidFill>
                <a:latin typeface="GillSans-Light"/>
              </a:rPr>
              <a:t>Gateway volume attached to</a:t>
            </a:r>
          </a:p>
          <a:p>
            <a:pPr>
              <a:buNone/>
            </a:pPr>
            <a:r>
              <a:rPr lang="en-IN" sz="2800" dirty="0" smtClean="0">
                <a:solidFill>
                  <a:srgbClr val="444949"/>
                </a:solidFill>
                <a:latin typeface="GillSans-Light"/>
              </a:rPr>
              <a:t>the application server via the</a:t>
            </a:r>
          </a:p>
          <a:p>
            <a:pPr>
              <a:buNone/>
            </a:pPr>
            <a:r>
              <a:rPr lang="en-IN" sz="2800" dirty="0" err="1" smtClean="0">
                <a:solidFill>
                  <a:srgbClr val="444949"/>
                </a:solidFill>
                <a:latin typeface="GillSans-Light"/>
              </a:rPr>
              <a:t>iSCSI</a:t>
            </a:r>
            <a:r>
              <a:rPr lang="en-IN" sz="2800" dirty="0" smtClean="0">
                <a:solidFill>
                  <a:srgbClr val="444949"/>
                </a:solidFill>
                <a:latin typeface="GillSans-Light"/>
              </a:rPr>
              <a:t> interface</a:t>
            </a:r>
          </a:p>
          <a:p>
            <a:pPr>
              <a:buNone/>
            </a:pPr>
            <a:r>
              <a:rPr lang="en-IN" sz="3200" dirty="0" smtClean="0">
                <a:solidFill>
                  <a:srgbClr val="444949"/>
                </a:solidFill>
                <a:latin typeface="ArialMT"/>
              </a:rPr>
              <a:t>• </a:t>
            </a:r>
            <a:r>
              <a:rPr lang="en-IN" sz="3200" dirty="0" smtClean="0">
                <a:solidFill>
                  <a:srgbClr val="444949"/>
                </a:solidFill>
                <a:latin typeface="GillSans-Light"/>
              </a:rPr>
              <a:t>Which AWS based disaster</a:t>
            </a:r>
          </a:p>
          <a:p>
            <a:pPr>
              <a:buNone/>
            </a:pPr>
            <a:r>
              <a:rPr lang="en-IN" sz="3200" dirty="0" smtClean="0">
                <a:solidFill>
                  <a:srgbClr val="444949"/>
                </a:solidFill>
                <a:latin typeface="GillSans-Light"/>
              </a:rPr>
              <a:t>recovery strategy will give you</a:t>
            </a:r>
          </a:p>
          <a:p>
            <a:pPr>
              <a:buNone/>
            </a:pPr>
            <a:r>
              <a:rPr lang="en-IN" sz="3200" dirty="0" smtClean="0">
                <a:solidFill>
                  <a:srgbClr val="444949"/>
                </a:solidFill>
                <a:latin typeface="GillSans-Light"/>
              </a:rPr>
              <a:t>the best RTO?</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Question 1 – Architecture</a:t>
            </a:r>
            <a:br>
              <a:rPr lang="en-IN" sz="3200" dirty="0" smtClean="0">
                <a:solidFill>
                  <a:srgbClr val="444949"/>
                </a:solidFill>
                <a:latin typeface="GillSans-Light"/>
              </a:rPr>
            </a:br>
            <a:r>
              <a:rPr lang="en-IN" sz="3200" dirty="0" smtClean="0">
                <a:solidFill>
                  <a:srgbClr val="444949"/>
                </a:solidFill>
                <a:latin typeface="GillSans-Light"/>
              </a:rPr>
              <a:t> Diagram</a:t>
            </a:r>
            <a:endParaRPr lang="en-IN" sz="3600" dirty="0"/>
          </a:p>
        </p:txBody>
      </p:sp>
      <p:pic>
        <p:nvPicPr>
          <p:cNvPr id="45058" name="Picture 2"/>
          <p:cNvPicPr>
            <a:picLocks noChangeAspect="1" noChangeArrowheads="1"/>
          </p:cNvPicPr>
          <p:nvPr/>
        </p:nvPicPr>
        <p:blipFill>
          <a:blip r:embed="rId2"/>
          <a:srcRect/>
          <a:stretch>
            <a:fillRect/>
          </a:stretch>
        </p:blipFill>
        <p:spPr bwMode="auto">
          <a:xfrm>
            <a:off x="3952875" y="1600200"/>
            <a:ext cx="5191125" cy="4648200"/>
          </a:xfrm>
          <a:prstGeom prst="rect">
            <a:avLst/>
          </a:prstGeom>
          <a:noFill/>
          <a:ln w="9525">
            <a:noFill/>
            <a:miter lim="800000"/>
            <a:headEnd/>
            <a:tailEnd/>
          </a:ln>
          <a:effectLst/>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2004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Deploy the Oracle</a:t>
            </a:r>
          </a:p>
          <a:p>
            <a:pPr>
              <a:buNone/>
            </a:pPr>
            <a:r>
              <a:rPr lang="en-IN" sz="2800" dirty="0" smtClean="0">
                <a:solidFill>
                  <a:srgbClr val="444949"/>
                </a:solidFill>
                <a:latin typeface="GillSans-Light"/>
              </a:rPr>
              <a:t>database and the</a:t>
            </a:r>
          </a:p>
          <a:p>
            <a:pPr>
              <a:buNone/>
            </a:pPr>
            <a:r>
              <a:rPr lang="en-IN" sz="2800" dirty="0" err="1" smtClean="0">
                <a:solidFill>
                  <a:srgbClr val="444949"/>
                </a:solidFill>
                <a:latin typeface="GillSans-Light"/>
              </a:rPr>
              <a:t>JBoss</a:t>
            </a:r>
            <a:r>
              <a:rPr lang="en-IN" sz="2800" dirty="0" smtClean="0">
                <a:solidFill>
                  <a:srgbClr val="444949"/>
                </a:solidFill>
                <a:latin typeface="GillSans-Light"/>
              </a:rPr>
              <a:t> app server on</a:t>
            </a:r>
          </a:p>
          <a:p>
            <a:pPr>
              <a:buNone/>
            </a:pPr>
            <a:r>
              <a:rPr lang="en-IN" sz="2800" dirty="0" smtClean="0">
                <a:solidFill>
                  <a:srgbClr val="444949"/>
                </a:solidFill>
                <a:latin typeface="GillSans-Light"/>
              </a:rPr>
              <a:t>EC2. Restore the</a:t>
            </a:r>
          </a:p>
          <a:p>
            <a:pPr>
              <a:buNone/>
            </a:pPr>
            <a:r>
              <a:rPr lang="en-IN" sz="2800" dirty="0" smtClean="0">
                <a:solidFill>
                  <a:srgbClr val="444949"/>
                </a:solidFill>
                <a:latin typeface="GillSans-Light"/>
              </a:rPr>
              <a:t>RMAN Oracle</a:t>
            </a:r>
          </a:p>
          <a:p>
            <a:pPr>
              <a:buNone/>
            </a:pPr>
            <a:r>
              <a:rPr lang="en-IN" sz="2800" dirty="0" smtClean="0">
                <a:solidFill>
                  <a:srgbClr val="444949"/>
                </a:solidFill>
                <a:latin typeface="GillSans-Light"/>
              </a:rPr>
              <a:t>backups from</a:t>
            </a:r>
          </a:p>
          <a:p>
            <a:pPr>
              <a:buNone/>
            </a:pPr>
            <a:r>
              <a:rPr lang="en-IN" sz="2800" dirty="0" smtClean="0">
                <a:solidFill>
                  <a:srgbClr val="444949"/>
                </a:solidFill>
                <a:latin typeface="GillSans-Light"/>
              </a:rPr>
              <a:t>Amazon S3.</a:t>
            </a:r>
          </a:p>
          <a:p>
            <a:pPr>
              <a:buNone/>
            </a:pPr>
            <a:r>
              <a:rPr lang="en-IN" sz="2800" dirty="0" smtClean="0">
                <a:solidFill>
                  <a:srgbClr val="444949"/>
                </a:solidFill>
                <a:latin typeface="GillSans-Light"/>
              </a:rPr>
              <a:t>Generate an EBS</a:t>
            </a:r>
          </a:p>
          <a:p>
            <a:pPr>
              <a:buNone/>
            </a:pPr>
            <a:r>
              <a:rPr lang="en-IN" sz="2800" dirty="0" smtClean="0">
                <a:solidFill>
                  <a:srgbClr val="444949"/>
                </a:solidFill>
                <a:latin typeface="GillSans-Light"/>
              </a:rPr>
              <a:t>volume of static</a:t>
            </a:r>
          </a:p>
          <a:p>
            <a:pPr>
              <a:buNone/>
            </a:pPr>
            <a:r>
              <a:rPr lang="en-IN" sz="2800" dirty="0" smtClean="0">
                <a:solidFill>
                  <a:srgbClr val="444949"/>
                </a:solidFill>
                <a:latin typeface="GillSans-Light"/>
              </a:rPr>
              <a:t>content from the</a:t>
            </a:r>
          </a:p>
          <a:p>
            <a:pPr>
              <a:buNone/>
            </a:pPr>
            <a:r>
              <a:rPr lang="en-IN" sz="2800" dirty="0" smtClean="0">
                <a:solidFill>
                  <a:srgbClr val="444949"/>
                </a:solidFill>
                <a:latin typeface="GillSans-Light"/>
              </a:rPr>
              <a:t>Storage Gateway and</a:t>
            </a:r>
          </a:p>
          <a:p>
            <a:pPr>
              <a:buNone/>
            </a:pPr>
            <a:r>
              <a:rPr lang="en-IN" sz="2800" dirty="0" smtClean="0">
                <a:solidFill>
                  <a:srgbClr val="444949"/>
                </a:solidFill>
                <a:latin typeface="GillSans-Light"/>
              </a:rPr>
              <a:t>attach it to the </a:t>
            </a:r>
            <a:r>
              <a:rPr lang="en-IN" sz="2800" dirty="0" err="1" smtClean="0">
                <a:solidFill>
                  <a:srgbClr val="444949"/>
                </a:solidFill>
                <a:latin typeface="GillSans-Light"/>
              </a:rPr>
              <a:t>JBoss</a:t>
            </a:r>
            <a:endParaRPr lang="en-IN" sz="2800" dirty="0" smtClean="0">
              <a:solidFill>
                <a:srgbClr val="444949"/>
              </a:solidFill>
              <a:latin typeface="GillSans-Light"/>
            </a:endParaRPr>
          </a:p>
          <a:p>
            <a:pPr>
              <a:buNone/>
            </a:pPr>
            <a:r>
              <a:rPr lang="en-IN" sz="2800" dirty="0" smtClean="0">
                <a:solidFill>
                  <a:srgbClr val="444949"/>
                </a:solidFill>
                <a:latin typeface="GillSans-Light"/>
              </a:rPr>
              <a:t>EC2 server.</a:t>
            </a:r>
            <a:endParaRPr lang="en-IN" dirty="0"/>
          </a:p>
        </p:txBody>
      </p:sp>
      <p:sp>
        <p:nvSpPr>
          <p:cNvPr id="3" name="Title 2"/>
          <p:cNvSpPr>
            <a:spLocks noGrp="1"/>
          </p:cNvSpPr>
          <p:nvPr>
            <p:ph type="title"/>
          </p:nvPr>
        </p:nvSpPr>
        <p:spPr/>
        <p:txBody>
          <a:bodyPr/>
          <a:lstStyle/>
          <a:p>
            <a:r>
              <a:rPr lang="en-IN" dirty="0" smtClean="0"/>
              <a:t>Option A</a:t>
            </a:r>
            <a:endParaRPr lang="en-IN" dirty="0"/>
          </a:p>
        </p:txBody>
      </p:sp>
      <p:pic>
        <p:nvPicPr>
          <p:cNvPr id="46082" name="Picture 2"/>
          <p:cNvPicPr>
            <a:picLocks noChangeAspect="1" noChangeArrowheads="1"/>
          </p:cNvPicPr>
          <p:nvPr/>
        </p:nvPicPr>
        <p:blipFill>
          <a:blip r:embed="rId2"/>
          <a:srcRect/>
          <a:stretch>
            <a:fillRect/>
          </a:stretch>
        </p:blipFill>
        <p:spPr bwMode="auto">
          <a:xfrm>
            <a:off x="3810000" y="1600200"/>
            <a:ext cx="5133975" cy="4800600"/>
          </a:xfrm>
          <a:prstGeom prst="rect">
            <a:avLst/>
          </a:prstGeom>
          <a:noFill/>
          <a:ln w="9525">
            <a:noFill/>
            <a:miter lim="800000"/>
            <a:headEnd/>
            <a:tailEnd/>
          </a:ln>
          <a:effectLst/>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4290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Deploy the Oracle</a:t>
            </a:r>
          </a:p>
          <a:p>
            <a:pPr>
              <a:buNone/>
            </a:pPr>
            <a:r>
              <a:rPr lang="en-IN" sz="2800" dirty="0" smtClean="0">
                <a:solidFill>
                  <a:srgbClr val="444949"/>
                </a:solidFill>
                <a:latin typeface="GillSans-Light"/>
              </a:rPr>
              <a:t>database on RDS.</a:t>
            </a:r>
          </a:p>
          <a:p>
            <a:pPr>
              <a:buNone/>
            </a:pPr>
            <a:r>
              <a:rPr lang="en-IN" sz="2800" dirty="0" smtClean="0">
                <a:solidFill>
                  <a:srgbClr val="444949"/>
                </a:solidFill>
                <a:latin typeface="GillSans-Light"/>
              </a:rPr>
              <a:t>Deploy the </a:t>
            </a:r>
            <a:r>
              <a:rPr lang="en-IN" sz="2800" dirty="0" err="1" smtClean="0">
                <a:solidFill>
                  <a:srgbClr val="444949"/>
                </a:solidFill>
                <a:latin typeface="GillSans-Light"/>
              </a:rPr>
              <a:t>JBoss</a:t>
            </a:r>
            <a:r>
              <a:rPr lang="en-IN" sz="2800" dirty="0" smtClean="0">
                <a:solidFill>
                  <a:srgbClr val="444949"/>
                </a:solidFill>
                <a:latin typeface="GillSans-Light"/>
              </a:rPr>
              <a:t> app</a:t>
            </a:r>
          </a:p>
          <a:p>
            <a:pPr>
              <a:buNone/>
            </a:pPr>
            <a:r>
              <a:rPr lang="en-IN" sz="2800" dirty="0" smtClean="0">
                <a:solidFill>
                  <a:srgbClr val="444949"/>
                </a:solidFill>
                <a:latin typeface="GillSans-Light"/>
              </a:rPr>
              <a:t>server on EC2.</a:t>
            </a:r>
          </a:p>
          <a:p>
            <a:pPr>
              <a:buNone/>
            </a:pPr>
            <a:r>
              <a:rPr lang="en-IN" sz="2800" dirty="0" smtClean="0">
                <a:solidFill>
                  <a:srgbClr val="444949"/>
                </a:solidFill>
                <a:latin typeface="GillSans-Light"/>
              </a:rPr>
              <a:t>Restore the RMAN</a:t>
            </a:r>
          </a:p>
          <a:p>
            <a:pPr>
              <a:buNone/>
            </a:pPr>
            <a:r>
              <a:rPr lang="en-IN" sz="2800" dirty="0" smtClean="0">
                <a:solidFill>
                  <a:srgbClr val="444949"/>
                </a:solidFill>
                <a:latin typeface="GillSans-Light"/>
              </a:rPr>
              <a:t>Oracle backups from</a:t>
            </a:r>
          </a:p>
          <a:p>
            <a:pPr>
              <a:buNone/>
            </a:pPr>
            <a:r>
              <a:rPr lang="en-IN" sz="2800" dirty="0" smtClean="0">
                <a:solidFill>
                  <a:srgbClr val="444949"/>
                </a:solidFill>
                <a:latin typeface="GillSans-Light"/>
              </a:rPr>
              <a:t>Amazon Glacier.</a:t>
            </a:r>
          </a:p>
          <a:p>
            <a:pPr>
              <a:buNone/>
            </a:pPr>
            <a:r>
              <a:rPr lang="en-IN" sz="2800" dirty="0" smtClean="0">
                <a:solidFill>
                  <a:srgbClr val="444949"/>
                </a:solidFill>
                <a:latin typeface="GillSans-Light"/>
              </a:rPr>
              <a:t>Generate an EBS</a:t>
            </a:r>
          </a:p>
          <a:p>
            <a:pPr>
              <a:buNone/>
            </a:pPr>
            <a:r>
              <a:rPr lang="en-IN" sz="2800" dirty="0" smtClean="0">
                <a:solidFill>
                  <a:srgbClr val="444949"/>
                </a:solidFill>
                <a:latin typeface="GillSans-Light"/>
              </a:rPr>
              <a:t>volume of static</a:t>
            </a:r>
          </a:p>
          <a:p>
            <a:pPr>
              <a:buNone/>
            </a:pPr>
            <a:r>
              <a:rPr lang="en-IN" sz="2800" dirty="0" smtClean="0">
                <a:solidFill>
                  <a:srgbClr val="444949"/>
                </a:solidFill>
                <a:latin typeface="GillSans-Light"/>
              </a:rPr>
              <a:t>content from the</a:t>
            </a:r>
          </a:p>
          <a:p>
            <a:pPr>
              <a:buNone/>
            </a:pPr>
            <a:r>
              <a:rPr lang="en-IN" sz="2800" dirty="0" smtClean="0">
                <a:solidFill>
                  <a:srgbClr val="444949"/>
                </a:solidFill>
                <a:latin typeface="GillSans-Light"/>
              </a:rPr>
              <a:t>Storage Gateway and</a:t>
            </a:r>
          </a:p>
          <a:p>
            <a:pPr>
              <a:buNone/>
            </a:pPr>
            <a:r>
              <a:rPr lang="en-IN" sz="2800" dirty="0" smtClean="0">
                <a:solidFill>
                  <a:srgbClr val="444949"/>
                </a:solidFill>
                <a:latin typeface="GillSans-Light"/>
              </a:rPr>
              <a:t>attach it to the </a:t>
            </a:r>
            <a:r>
              <a:rPr lang="en-IN" sz="2800" dirty="0" err="1" smtClean="0">
                <a:solidFill>
                  <a:srgbClr val="444949"/>
                </a:solidFill>
                <a:latin typeface="GillSans-Light"/>
              </a:rPr>
              <a:t>JBoss</a:t>
            </a:r>
            <a:endParaRPr lang="en-IN" sz="2800" dirty="0" smtClean="0">
              <a:solidFill>
                <a:srgbClr val="444949"/>
              </a:solidFill>
              <a:latin typeface="GillSans-Light"/>
            </a:endParaRPr>
          </a:p>
          <a:p>
            <a:pPr>
              <a:buNone/>
            </a:pPr>
            <a:r>
              <a:rPr lang="en-IN" sz="2800" dirty="0" smtClean="0">
                <a:solidFill>
                  <a:srgbClr val="444949"/>
                </a:solidFill>
                <a:latin typeface="GillSans-Light"/>
              </a:rPr>
              <a:t>EC2 server.</a:t>
            </a:r>
            <a:endParaRPr lang="en-IN" dirty="0"/>
          </a:p>
        </p:txBody>
      </p:sp>
      <p:sp>
        <p:nvSpPr>
          <p:cNvPr id="3" name="Title 2"/>
          <p:cNvSpPr>
            <a:spLocks noGrp="1"/>
          </p:cNvSpPr>
          <p:nvPr>
            <p:ph type="title"/>
          </p:nvPr>
        </p:nvSpPr>
        <p:spPr/>
        <p:txBody>
          <a:bodyPr/>
          <a:lstStyle/>
          <a:p>
            <a:r>
              <a:rPr lang="en-IN" dirty="0" smtClean="0"/>
              <a:t>Option B</a:t>
            </a:r>
            <a:endParaRPr lang="en-IN" dirty="0"/>
          </a:p>
        </p:txBody>
      </p:sp>
      <p:pic>
        <p:nvPicPr>
          <p:cNvPr id="47106" name="Picture 2"/>
          <p:cNvPicPr>
            <a:picLocks noChangeAspect="1" noChangeArrowheads="1"/>
          </p:cNvPicPr>
          <p:nvPr/>
        </p:nvPicPr>
        <p:blipFill>
          <a:blip r:embed="rId2"/>
          <a:srcRect/>
          <a:stretch>
            <a:fillRect/>
          </a:stretch>
        </p:blipFill>
        <p:spPr bwMode="auto">
          <a:xfrm>
            <a:off x="3733800" y="1143000"/>
            <a:ext cx="5200650" cy="5181600"/>
          </a:xfrm>
          <a:prstGeom prst="rect">
            <a:avLst/>
          </a:prstGeom>
          <a:noFill/>
          <a:ln w="9525">
            <a:noFill/>
            <a:miter lim="800000"/>
            <a:headEnd/>
            <a:tailEnd/>
          </a:ln>
          <a:effectLst/>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29718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Deploy the Oracle</a:t>
            </a:r>
          </a:p>
          <a:p>
            <a:pPr>
              <a:buNone/>
            </a:pPr>
            <a:r>
              <a:rPr lang="en-IN" sz="2800" dirty="0" smtClean="0">
                <a:solidFill>
                  <a:srgbClr val="444949"/>
                </a:solidFill>
                <a:latin typeface="GillSans-Light"/>
              </a:rPr>
              <a:t>database and the</a:t>
            </a:r>
          </a:p>
          <a:p>
            <a:pPr>
              <a:buNone/>
            </a:pPr>
            <a:r>
              <a:rPr lang="en-IN" sz="2800" dirty="0" err="1" smtClean="0">
                <a:solidFill>
                  <a:srgbClr val="444949"/>
                </a:solidFill>
                <a:latin typeface="GillSans-Light"/>
              </a:rPr>
              <a:t>JBoss</a:t>
            </a:r>
            <a:r>
              <a:rPr lang="en-IN" sz="2800" dirty="0" smtClean="0">
                <a:solidFill>
                  <a:srgbClr val="444949"/>
                </a:solidFill>
                <a:latin typeface="GillSans-Light"/>
              </a:rPr>
              <a:t> app server on</a:t>
            </a:r>
          </a:p>
          <a:p>
            <a:pPr>
              <a:buNone/>
            </a:pPr>
            <a:r>
              <a:rPr lang="en-IN" sz="2800" dirty="0" smtClean="0">
                <a:solidFill>
                  <a:srgbClr val="444949"/>
                </a:solidFill>
                <a:latin typeface="GillSans-Light"/>
              </a:rPr>
              <a:t>EC2. Restore the</a:t>
            </a:r>
          </a:p>
          <a:p>
            <a:pPr>
              <a:buNone/>
            </a:pPr>
            <a:r>
              <a:rPr lang="en-IN" sz="2800" dirty="0" smtClean="0">
                <a:solidFill>
                  <a:srgbClr val="444949"/>
                </a:solidFill>
                <a:latin typeface="GillSans-Light"/>
              </a:rPr>
              <a:t>RMAN Oracle</a:t>
            </a:r>
          </a:p>
          <a:p>
            <a:pPr>
              <a:buNone/>
            </a:pPr>
            <a:r>
              <a:rPr lang="en-IN" sz="2800" dirty="0" smtClean="0">
                <a:solidFill>
                  <a:srgbClr val="444949"/>
                </a:solidFill>
                <a:latin typeface="GillSans-Light"/>
              </a:rPr>
              <a:t>backups from</a:t>
            </a:r>
          </a:p>
          <a:p>
            <a:pPr>
              <a:buNone/>
            </a:pPr>
            <a:r>
              <a:rPr lang="en-IN" sz="2800" dirty="0" smtClean="0">
                <a:solidFill>
                  <a:srgbClr val="444949"/>
                </a:solidFill>
                <a:latin typeface="GillSans-Light"/>
              </a:rPr>
              <a:t>Amazon S3. Restore</a:t>
            </a:r>
          </a:p>
          <a:p>
            <a:pPr>
              <a:buNone/>
            </a:pPr>
            <a:r>
              <a:rPr lang="en-IN" sz="2800" dirty="0" smtClean="0">
                <a:solidFill>
                  <a:srgbClr val="444949"/>
                </a:solidFill>
                <a:latin typeface="GillSans-Light"/>
              </a:rPr>
              <a:t>the static content by</a:t>
            </a:r>
          </a:p>
          <a:p>
            <a:pPr>
              <a:buNone/>
            </a:pPr>
            <a:r>
              <a:rPr lang="en-IN" sz="2800" dirty="0" smtClean="0">
                <a:solidFill>
                  <a:srgbClr val="444949"/>
                </a:solidFill>
                <a:latin typeface="GillSans-Light"/>
              </a:rPr>
              <a:t>attaching an AWS</a:t>
            </a:r>
          </a:p>
          <a:p>
            <a:pPr>
              <a:buNone/>
            </a:pPr>
            <a:r>
              <a:rPr lang="en-IN" sz="2800" dirty="0" smtClean="0">
                <a:solidFill>
                  <a:srgbClr val="444949"/>
                </a:solidFill>
                <a:latin typeface="GillSans-Light"/>
              </a:rPr>
              <a:t>Storage Gateway</a:t>
            </a:r>
          </a:p>
          <a:p>
            <a:pPr>
              <a:buNone/>
            </a:pPr>
            <a:r>
              <a:rPr lang="en-IN" sz="2800" dirty="0" smtClean="0">
                <a:solidFill>
                  <a:srgbClr val="444949"/>
                </a:solidFill>
                <a:latin typeface="GillSans-Light"/>
              </a:rPr>
              <a:t>running on Amazon</a:t>
            </a:r>
          </a:p>
          <a:p>
            <a:pPr>
              <a:buNone/>
            </a:pPr>
            <a:r>
              <a:rPr lang="en-IN" sz="2800" dirty="0" smtClean="0">
                <a:solidFill>
                  <a:srgbClr val="444949"/>
                </a:solidFill>
                <a:latin typeface="GillSans-Light"/>
              </a:rPr>
              <a:t>EC2 as an </a:t>
            </a:r>
            <a:r>
              <a:rPr lang="en-IN" sz="2800" dirty="0" err="1" smtClean="0">
                <a:solidFill>
                  <a:srgbClr val="444949"/>
                </a:solidFill>
                <a:latin typeface="GillSans-Light"/>
              </a:rPr>
              <a:t>iSCSI</a:t>
            </a:r>
            <a:endParaRPr lang="en-IN" sz="2800" dirty="0" smtClean="0">
              <a:solidFill>
                <a:srgbClr val="444949"/>
              </a:solidFill>
              <a:latin typeface="GillSans-Light"/>
            </a:endParaRPr>
          </a:p>
          <a:p>
            <a:pPr>
              <a:buNone/>
            </a:pPr>
            <a:r>
              <a:rPr lang="en-IN" sz="2800" dirty="0" smtClean="0">
                <a:solidFill>
                  <a:srgbClr val="444949"/>
                </a:solidFill>
                <a:latin typeface="GillSans-Light"/>
              </a:rPr>
              <a:t>volume to the </a:t>
            </a:r>
            <a:r>
              <a:rPr lang="en-IN" sz="2800" dirty="0" err="1" smtClean="0">
                <a:solidFill>
                  <a:srgbClr val="444949"/>
                </a:solidFill>
                <a:latin typeface="GillSans-Light"/>
              </a:rPr>
              <a:t>JBoss</a:t>
            </a:r>
            <a:endParaRPr lang="en-IN" sz="2800" dirty="0" smtClean="0">
              <a:solidFill>
                <a:srgbClr val="444949"/>
              </a:solidFill>
              <a:latin typeface="GillSans-Light"/>
            </a:endParaRPr>
          </a:p>
          <a:p>
            <a:pPr>
              <a:buNone/>
            </a:pPr>
            <a:r>
              <a:rPr lang="en-IN" sz="2800" dirty="0" smtClean="0">
                <a:solidFill>
                  <a:srgbClr val="444949"/>
                </a:solidFill>
                <a:latin typeface="GillSans-Light"/>
              </a:rPr>
              <a:t>EC2 server.</a:t>
            </a:r>
            <a:endParaRPr lang="en-IN" dirty="0"/>
          </a:p>
        </p:txBody>
      </p:sp>
      <p:sp>
        <p:nvSpPr>
          <p:cNvPr id="3" name="Title 2"/>
          <p:cNvSpPr>
            <a:spLocks noGrp="1"/>
          </p:cNvSpPr>
          <p:nvPr>
            <p:ph type="title"/>
          </p:nvPr>
        </p:nvSpPr>
        <p:spPr/>
        <p:txBody>
          <a:bodyPr/>
          <a:lstStyle/>
          <a:p>
            <a:r>
              <a:rPr lang="en-IN" dirty="0" smtClean="0"/>
              <a:t>Option C</a:t>
            </a:r>
            <a:endParaRPr lang="en-IN" dirty="0"/>
          </a:p>
        </p:txBody>
      </p:sp>
      <p:pic>
        <p:nvPicPr>
          <p:cNvPr id="48130" name="Picture 2"/>
          <p:cNvPicPr>
            <a:picLocks noChangeAspect="1" noChangeArrowheads="1"/>
          </p:cNvPicPr>
          <p:nvPr/>
        </p:nvPicPr>
        <p:blipFill>
          <a:blip r:embed="rId2"/>
          <a:srcRect/>
          <a:stretch>
            <a:fillRect/>
          </a:stretch>
        </p:blipFill>
        <p:spPr bwMode="auto">
          <a:xfrm>
            <a:off x="3505200" y="1143000"/>
            <a:ext cx="5372100" cy="5029200"/>
          </a:xfrm>
          <a:prstGeom prst="rect">
            <a:avLst/>
          </a:prstGeom>
          <a:noFill/>
          <a:ln w="9525">
            <a:noFill/>
            <a:miter lim="800000"/>
            <a:headEnd/>
            <a:tailEnd/>
          </a:ln>
          <a:effectLst/>
        </p:spPr>
      </p:pic>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2971800" cy="4525963"/>
          </a:xfrm>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Deploy the Oracle</a:t>
            </a:r>
          </a:p>
          <a:p>
            <a:pPr>
              <a:buNone/>
            </a:pPr>
            <a:r>
              <a:rPr lang="en-IN" sz="2400" dirty="0" smtClean="0">
                <a:solidFill>
                  <a:srgbClr val="444949"/>
                </a:solidFill>
                <a:latin typeface="GillSans-Light"/>
              </a:rPr>
              <a:t>database and the</a:t>
            </a:r>
          </a:p>
          <a:p>
            <a:pPr>
              <a:buNone/>
            </a:pPr>
            <a:r>
              <a:rPr lang="en-IN" sz="2400" dirty="0" err="1" smtClean="0">
                <a:solidFill>
                  <a:srgbClr val="444949"/>
                </a:solidFill>
                <a:latin typeface="GillSans-Light"/>
              </a:rPr>
              <a:t>JBoss</a:t>
            </a:r>
            <a:r>
              <a:rPr lang="en-IN" sz="2400" dirty="0" smtClean="0">
                <a:solidFill>
                  <a:srgbClr val="444949"/>
                </a:solidFill>
                <a:latin typeface="GillSans-Light"/>
              </a:rPr>
              <a:t> app server on</a:t>
            </a:r>
          </a:p>
          <a:p>
            <a:pPr>
              <a:buNone/>
            </a:pPr>
            <a:r>
              <a:rPr lang="en-IN" sz="2400" dirty="0" smtClean="0">
                <a:solidFill>
                  <a:srgbClr val="444949"/>
                </a:solidFill>
                <a:latin typeface="GillSans-Light"/>
              </a:rPr>
              <a:t>EC2. Restore the</a:t>
            </a:r>
          </a:p>
          <a:p>
            <a:pPr>
              <a:buNone/>
            </a:pPr>
            <a:r>
              <a:rPr lang="en-IN" sz="2400" dirty="0" smtClean="0">
                <a:solidFill>
                  <a:srgbClr val="444949"/>
                </a:solidFill>
                <a:latin typeface="GillSans-Light"/>
              </a:rPr>
              <a:t>RMAN Oracle</a:t>
            </a:r>
          </a:p>
          <a:p>
            <a:pPr>
              <a:buNone/>
            </a:pPr>
            <a:r>
              <a:rPr lang="en-IN" sz="2400" dirty="0" smtClean="0">
                <a:solidFill>
                  <a:srgbClr val="444949"/>
                </a:solidFill>
                <a:latin typeface="GillSans-Light"/>
              </a:rPr>
              <a:t>backups from</a:t>
            </a:r>
          </a:p>
          <a:p>
            <a:pPr>
              <a:buNone/>
            </a:pPr>
            <a:r>
              <a:rPr lang="en-IN" sz="2400" dirty="0" smtClean="0">
                <a:solidFill>
                  <a:srgbClr val="444949"/>
                </a:solidFill>
                <a:latin typeface="GillSans-Light"/>
              </a:rPr>
              <a:t>Amazon S3. Restore</a:t>
            </a:r>
          </a:p>
          <a:p>
            <a:pPr>
              <a:buNone/>
            </a:pPr>
            <a:r>
              <a:rPr lang="en-IN" sz="2400" dirty="0" smtClean="0">
                <a:solidFill>
                  <a:srgbClr val="444949"/>
                </a:solidFill>
                <a:latin typeface="GillSans-Light"/>
              </a:rPr>
              <a:t>the static content</a:t>
            </a:r>
          </a:p>
          <a:p>
            <a:pPr>
              <a:buNone/>
            </a:pPr>
            <a:r>
              <a:rPr lang="en-IN" sz="2400" dirty="0" smtClean="0">
                <a:solidFill>
                  <a:srgbClr val="444949"/>
                </a:solidFill>
                <a:latin typeface="GillSans-Light"/>
              </a:rPr>
              <a:t>from an AWS</a:t>
            </a:r>
          </a:p>
          <a:p>
            <a:pPr>
              <a:buNone/>
            </a:pPr>
            <a:r>
              <a:rPr lang="en-IN" sz="2400" dirty="0" smtClean="0">
                <a:solidFill>
                  <a:srgbClr val="444949"/>
                </a:solidFill>
                <a:latin typeface="GillSans-Light"/>
              </a:rPr>
              <a:t>Storage Gateway-</a:t>
            </a:r>
          </a:p>
          <a:p>
            <a:pPr>
              <a:buNone/>
            </a:pPr>
            <a:r>
              <a:rPr lang="en-IN" sz="2400" dirty="0" smtClean="0">
                <a:solidFill>
                  <a:srgbClr val="444949"/>
                </a:solidFill>
                <a:latin typeface="GillSans-Light"/>
              </a:rPr>
              <a:t>VTL running on</a:t>
            </a:r>
          </a:p>
          <a:p>
            <a:pPr>
              <a:buNone/>
            </a:pPr>
            <a:r>
              <a:rPr lang="en-IN" sz="2400" dirty="0" smtClean="0">
                <a:solidFill>
                  <a:srgbClr val="444949"/>
                </a:solidFill>
                <a:latin typeface="GillSans-Light"/>
              </a:rPr>
              <a:t>Amazon EC2</a:t>
            </a:r>
            <a:endParaRPr lang="en-IN" dirty="0"/>
          </a:p>
        </p:txBody>
      </p:sp>
      <p:sp>
        <p:nvSpPr>
          <p:cNvPr id="3" name="Title 2"/>
          <p:cNvSpPr>
            <a:spLocks noGrp="1"/>
          </p:cNvSpPr>
          <p:nvPr>
            <p:ph type="title"/>
          </p:nvPr>
        </p:nvSpPr>
        <p:spPr/>
        <p:txBody>
          <a:bodyPr/>
          <a:lstStyle/>
          <a:p>
            <a:r>
              <a:rPr lang="en-IN" dirty="0" smtClean="0"/>
              <a:t>Option D</a:t>
            </a:r>
            <a:endParaRPr lang="en-IN" dirty="0"/>
          </a:p>
        </p:txBody>
      </p:sp>
      <p:pic>
        <p:nvPicPr>
          <p:cNvPr id="49154" name="Picture 2"/>
          <p:cNvPicPr>
            <a:picLocks noChangeAspect="1" noChangeArrowheads="1"/>
          </p:cNvPicPr>
          <p:nvPr/>
        </p:nvPicPr>
        <p:blipFill>
          <a:blip r:embed="rId2"/>
          <a:srcRect/>
          <a:stretch>
            <a:fillRect/>
          </a:stretch>
        </p:blipFill>
        <p:spPr bwMode="auto">
          <a:xfrm>
            <a:off x="3429000" y="1143000"/>
            <a:ext cx="5486400" cy="5029200"/>
          </a:xfrm>
          <a:prstGeom prst="rect">
            <a:avLst/>
          </a:prstGeom>
          <a:noFill/>
          <a:ln w="9525">
            <a:noFill/>
            <a:miter lim="800000"/>
            <a:headEnd/>
            <a:tailEnd/>
          </a:ln>
          <a:effectLst/>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5105400" cy="3166871"/>
          </a:xfrm>
        </p:spPr>
        <p:txBody>
          <a:bodyPr>
            <a:normAutofit fontScale="850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An ERP application is deployed in</a:t>
            </a:r>
          </a:p>
          <a:p>
            <a:pPr>
              <a:buNone/>
            </a:pPr>
            <a:r>
              <a:rPr lang="en-IN" sz="2400" dirty="0" smtClean="0">
                <a:solidFill>
                  <a:srgbClr val="444949"/>
                </a:solidFill>
                <a:latin typeface="GillSans-Light"/>
              </a:rPr>
              <a:t>multiple Availability Zones in a single</a:t>
            </a:r>
          </a:p>
          <a:p>
            <a:pPr>
              <a:buNone/>
            </a:pPr>
            <a:r>
              <a:rPr lang="en-IN" sz="2400" dirty="0" smtClean="0">
                <a:solidFill>
                  <a:srgbClr val="444949"/>
                </a:solidFill>
                <a:latin typeface="GillSans-Light"/>
              </a:rPr>
              <a:t>region. In the event of failure, the RTO</a:t>
            </a:r>
          </a:p>
          <a:p>
            <a:pPr>
              <a:buNone/>
            </a:pPr>
            <a:r>
              <a:rPr lang="en-IN" sz="2400" dirty="0" smtClean="0">
                <a:solidFill>
                  <a:srgbClr val="444949"/>
                </a:solidFill>
                <a:latin typeface="GillSans-Light"/>
              </a:rPr>
              <a:t>must be less than 3 hours, and the RPO</a:t>
            </a:r>
          </a:p>
          <a:p>
            <a:pPr>
              <a:buNone/>
            </a:pPr>
            <a:r>
              <a:rPr lang="en-IN" sz="2400" dirty="0" smtClean="0">
                <a:solidFill>
                  <a:srgbClr val="444949"/>
                </a:solidFill>
                <a:latin typeface="GillSans-Light"/>
              </a:rPr>
              <a:t>is 15 minutes. The customer realizes</a:t>
            </a:r>
          </a:p>
          <a:p>
            <a:pPr>
              <a:buNone/>
            </a:pPr>
            <a:r>
              <a:rPr lang="en-IN" sz="2400" dirty="0" smtClean="0">
                <a:solidFill>
                  <a:srgbClr val="444949"/>
                </a:solidFill>
                <a:latin typeface="GillSans-Light"/>
              </a:rPr>
              <a:t>that data corruption occurred roughly</a:t>
            </a:r>
          </a:p>
          <a:p>
            <a:pPr>
              <a:buNone/>
            </a:pPr>
            <a:r>
              <a:rPr lang="en-IN" sz="2400" dirty="0" smtClean="0">
                <a:solidFill>
                  <a:srgbClr val="444949"/>
                </a:solidFill>
                <a:latin typeface="GillSans-Light"/>
              </a:rPr>
              <a:t>1.5 hours ago. Which DR strategy can</a:t>
            </a:r>
          </a:p>
          <a:p>
            <a:pPr>
              <a:buNone/>
            </a:pPr>
            <a:r>
              <a:rPr lang="en-IN" sz="2400" dirty="0" smtClean="0">
                <a:solidFill>
                  <a:srgbClr val="444949"/>
                </a:solidFill>
                <a:latin typeface="GillSans-Light"/>
              </a:rPr>
              <a:t>be used to achieve this RTO and RPO</a:t>
            </a:r>
          </a:p>
          <a:p>
            <a:pPr>
              <a:buNone/>
            </a:pPr>
            <a:r>
              <a:rPr lang="en-IN" sz="2400" dirty="0" smtClean="0">
                <a:solidFill>
                  <a:srgbClr val="444949"/>
                </a:solidFill>
                <a:latin typeface="GillSans-Light"/>
              </a:rPr>
              <a:t>in the event of this kind of failure?</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Question 2</a:t>
            </a:r>
            <a:endParaRPr lang="en-IN" dirty="0"/>
          </a:p>
        </p:txBody>
      </p:sp>
      <p:pic>
        <p:nvPicPr>
          <p:cNvPr id="50178" name="Picture 2"/>
          <p:cNvPicPr>
            <a:picLocks noChangeAspect="1" noChangeArrowheads="1"/>
          </p:cNvPicPr>
          <p:nvPr/>
        </p:nvPicPr>
        <p:blipFill>
          <a:blip r:embed="rId2"/>
          <a:srcRect/>
          <a:stretch>
            <a:fillRect/>
          </a:stretch>
        </p:blipFill>
        <p:spPr bwMode="auto">
          <a:xfrm>
            <a:off x="5334000" y="1524000"/>
            <a:ext cx="3629025" cy="304800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3"/>
          <a:srcRect/>
          <a:stretch>
            <a:fillRect/>
          </a:stretch>
        </p:blipFill>
        <p:spPr bwMode="auto">
          <a:xfrm>
            <a:off x="685800" y="4648200"/>
            <a:ext cx="8077200" cy="1085850"/>
          </a:xfrm>
          <a:prstGeom prst="rect">
            <a:avLst/>
          </a:prstGeom>
          <a:noFill/>
          <a:ln w="9525">
            <a:noFill/>
            <a:miter lim="800000"/>
            <a:headEnd/>
            <a:tailEnd/>
          </a:ln>
          <a:effectLst/>
        </p:spPr>
      </p:pic>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3505200" cy="2557272"/>
          </a:xfrm>
        </p:spPr>
        <p:txBody>
          <a:bodyPr>
            <a:normAutofit fontScale="92500"/>
          </a:bodyPr>
          <a:lstStyle/>
          <a:p>
            <a:pPr>
              <a:buNone/>
            </a:pPr>
            <a:r>
              <a:rPr lang="en-IN" sz="2400" dirty="0" smtClean="0">
                <a:solidFill>
                  <a:srgbClr val="444949"/>
                </a:solidFill>
                <a:latin typeface="ArialMT"/>
              </a:rPr>
              <a:t>• </a:t>
            </a:r>
            <a:r>
              <a:rPr lang="en-IN" sz="2400" dirty="0" smtClean="0">
                <a:solidFill>
                  <a:srgbClr val="444949"/>
                </a:solidFill>
                <a:latin typeface="GillSans-Light"/>
              </a:rPr>
              <a:t>Take 15-minute DB</a:t>
            </a:r>
          </a:p>
          <a:p>
            <a:pPr>
              <a:buNone/>
            </a:pPr>
            <a:r>
              <a:rPr lang="en-IN" sz="2400" dirty="0" smtClean="0">
                <a:solidFill>
                  <a:srgbClr val="444949"/>
                </a:solidFill>
                <a:latin typeface="GillSans-Light"/>
              </a:rPr>
              <a:t>backups stored in</a:t>
            </a:r>
          </a:p>
          <a:p>
            <a:pPr>
              <a:buNone/>
            </a:pPr>
            <a:r>
              <a:rPr lang="en-IN" sz="2400" dirty="0" smtClean="0">
                <a:solidFill>
                  <a:srgbClr val="444949"/>
                </a:solidFill>
                <a:latin typeface="GillSans-Light"/>
              </a:rPr>
              <a:t>Amazon Glacier, with</a:t>
            </a:r>
          </a:p>
          <a:p>
            <a:pPr>
              <a:buNone/>
            </a:pPr>
            <a:r>
              <a:rPr lang="en-IN" sz="2400" dirty="0" smtClean="0">
                <a:solidFill>
                  <a:srgbClr val="444949"/>
                </a:solidFill>
                <a:latin typeface="GillSans-Light"/>
              </a:rPr>
              <a:t>transaction logs stored in</a:t>
            </a:r>
          </a:p>
          <a:p>
            <a:pPr>
              <a:buNone/>
            </a:pPr>
            <a:r>
              <a:rPr lang="en-IN" sz="2400" dirty="0" smtClean="0">
                <a:solidFill>
                  <a:srgbClr val="444949"/>
                </a:solidFill>
                <a:latin typeface="GillSans-Light"/>
              </a:rPr>
              <a:t>Amazon S3 every 5</a:t>
            </a:r>
          </a:p>
          <a:p>
            <a:pPr>
              <a:buNone/>
            </a:pPr>
            <a:r>
              <a:rPr lang="en-IN" sz="2400" dirty="0" smtClean="0">
                <a:solidFill>
                  <a:srgbClr val="444949"/>
                </a:solidFill>
                <a:latin typeface="GillSans-Light"/>
              </a:rPr>
              <a:t>minutes.</a:t>
            </a:r>
            <a:endParaRPr lang="en-IN" dirty="0"/>
          </a:p>
        </p:txBody>
      </p:sp>
      <p:sp>
        <p:nvSpPr>
          <p:cNvPr id="3" name="Title 2"/>
          <p:cNvSpPr>
            <a:spLocks noGrp="1"/>
          </p:cNvSpPr>
          <p:nvPr>
            <p:ph type="title"/>
          </p:nvPr>
        </p:nvSpPr>
        <p:spPr/>
        <p:txBody>
          <a:bodyPr/>
          <a:lstStyle/>
          <a:p>
            <a:r>
              <a:rPr lang="en-IN" dirty="0" smtClean="0"/>
              <a:t>Option A</a:t>
            </a:r>
            <a:endParaRPr lang="en-IN" dirty="0"/>
          </a:p>
        </p:txBody>
      </p:sp>
      <p:pic>
        <p:nvPicPr>
          <p:cNvPr id="51202" name="Picture 2"/>
          <p:cNvPicPr>
            <a:picLocks noChangeAspect="1" noChangeArrowheads="1"/>
          </p:cNvPicPr>
          <p:nvPr/>
        </p:nvPicPr>
        <p:blipFill>
          <a:blip r:embed="rId2"/>
          <a:srcRect/>
          <a:stretch>
            <a:fillRect/>
          </a:stretch>
        </p:blipFill>
        <p:spPr bwMode="auto">
          <a:xfrm>
            <a:off x="3810000" y="1371600"/>
            <a:ext cx="5067300" cy="4800600"/>
          </a:xfrm>
          <a:prstGeom prst="rect">
            <a:avLst/>
          </a:prstGeom>
          <a:noFill/>
          <a:ln w="9525">
            <a:noFill/>
            <a:miter lim="800000"/>
            <a:headEnd/>
            <a:tailEnd/>
          </a:ln>
          <a:effectLst/>
        </p:spPr>
      </p:pic>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3581400" cy="2023872"/>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Use synchronous</a:t>
            </a:r>
          </a:p>
          <a:p>
            <a:pPr>
              <a:buNone/>
            </a:pPr>
            <a:r>
              <a:rPr lang="en-IN" sz="2400" dirty="0" smtClean="0">
                <a:solidFill>
                  <a:srgbClr val="444949"/>
                </a:solidFill>
                <a:latin typeface="GillSans-Light"/>
              </a:rPr>
              <a:t>database master-slave</a:t>
            </a:r>
          </a:p>
          <a:p>
            <a:pPr>
              <a:buNone/>
            </a:pPr>
            <a:r>
              <a:rPr lang="en-IN" sz="2400" dirty="0" smtClean="0">
                <a:solidFill>
                  <a:srgbClr val="444949"/>
                </a:solidFill>
                <a:latin typeface="GillSans-Light"/>
              </a:rPr>
              <a:t>replication between two</a:t>
            </a:r>
          </a:p>
          <a:p>
            <a:pPr>
              <a:buNone/>
            </a:pPr>
            <a:r>
              <a:rPr lang="en-IN" sz="2400" dirty="0" smtClean="0">
                <a:solidFill>
                  <a:srgbClr val="444949"/>
                </a:solidFill>
                <a:latin typeface="GillSans-Light"/>
              </a:rPr>
              <a:t>Availability Zones.</a:t>
            </a:r>
            <a:endParaRPr lang="en-IN" dirty="0"/>
          </a:p>
        </p:txBody>
      </p:sp>
      <p:sp>
        <p:nvSpPr>
          <p:cNvPr id="3" name="Title 2"/>
          <p:cNvSpPr>
            <a:spLocks noGrp="1"/>
          </p:cNvSpPr>
          <p:nvPr>
            <p:ph type="title"/>
          </p:nvPr>
        </p:nvSpPr>
        <p:spPr/>
        <p:txBody>
          <a:bodyPr/>
          <a:lstStyle/>
          <a:p>
            <a:r>
              <a:rPr lang="en-IN" dirty="0" smtClean="0"/>
              <a:t>Option B</a:t>
            </a:r>
            <a:endParaRPr lang="en-IN" dirty="0"/>
          </a:p>
        </p:txBody>
      </p:sp>
      <p:pic>
        <p:nvPicPr>
          <p:cNvPr id="52226" name="Picture 2"/>
          <p:cNvPicPr>
            <a:picLocks noChangeAspect="1" noChangeArrowheads="1"/>
          </p:cNvPicPr>
          <p:nvPr/>
        </p:nvPicPr>
        <p:blipFill>
          <a:blip r:embed="rId2"/>
          <a:srcRect/>
          <a:stretch>
            <a:fillRect/>
          </a:stretch>
        </p:blipFill>
        <p:spPr bwMode="auto">
          <a:xfrm>
            <a:off x="4267200" y="1219200"/>
            <a:ext cx="4495800" cy="5105400"/>
          </a:xfrm>
          <a:prstGeom prst="rect">
            <a:avLst/>
          </a:prstGeom>
          <a:noFill/>
          <a:ln w="9525">
            <a:noFill/>
            <a:miter lim="800000"/>
            <a:headEnd/>
            <a:tailEnd/>
          </a:ln>
          <a:effectLst/>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3962400" cy="2100072"/>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Take hourly DB backups</a:t>
            </a:r>
          </a:p>
          <a:p>
            <a:pPr>
              <a:buNone/>
            </a:pPr>
            <a:r>
              <a:rPr lang="en-IN" sz="2400" dirty="0" smtClean="0">
                <a:solidFill>
                  <a:srgbClr val="444949"/>
                </a:solidFill>
                <a:latin typeface="GillSans-Light"/>
              </a:rPr>
              <a:t>to Amazon S3, with</a:t>
            </a:r>
          </a:p>
          <a:p>
            <a:pPr>
              <a:buNone/>
            </a:pPr>
            <a:r>
              <a:rPr lang="en-IN" sz="2400" dirty="0" smtClean="0">
                <a:solidFill>
                  <a:srgbClr val="444949"/>
                </a:solidFill>
                <a:latin typeface="GillSans-Light"/>
              </a:rPr>
              <a:t>transaction logs stored in</a:t>
            </a:r>
          </a:p>
          <a:p>
            <a:pPr>
              <a:buNone/>
            </a:pPr>
            <a:r>
              <a:rPr lang="en-IN" sz="2400" dirty="0" smtClean="0">
                <a:solidFill>
                  <a:srgbClr val="444949"/>
                </a:solidFill>
                <a:latin typeface="GillSans-Light"/>
              </a:rPr>
              <a:t>S3 every 5 minutes</a:t>
            </a:r>
            <a:endParaRPr lang="en-IN" dirty="0"/>
          </a:p>
        </p:txBody>
      </p:sp>
      <p:sp>
        <p:nvSpPr>
          <p:cNvPr id="3" name="Title 2"/>
          <p:cNvSpPr>
            <a:spLocks noGrp="1"/>
          </p:cNvSpPr>
          <p:nvPr>
            <p:ph type="title"/>
          </p:nvPr>
        </p:nvSpPr>
        <p:spPr/>
        <p:txBody>
          <a:bodyPr/>
          <a:lstStyle/>
          <a:p>
            <a:r>
              <a:rPr lang="en-IN" dirty="0" smtClean="0"/>
              <a:t>Option C</a:t>
            </a:r>
            <a:endParaRPr lang="en-IN" dirty="0"/>
          </a:p>
        </p:txBody>
      </p:sp>
      <p:pic>
        <p:nvPicPr>
          <p:cNvPr id="53250" name="Picture 2"/>
          <p:cNvPicPr>
            <a:picLocks noChangeAspect="1" noChangeArrowheads="1"/>
          </p:cNvPicPr>
          <p:nvPr/>
        </p:nvPicPr>
        <p:blipFill>
          <a:blip r:embed="rId2"/>
          <a:srcRect/>
          <a:stretch>
            <a:fillRect/>
          </a:stretch>
        </p:blipFill>
        <p:spPr bwMode="auto">
          <a:xfrm>
            <a:off x="4419600" y="1219200"/>
            <a:ext cx="4495800" cy="5029200"/>
          </a:xfrm>
          <a:prstGeom prst="rect">
            <a:avLst/>
          </a:prstGeom>
          <a:noFill/>
          <a:ln w="9525">
            <a:noFill/>
            <a:miter lim="800000"/>
            <a:headEnd/>
            <a:tailEnd/>
          </a:ln>
          <a:effectLst/>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4191000" cy="2938272"/>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Take hourly DB backups to</a:t>
            </a:r>
          </a:p>
          <a:p>
            <a:pPr>
              <a:buNone/>
            </a:pPr>
            <a:r>
              <a:rPr lang="en-IN" sz="2400" dirty="0" smtClean="0">
                <a:solidFill>
                  <a:srgbClr val="444949"/>
                </a:solidFill>
                <a:latin typeface="GillSans-Light"/>
              </a:rPr>
              <a:t>an Amazon EC2 instance</a:t>
            </a:r>
          </a:p>
          <a:p>
            <a:pPr>
              <a:buNone/>
            </a:pPr>
            <a:r>
              <a:rPr lang="en-IN" sz="2400" dirty="0" smtClean="0">
                <a:solidFill>
                  <a:srgbClr val="444949"/>
                </a:solidFill>
                <a:latin typeface="GillSans-Light"/>
              </a:rPr>
              <a:t>store volume, with</a:t>
            </a:r>
          </a:p>
          <a:p>
            <a:pPr>
              <a:buNone/>
            </a:pPr>
            <a:r>
              <a:rPr lang="en-IN" sz="2400" dirty="0" smtClean="0">
                <a:solidFill>
                  <a:srgbClr val="444949"/>
                </a:solidFill>
                <a:latin typeface="GillSans-Light"/>
              </a:rPr>
              <a:t>transaction logs stored in</a:t>
            </a:r>
          </a:p>
          <a:p>
            <a:pPr>
              <a:buNone/>
            </a:pPr>
            <a:r>
              <a:rPr lang="en-IN" sz="2400" dirty="0" smtClean="0">
                <a:solidFill>
                  <a:srgbClr val="444949"/>
                </a:solidFill>
                <a:latin typeface="GillSans-Light"/>
              </a:rPr>
              <a:t>Amazon S3 every 5 minutes.</a:t>
            </a:r>
            <a:endParaRPr lang="en-IN" dirty="0"/>
          </a:p>
        </p:txBody>
      </p:sp>
      <p:sp>
        <p:nvSpPr>
          <p:cNvPr id="3" name="Title 2"/>
          <p:cNvSpPr>
            <a:spLocks noGrp="1"/>
          </p:cNvSpPr>
          <p:nvPr>
            <p:ph type="title"/>
          </p:nvPr>
        </p:nvSpPr>
        <p:spPr/>
        <p:txBody>
          <a:bodyPr/>
          <a:lstStyle/>
          <a:p>
            <a:r>
              <a:rPr lang="en-IN" dirty="0" smtClean="0"/>
              <a:t>Option D</a:t>
            </a:r>
            <a:endParaRPr lang="en-IN" dirty="0"/>
          </a:p>
        </p:txBody>
      </p:sp>
      <p:pic>
        <p:nvPicPr>
          <p:cNvPr id="54274" name="Picture 2"/>
          <p:cNvPicPr>
            <a:picLocks noChangeAspect="1" noChangeArrowheads="1"/>
          </p:cNvPicPr>
          <p:nvPr/>
        </p:nvPicPr>
        <p:blipFill>
          <a:blip r:embed="rId2"/>
          <a:srcRect/>
          <a:stretch>
            <a:fillRect/>
          </a:stretch>
        </p:blipFill>
        <p:spPr bwMode="auto">
          <a:xfrm>
            <a:off x="4572000" y="1219200"/>
            <a:ext cx="4572000" cy="51816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29200" y="1371600"/>
            <a:ext cx="3657600" cy="4525963"/>
          </a:xfrm>
        </p:spPr>
        <p:txBody>
          <a:bodyPr>
            <a:normAutofit/>
          </a:bodyPr>
          <a:lstStyle/>
          <a:p>
            <a:pPr>
              <a:buNone/>
            </a:pPr>
            <a:r>
              <a:rPr lang="en-US" sz="2400" b="1" u="sng" dirty="0" smtClean="0">
                <a:solidFill>
                  <a:srgbClr val="444949"/>
                </a:solidFill>
                <a:latin typeface="GillSans-Light"/>
              </a:rPr>
              <a:t>Options for integration</a:t>
            </a:r>
          </a:p>
          <a:p>
            <a:pPr>
              <a:buNone/>
            </a:pPr>
            <a:r>
              <a:rPr lang="en-US" sz="2400" dirty="0" smtClean="0">
                <a:solidFill>
                  <a:srgbClr val="444949"/>
                </a:solidFill>
                <a:latin typeface="GillSans-Light"/>
              </a:rPr>
              <a:t>1. Standalone AWS</a:t>
            </a:r>
          </a:p>
          <a:p>
            <a:pPr>
              <a:buNone/>
            </a:pPr>
            <a:r>
              <a:rPr lang="en-US" sz="2400" dirty="0" smtClean="0">
                <a:solidFill>
                  <a:srgbClr val="444949"/>
                </a:solidFill>
                <a:latin typeface="GillSans-Light"/>
              </a:rPr>
              <a:t>Managed Microsoft</a:t>
            </a:r>
          </a:p>
          <a:p>
            <a:pPr>
              <a:buNone/>
            </a:pPr>
            <a:r>
              <a:rPr lang="en-US" sz="2400" dirty="0" smtClean="0">
                <a:solidFill>
                  <a:srgbClr val="444949"/>
                </a:solidFill>
                <a:latin typeface="GillSans-Light"/>
              </a:rPr>
              <a:t>AD</a:t>
            </a:r>
          </a:p>
          <a:p>
            <a:pPr>
              <a:buNone/>
            </a:pPr>
            <a:r>
              <a:rPr lang="en-US" sz="2400" dirty="0" smtClean="0">
                <a:solidFill>
                  <a:srgbClr val="444949"/>
                </a:solidFill>
                <a:latin typeface="GillSans-Light"/>
              </a:rPr>
              <a:t>2. AD Connector to</a:t>
            </a:r>
          </a:p>
          <a:p>
            <a:pPr>
              <a:buNone/>
            </a:pPr>
            <a:r>
              <a:rPr lang="en-US" sz="2400" dirty="0" smtClean="0">
                <a:solidFill>
                  <a:srgbClr val="444949"/>
                </a:solidFill>
                <a:latin typeface="GillSans-Light"/>
              </a:rPr>
              <a:t>on-premise AD</a:t>
            </a:r>
          </a:p>
          <a:p>
            <a:pPr>
              <a:buNone/>
            </a:pPr>
            <a:r>
              <a:rPr lang="en-US" sz="2400" dirty="0" smtClean="0">
                <a:solidFill>
                  <a:srgbClr val="444949"/>
                </a:solidFill>
                <a:latin typeface="GillSans-Light"/>
              </a:rPr>
              <a:t>3. AWS Managed</a:t>
            </a:r>
          </a:p>
          <a:p>
            <a:pPr>
              <a:buNone/>
            </a:pPr>
            <a:r>
              <a:rPr lang="en-US" sz="2400" dirty="0" smtClean="0">
                <a:solidFill>
                  <a:srgbClr val="444949"/>
                </a:solidFill>
                <a:latin typeface="GillSans-Light"/>
              </a:rPr>
              <a:t>Microsoft AD with</a:t>
            </a:r>
          </a:p>
          <a:p>
            <a:pPr>
              <a:buNone/>
            </a:pPr>
            <a:r>
              <a:rPr lang="en-US" sz="2400" dirty="0" smtClean="0">
                <a:solidFill>
                  <a:srgbClr val="444949"/>
                </a:solidFill>
                <a:latin typeface="GillSans-Light"/>
              </a:rPr>
              <a:t>two-way forest trust</a:t>
            </a:r>
          </a:p>
          <a:p>
            <a:pPr>
              <a:buNone/>
            </a:pPr>
            <a:r>
              <a:rPr lang="en-US" sz="2400" dirty="0" smtClean="0">
                <a:solidFill>
                  <a:srgbClr val="444949"/>
                </a:solidFill>
                <a:latin typeface="GillSans-Light"/>
              </a:rPr>
              <a:t>with on-premise AD</a:t>
            </a:r>
            <a:endParaRPr lang="en-US" dirty="0"/>
          </a:p>
        </p:txBody>
      </p:sp>
      <p:sp>
        <p:nvSpPr>
          <p:cNvPr id="3" name="Title 2"/>
          <p:cNvSpPr>
            <a:spLocks noGrp="1"/>
          </p:cNvSpPr>
          <p:nvPr>
            <p:ph type="title"/>
          </p:nvPr>
        </p:nvSpPr>
        <p:spPr/>
        <p:txBody>
          <a:bodyPr>
            <a:normAutofit/>
          </a:bodyPr>
          <a:lstStyle/>
          <a:p>
            <a:r>
              <a:rPr lang="en-US" sz="2000" dirty="0" smtClean="0">
                <a:solidFill>
                  <a:srgbClr val="444949"/>
                </a:solidFill>
                <a:latin typeface="GillSans-Light"/>
              </a:rPr>
              <a:t>AWS Single Sign-On (SSO) – Setup with AD</a:t>
            </a:r>
            <a:endParaRPr lang="en-US" sz="2400" dirty="0"/>
          </a:p>
        </p:txBody>
      </p:sp>
      <p:pic>
        <p:nvPicPr>
          <p:cNvPr id="26626" name="Picture 2"/>
          <p:cNvPicPr>
            <a:picLocks noChangeAspect="1" noChangeArrowheads="1"/>
          </p:cNvPicPr>
          <p:nvPr/>
        </p:nvPicPr>
        <p:blipFill>
          <a:blip r:embed="rId2" cstate="print"/>
          <a:srcRect/>
          <a:stretch>
            <a:fillRect/>
          </a:stretch>
        </p:blipFill>
        <p:spPr bwMode="auto">
          <a:xfrm>
            <a:off x="381000" y="1447800"/>
            <a:ext cx="4669631" cy="4038600"/>
          </a:xfrm>
          <a:prstGeom prst="rect">
            <a:avLst/>
          </a:prstGeom>
          <a:noFill/>
          <a:ln w="9525">
            <a:noFill/>
            <a:miter lim="800000"/>
            <a:headEnd/>
            <a:tailEnd/>
          </a:ln>
          <a:effectLst/>
        </p:spPr>
      </p:pic>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395471"/>
          </a:xfrm>
        </p:spPr>
        <p:txBody>
          <a:bodyPr>
            <a:normAutofit fontScale="77500" lnSpcReduction="2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The Marketing Director in your company asked you to create a mobile</a:t>
            </a:r>
          </a:p>
          <a:p>
            <a:pPr>
              <a:buNone/>
            </a:pPr>
            <a:r>
              <a:rPr lang="en-IN" sz="2400" dirty="0" smtClean="0">
                <a:solidFill>
                  <a:srgbClr val="444949"/>
                </a:solidFill>
                <a:latin typeface="GillSans-Light"/>
              </a:rPr>
              <a:t>app that lets users post sightings of good deeds known as random acts</a:t>
            </a:r>
          </a:p>
          <a:p>
            <a:pPr>
              <a:buNone/>
            </a:pPr>
            <a:r>
              <a:rPr lang="en-IN" sz="2400" dirty="0" smtClean="0">
                <a:solidFill>
                  <a:srgbClr val="444949"/>
                </a:solidFill>
                <a:latin typeface="GillSans-Light"/>
              </a:rPr>
              <a:t>of kindness in 80-character summaries. You decided to write the</a:t>
            </a:r>
          </a:p>
          <a:p>
            <a:pPr>
              <a:buNone/>
            </a:pPr>
            <a:r>
              <a:rPr lang="en-IN" sz="2400" dirty="0" smtClean="0">
                <a:solidFill>
                  <a:srgbClr val="444949"/>
                </a:solidFill>
                <a:latin typeface="GillSans-Light"/>
              </a:rPr>
              <a:t>application in JavaScript so that it would run on the broadest range of</a:t>
            </a:r>
          </a:p>
          <a:p>
            <a:pPr>
              <a:buNone/>
            </a:pPr>
            <a:r>
              <a:rPr lang="en-IN" sz="2400" dirty="0" smtClean="0">
                <a:solidFill>
                  <a:srgbClr val="444949"/>
                </a:solidFill>
                <a:latin typeface="GillSans-Light"/>
              </a:rPr>
              <a:t>phones, browsers, and tablets. Your application should provide access to</a:t>
            </a:r>
          </a:p>
          <a:p>
            <a:pPr>
              <a:buNone/>
            </a:pPr>
            <a:r>
              <a:rPr lang="en-IN" sz="2400" dirty="0" smtClean="0">
                <a:solidFill>
                  <a:srgbClr val="444949"/>
                </a:solidFill>
                <a:latin typeface="GillSans-Light"/>
              </a:rPr>
              <a:t>Amazon </a:t>
            </a:r>
            <a:r>
              <a:rPr lang="en-IN" sz="2400" dirty="0" err="1" smtClean="0">
                <a:solidFill>
                  <a:srgbClr val="444949"/>
                </a:solidFill>
                <a:latin typeface="GillSans-Light"/>
              </a:rPr>
              <a:t>DynamoDB</a:t>
            </a:r>
            <a:r>
              <a:rPr lang="en-IN" sz="2400" dirty="0" smtClean="0">
                <a:solidFill>
                  <a:srgbClr val="444949"/>
                </a:solidFill>
                <a:latin typeface="GillSans-Light"/>
              </a:rPr>
              <a:t> to store the good deed summaries. Initial testing</a:t>
            </a:r>
          </a:p>
          <a:p>
            <a:pPr>
              <a:buNone/>
            </a:pPr>
            <a:r>
              <a:rPr lang="en-IN" sz="2400" dirty="0" smtClean="0">
                <a:solidFill>
                  <a:srgbClr val="444949"/>
                </a:solidFill>
                <a:latin typeface="GillSans-Light"/>
              </a:rPr>
              <a:t>of a prototype shows that there aren’t large spikes in usage. Which</a:t>
            </a:r>
          </a:p>
          <a:p>
            <a:pPr>
              <a:buNone/>
            </a:pPr>
            <a:r>
              <a:rPr lang="en-IN" sz="2400" dirty="0" smtClean="0">
                <a:solidFill>
                  <a:srgbClr val="444949"/>
                </a:solidFill>
                <a:latin typeface="GillSans-Light"/>
              </a:rPr>
              <a:t>option provides the most cost-effective and scalable architecture for</a:t>
            </a:r>
          </a:p>
          <a:p>
            <a:pPr>
              <a:buNone/>
            </a:pPr>
            <a:r>
              <a:rPr lang="en-IN" sz="2400" dirty="0" smtClean="0">
                <a:solidFill>
                  <a:srgbClr val="444949"/>
                </a:solidFill>
                <a:latin typeface="GillSans-Light"/>
              </a:rPr>
              <a:t>this application?</a:t>
            </a:r>
            <a:endParaRPr lang="en-IN" dirty="0"/>
          </a:p>
        </p:txBody>
      </p:sp>
      <p:sp>
        <p:nvSpPr>
          <p:cNvPr id="3" name="Title 2"/>
          <p:cNvSpPr>
            <a:spLocks noGrp="1"/>
          </p:cNvSpPr>
          <p:nvPr>
            <p:ph type="title"/>
          </p:nvPr>
        </p:nvSpPr>
        <p:spPr/>
        <p:txBody>
          <a:bodyPr/>
          <a:lstStyle/>
          <a:p>
            <a:r>
              <a:rPr lang="en-IN" dirty="0" smtClean="0"/>
              <a:t>Question 3</a:t>
            </a:r>
            <a:endParaRPr lang="en-IN"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Question 3 – Architecture</a:t>
            </a:r>
            <a:br>
              <a:rPr lang="en-IN" sz="3200" dirty="0" smtClean="0">
                <a:solidFill>
                  <a:srgbClr val="444949"/>
                </a:solidFill>
                <a:latin typeface="GillSans-Light"/>
              </a:rPr>
            </a:br>
            <a:r>
              <a:rPr lang="en-IN" sz="3200" dirty="0" smtClean="0">
                <a:solidFill>
                  <a:srgbClr val="444949"/>
                </a:solidFill>
                <a:latin typeface="GillSans-Light"/>
              </a:rPr>
              <a:t> Diagram</a:t>
            </a:r>
            <a:endParaRPr lang="en-IN" sz="3600" dirty="0"/>
          </a:p>
        </p:txBody>
      </p:sp>
      <p:pic>
        <p:nvPicPr>
          <p:cNvPr id="55298" name="Picture 2"/>
          <p:cNvPicPr>
            <a:picLocks noGrp="1" noChangeAspect="1" noChangeArrowheads="1"/>
          </p:cNvPicPr>
          <p:nvPr>
            <p:ph idx="1"/>
          </p:nvPr>
        </p:nvPicPr>
        <p:blipFill>
          <a:blip r:embed="rId2"/>
          <a:srcRect/>
          <a:stretch>
            <a:fillRect/>
          </a:stretch>
        </p:blipFill>
        <p:spPr bwMode="auto">
          <a:xfrm>
            <a:off x="782176" y="1676400"/>
            <a:ext cx="7599824" cy="4038599"/>
          </a:xfrm>
          <a:prstGeom prst="rect">
            <a:avLst/>
          </a:prstGeom>
          <a:noFill/>
          <a:ln w="9525">
            <a:noFill/>
            <a:miter lim="800000"/>
            <a:headEnd/>
            <a:tailEnd/>
          </a:ln>
          <a:effectLst/>
        </p:spPr>
      </p:pic>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5052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Provide the JavaScript</a:t>
            </a:r>
          </a:p>
          <a:p>
            <a:pPr>
              <a:buNone/>
            </a:pPr>
            <a:r>
              <a:rPr lang="en-IN" sz="2800" dirty="0" smtClean="0">
                <a:solidFill>
                  <a:srgbClr val="444949"/>
                </a:solidFill>
                <a:latin typeface="GillSans-Light"/>
              </a:rPr>
              <a:t>client with temporary</a:t>
            </a:r>
          </a:p>
          <a:p>
            <a:pPr>
              <a:buNone/>
            </a:pPr>
            <a:r>
              <a:rPr lang="en-IN" sz="2800" dirty="0" smtClean="0">
                <a:solidFill>
                  <a:srgbClr val="444949"/>
                </a:solidFill>
                <a:latin typeface="GillSans-Light"/>
              </a:rPr>
              <a:t>credentials from the</a:t>
            </a:r>
          </a:p>
          <a:p>
            <a:pPr>
              <a:buNone/>
            </a:pPr>
            <a:r>
              <a:rPr lang="en-IN" sz="2800" dirty="0" smtClean="0">
                <a:solidFill>
                  <a:srgbClr val="444949"/>
                </a:solidFill>
                <a:latin typeface="GillSans-Light"/>
              </a:rPr>
              <a:t>Security Token Service</a:t>
            </a:r>
          </a:p>
          <a:p>
            <a:pPr>
              <a:buNone/>
            </a:pPr>
            <a:r>
              <a:rPr lang="en-IN" sz="2800" dirty="0" smtClean="0">
                <a:solidFill>
                  <a:srgbClr val="444949"/>
                </a:solidFill>
                <a:latin typeface="GillSans-Light"/>
              </a:rPr>
              <a:t>using a Token Vending</a:t>
            </a:r>
          </a:p>
          <a:p>
            <a:pPr>
              <a:buNone/>
            </a:pPr>
            <a:r>
              <a:rPr lang="en-IN" sz="2800" dirty="0" smtClean="0">
                <a:solidFill>
                  <a:srgbClr val="444949"/>
                </a:solidFill>
                <a:latin typeface="GillSans-Light"/>
              </a:rPr>
              <a:t>Machine (TVM) on an EC2</a:t>
            </a:r>
          </a:p>
          <a:p>
            <a:pPr>
              <a:buNone/>
            </a:pPr>
            <a:r>
              <a:rPr lang="en-IN" sz="2800" dirty="0" smtClean="0">
                <a:solidFill>
                  <a:srgbClr val="444949"/>
                </a:solidFill>
                <a:latin typeface="GillSans-Light"/>
              </a:rPr>
              <a:t>instance to provide signed</a:t>
            </a:r>
          </a:p>
          <a:p>
            <a:pPr>
              <a:buNone/>
            </a:pPr>
            <a:r>
              <a:rPr lang="en-IN" sz="2800" dirty="0" smtClean="0">
                <a:solidFill>
                  <a:srgbClr val="444949"/>
                </a:solidFill>
                <a:latin typeface="GillSans-Light"/>
              </a:rPr>
              <a:t>credentials mapped to an</a:t>
            </a:r>
          </a:p>
          <a:p>
            <a:pPr>
              <a:buNone/>
            </a:pPr>
            <a:r>
              <a:rPr lang="en-IN" sz="2800" dirty="0" smtClean="0">
                <a:solidFill>
                  <a:srgbClr val="444949"/>
                </a:solidFill>
                <a:latin typeface="GillSans-Light"/>
              </a:rPr>
              <a:t>Amazon Identity and</a:t>
            </a:r>
          </a:p>
          <a:p>
            <a:pPr>
              <a:buNone/>
            </a:pPr>
            <a:r>
              <a:rPr lang="en-IN" sz="2800" dirty="0" smtClean="0">
                <a:solidFill>
                  <a:srgbClr val="444949"/>
                </a:solidFill>
                <a:latin typeface="GillSans-Light"/>
              </a:rPr>
              <a:t>Access Management (IAM)</a:t>
            </a:r>
          </a:p>
          <a:p>
            <a:pPr>
              <a:buNone/>
            </a:pPr>
            <a:r>
              <a:rPr lang="en-IN" sz="2800" dirty="0" smtClean="0">
                <a:solidFill>
                  <a:srgbClr val="444949"/>
                </a:solidFill>
                <a:latin typeface="GillSans-Light"/>
              </a:rPr>
              <a:t>user allowing </a:t>
            </a:r>
            <a:r>
              <a:rPr lang="en-IN" sz="2800" dirty="0" err="1" smtClean="0">
                <a:solidFill>
                  <a:srgbClr val="444949"/>
                </a:solidFill>
                <a:latin typeface="GillSans-Light"/>
              </a:rPr>
              <a:t>DynamoDB</a:t>
            </a:r>
            <a:endParaRPr lang="en-IN" sz="2800" dirty="0" smtClean="0">
              <a:solidFill>
                <a:srgbClr val="444949"/>
              </a:solidFill>
              <a:latin typeface="GillSans-Light"/>
            </a:endParaRPr>
          </a:p>
          <a:p>
            <a:pPr>
              <a:buNone/>
            </a:pPr>
            <a:r>
              <a:rPr lang="en-IN" sz="2800" dirty="0" smtClean="0">
                <a:solidFill>
                  <a:srgbClr val="444949"/>
                </a:solidFill>
                <a:latin typeface="GillSans-Light"/>
              </a:rPr>
              <a:t>puts and S3 gets. You serve</a:t>
            </a:r>
          </a:p>
          <a:p>
            <a:pPr>
              <a:buNone/>
            </a:pPr>
            <a:r>
              <a:rPr lang="en-IN" sz="2800" dirty="0" smtClean="0">
                <a:solidFill>
                  <a:srgbClr val="444949"/>
                </a:solidFill>
                <a:latin typeface="GillSans-Light"/>
              </a:rPr>
              <a:t>your mobile application</a:t>
            </a:r>
          </a:p>
          <a:p>
            <a:pPr>
              <a:buNone/>
            </a:pPr>
            <a:r>
              <a:rPr lang="en-IN" sz="2800" dirty="0" smtClean="0">
                <a:solidFill>
                  <a:srgbClr val="444949"/>
                </a:solidFill>
                <a:latin typeface="GillSans-Light"/>
              </a:rPr>
              <a:t>out of an S3 bucket</a:t>
            </a:r>
          </a:p>
          <a:p>
            <a:pPr>
              <a:buNone/>
            </a:pPr>
            <a:r>
              <a:rPr lang="en-IN" sz="2800" dirty="0" smtClean="0">
                <a:solidFill>
                  <a:srgbClr val="444949"/>
                </a:solidFill>
                <a:latin typeface="GillSans-Light"/>
              </a:rPr>
              <a:t>enabled as a web site. Your</a:t>
            </a:r>
          </a:p>
          <a:p>
            <a:pPr>
              <a:buNone/>
            </a:pPr>
            <a:r>
              <a:rPr lang="en-IN" sz="2800" dirty="0" smtClean="0">
                <a:solidFill>
                  <a:srgbClr val="444949"/>
                </a:solidFill>
                <a:latin typeface="GillSans-Light"/>
              </a:rPr>
              <a:t>client updates </a:t>
            </a:r>
            <a:r>
              <a:rPr lang="en-IN" sz="2800" dirty="0" err="1" smtClean="0">
                <a:solidFill>
                  <a:srgbClr val="444949"/>
                </a:solidFill>
                <a:latin typeface="GillSans-Light"/>
              </a:rPr>
              <a:t>DynamoDB</a:t>
            </a:r>
            <a:r>
              <a:rPr lang="en-IN" sz="2800" dirty="0" smtClean="0">
                <a:solidFill>
                  <a:srgbClr val="444949"/>
                </a:solidFill>
                <a:latin typeface="GillSans-Light"/>
              </a:rPr>
              <a:t>.</a:t>
            </a:r>
            <a:endParaRPr lang="en-IN" dirty="0"/>
          </a:p>
        </p:txBody>
      </p:sp>
      <p:sp>
        <p:nvSpPr>
          <p:cNvPr id="3" name="Title 2"/>
          <p:cNvSpPr>
            <a:spLocks noGrp="1"/>
          </p:cNvSpPr>
          <p:nvPr>
            <p:ph type="title"/>
          </p:nvPr>
        </p:nvSpPr>
        <p:spPr/>
        <p:txBody>
          <a:bodyPr/>
          <a:lstStyle/>
          <a:p>
            <a:r>
              <a:rPr lang="en-IN" dirty="0" smtClean="0"/>
              <a:t>Option A</a:t>
            </a:r>
            <a:endParaRPr lang="en-IN" dirty="0"/>
          </a:p>
        </p:txBody>
      </p:sp>
      <p:pic>
        <p:nvPicPr>
          <p:cNvPr id="56322" name="Picture 2"/>
          <p:cNvPicPr>
            <a:picLocks noChangeAspect="1" noChangeArrowheads="1"/>
          </p:cNvPicPr>
          <p:nvPr/>
        </p:nvPicPr>
        <p:blipFill>
          <a:blip r:embed="rId2"/>
          <a:srcRect/>
          <a:stretch>
            <a:fillRect/>
          </a:stretch>
        </p:blipFill>
        <p:spPr bwMode="auto">
          <a:xfrm>
            <a:off x="3733800" y="1447800"/>
            <a:ext cx="5210175" cy="4724400"/>
          </a:xfrm>
          <a:prstGeom prst="rect">
            <a:avLst/>
          </a:prstGeom>
          <a:noFill/>
          <a:ln w="9525">
            <a:noFill/>
            <a:miter lim="800000"/>
            <a:headEnd/>
            <a:tailEnd/>
          </a:ln>
          <a:effectLst/>
        </p:spPr>
      </p:pic>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3528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Register the application</a:t>
            </a:r>
          </a:p>
          <a:p>
            <a:pPr>
              <a:buNone/>
            </a:pPr>
            <a:r>
              <a:rPr lang="en-IN" sz="2800" dirty="0" smtClean="0">
                <a:solidFill>
                  <a:srgbClr val="444949"/>
                </a:solidFill>
                <a:latin typeface="GillSans-Light"/>
              </a:rPr>
              <a:t>with a Web Identity</a:t>
            </a:r>
          </a:p>
          <a:p>
            <a:pPr>
              <a:buNone/>
            </a:pPr>
            <a:r>
              <a:rPr lang="en-IN" sz="2800" dirty="0" smtClean="0">
                <a:solidFill>
                  <a:srgbClr val="444949"/>
                </a:solidFill>
                <a:latin typeface="GillSans-Light"/>
              </a:rPr>
              <a:t>Provider like Amazon,</a:t>
            </a:r>
          </a:p>
          <a:p>
            <a:pPr>
              <a:buNone/>
            </a:pPr>
            <a:r>
              <a:rPr lang="en-IN" sz="2800" dirty="0" smtClean="0">
                <a:solidFill>
                  <a:srgbClr val="444949"/>
                </a:solidFill>
                <a:latin typeface="GillSans-Light"/>
              </a:rPr>
              <a:t>Google, or </a:t>
            </a:r>
            <a:r>
              <a:rPr lang="en-IN" sz="2800" dirty="0" err="1" smtClean="0">
                <a:solidFill>
                  <a:srgbClr val="444949"/>
                </a:solidFill>
                <a:latin typeface="GillSans-Light"/>
              </a:rPr>
              <a:t>Facebook</a:t>
            </a:r>
            <a:r>
              <a:rPr lang="en-IN" sz="2800" dirty="0" smtClean="0">
                <a:solidFill>
                  <a:srgbClr val="444949"/>
                </a:solidFill>
                <a:latin typeface="GillSans-Light"/>
              </a:rPr>
              <a:t>,</a:t>
            </a:r>
          </a:p>
          <a:p>
            <a:pPr>
              <a:buNone/>
            </a:pPr>
            <a:r>
              <a:rPr lang="en-IN" sz="2800" dirty="0" smtClean="0">
                <a:solidFill>
                  <a:srgbClr val="444949"/>
                </a:solidFill>
                <a:latin typeface="GillSans-Light"/>
              </a:rPr>
              <a:t>create an IAM role for that</a:t>
            </a:r>
          </a:p>
          <a:p>
            <a:pPr>
              <a:buNone/>
            </a:pPr>
            <a:r>
              <a:rPr lang="en-IN" sz="2800" dirty="0" smtClean="0">
                <a:solidFill>
                  <a:srgbClr val="444949"/>
                </a:solidFill>
                <a:latin typeface="GillSans-Light"/>
              </a:rPr>
              <a:t>provider, and set up</a:t>
            </a:r>
          </a:p>
          <a:p>
            <a:pPr>
              <a:buNone/>
            </a:pPr>
            <a:r>
              <a:rPr lang="en-IN" sz="2800" dirty="0" smtClean="0">
                <a:solidFill>
                  <a:srgbClr val="444949"/>
                </a:solidFill>
                <a:latin typeface="GillSans-Light"/>
              </a:rPr>
              <a:t>permissions for the IAM</a:t>
            </a:r>
          </a:p>
          <a:p>
            <a:pPr>
              <a:buNone/>
            </a:pPr>
            <a:r>
              <a:rPr lang="en-IN" sz="2800" dirty="0" smtClean="0">
                <a:solidFill>
                  <a:srgbClr val="444949"/>
                </a:solidFill>
                <a:latin typeface="GillSans-Light"/>
              </a:rPr>
              <a:t>role to allow S3 gets and</a:t>
            </a:r>
          </a:p>
          <a:p>
            <a:pPr>
              <a:buNone/>
            </a:pPr>
            <a:r>
              <a:rPr lang="en-IN" sz="2800" dirty="0" err="1" smtClean="0">
                <a:solidFill>
                  <a:srgbClr val="444949"/>
                </a:solidFill>
                <a:latin typeface="GillSans-Light"/>
              </a:rPr>
              <a:t>DynamoDB</a:t>
            </a:r>
            <a:r>
              <a:rPr lang="en-IN" sz="2800" dirty="0" smtClean="0">
                <a:solidFill>
                  <a:srgbClr val="444949"/>
                </a:solidFill>
                <a:latin typeface="GillSans-Light"/>
              </a:rPr>
              <a:t> puts. You serve</a:t>
            </a:r>
          </a:p>
          <a:p>
            <a:pPr>
              <a:buNone/>
            </a:pPr>
            <a:r>
              <a:rPr lang="en-IN" sz="2800" dirty="0" smtClean="0">
                <a:solidFill>
                  <a:srgbClr val="444949"/>
                </a:solidFill>
                <a:latin typeface="GillSans-Light"/>
              </a:rPr>
              <a:t>your mobile application out</a:t>
            </a:r>
          </a:p>
          <a:p>
            <a:pPr>
              <a:buNone/>
            </a:pPr>
            <a:r>
              <a:rPr lang="en-IN" sz="2800" dirty="0" smtClean="0">
                <a:solidFill>
                  <a:srgbClr val="444949"/>
                </a:solidFill>
                <a:latin typeface="GillSans-Light"/>
              </a:rPr>
              <a:t>of an S3 bucket enabled as</a:t>
            </a:r>
          </a:p>
          <a:p>
            <a:pPr>
              <a:buNone/>
            </a:pPr>
            <a:r>
              <a:rPr lang="en-IN" sz="2800" dirty="0" smtClean="0">
                <a:solidFill>
                  <a:srgbClr val="444949"/>
                </a:solidFill>
                <a:latin typeface="GillSans-Light"/>
              </a:rPr>
              <a:t>a web site. Your client</a:t>
            </a:r>
          </a:p>
          <a:p>
            <a:pPr>
              <a:buNone/>
            </a:pPr>
            <a:r>
              <a:rPr lang="en-IN" sz="2800" dirty="0" smtClean="0">
                <a:solidFill>
                  <a:srgbClr val="444949"/>
                </a:solidFill>
                <a:latin typeface="GillSans-Light"/>
              </a:rPr>
              <a:t>updates </a:t>
            </a:r>
            <a:r>
              <a:rPr lang="en-IN" sz="2800" dirty="0" err="1" smtClean="0">
                <a:solidFill>
                  <a:srgbClr val="444949"/>
                </a:solidFill>
                <a:latin typeface="GillSans-Light"/>
              </a:rPr>
              <a:t>DynamoDB</a:t>
            </a:r>
            <a:r>
              <a:rPr lang="en-IN" sz="2800" dirty="0" smtClean="0">
                <a:solidFill>
                  <a:srgbClr val="444949"/>
                </a:solidFill>
                <a:latin typeface="GillSans-Light"/>
              </a:rPr>
              <a:t>.</a:t>
            </a:r>
            <a:endParaRPr lang="en-IN" dirty="0"/>
          </a:p>
        </p:txBody>
      </p:sp>
      <p:sp>
        <p:nvSpPr>
          <p:cNvPr id="3" name="Title 2"/>
          <p:cNvSpPr>
            <a:spLocks noGrp="1"/>
          </p:cNvSpPr>
          <p:nvPr>
            <p:ph type="title"/>
          </p:nvPr>
        </p:nvSpPr>
        <p:spPr/>
        <p:txBody>
          <a:bodyPr/>
          <a:lstStyle/>
          <a:p>
            <a:r>
              <a:rPr lang="en-IN" dirty="0" smtClean="0"/>
              <a:t>Option B</a:t>
            </a:r>
            <a:endParaRPr lang="en-IN" dirty="0"/>
          </a:p>
        </p:txBody>
      </p:sp>
      <p:pic>
        <p:nvPicPr>
          <p:cNvPr id="57346" name="Picture 2"/>
          <p:cNvPicPr>
            <a:picLocks noChangeAspect="1" noChangeArrowheads="1"/>
          </p:cNvPicPr>
          <p:nvPr/>
        </p:nvPicPr>
        <p:blipFill>
          <a:blip r:embed="rId2"/>
          <a:srcRect/>
          <a:stretch>
            <a:fillRect/>
          </a:stretch>
        </p:blipFill>
        <p:spPr bwMode="auto">
          <a:xfrm>
            <a:off x="4210050" y="1447800"/>
            <a:ext cx="4933950" cy="4467225"/>
          </a:xfrm>
          <a:prstGeom prst="rect">
            <a:avLst/>
          </a:prstGeom>
          <a:noFill/>
          <a:ln w="9525">
            <a:noFill/>
            <a:miter lim="800000"/>
            <a:headEnd/>
            <a:tailEnd/>
          </a:ln>
          <a:effectLst/>
        </p:spPr>
      </p:pic>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724400" cy="4525963"/>
          </a:xfrm>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Provide the JavaScript client with</a:t>
            </a:r>
          </a:p>
          <a:p>
            <a:pPr>
              <a:buNone/>
            </a:pPr>
            <a:r>
              <a:rPr lang="en-IN" sz="2800" dirty="0" smtClean="0">
                <a:solidFill>
                  <a:srgbClr val="444949"/>
                </a:solidFill>
                <a:latin typeface="GillSans-Light"/>
              </a:rPr>
              <a:t>temporary credentials from the</a:t>
            </a:r>
          </a:p>
          <a:p>
            <a:pPr>
              <a:buNone/>
            </a:pPr>
            <a:r>
              <a:rPr lang="en-IN" sz="2800" dirty="0" smtClean="0">
                <a:solidFill>
                  <a:srgbClr val="444949"/>
                </a:solidFill>
                <a:latin typeface="GillSans-Light"/>
              </a:rPr>
              <a:t>Security Token Service using a</a:t>
            </a:r>
          </a:p>
          <a:p>
            <a:pPr>
              <a:buNone/>
            </a:pPr>
            <a:r>
              <a:rPr lang="en-IN" sz="2800" dirty="0" smtClean="0">
                <a:solidFill>
                  <a:srgbClr val="444949"/>
                </a:solidFill>
                <a:latin typeface="GillSans-Light"/>
              </a:rPr>
              <a:t>Token Vending Machine (TVM)</a:t>
            </a:r>
          </a:p>
          <a:p>
            <a:pPr>
              <a:buNone/>
            </a:pPr>
            <a:r>
              <a:rPr lang="en-IN" sz="2800" dirty="0" smtClean="0">
                <a:solidFill>
                  <a:srgbClr val="444949"/>
                </a:solidFill>
                <a:latin typeface="GillSans-Light"/>
              </a:rPr>
              <a:t>to provide signed credentials</a:t>
            </a:r>
          </a:p>
          <a:p>
            <a:pPr>
              <a:buNone/>
            </a:pPr>
            <a:r>
              <a:rPr lang="en-IN" sz="2800" dirty="0" smtClean="0">
                <a:solidFill>
                  <a:srgbClr val="444949"/>
                </a:solidFill>
                <a:latin typeface="GillSans-Light"/>
              </a:rPr>
              <a:t>mapped to an IAM user allowing</a:t>
            </a:r>
          </a:p>
          <a:p>
            <a:pPr>
              <a:buNone/>
            </a:pPr>
            <a:r>
              <a:rPr lang="en-IN" sz="2800" dirty="0" err="1" smtClean="0">
                <a:solidFill>
                  <a:srgbClr val="444949"/>
                </a:solidFill>
                <a:latin typeface="GillSans-Light"/>
              </a:rPr>
              <a:t>DynamoDB</a:t>
            </a:r>
            <a:r>
              <a:rPr lang="en-IN" sz="2800" dirty="0" smtClean="0">
                <a:solidFill>
                  <a:srgbClr val="444949"/>
                </a:solidFill>
                <a:latin typeface="GillSans-Light"/>
              </a:rPr>
              <a:t> puts. You serve your</a:t>
            </a:r>
          </a:p>
          <a:p>
            <a:pPr>
              <a:buNone/>
            </a:pPr>
            <a:r>
              <a:rPr lang="en-IN" sz="2800" dirty="0" smtClean="0">
                <a:solidFill>
                  <a:srgbClr val="444949"/>
                </a:solidFill>
                <a:latin typeface="GillSans-Light"/>
              </a:rPr>
              <a:t>mobile application out of</a:t>
            </a:r>
          </a:p>
          <a:p>
            <a:pPr>
              <a:buNone/>
            </a:pPr>
            <a:r>
              <a:rPr lang="en-IN" sz="2800" dirty="0" smtClean="0">
                <a:solidFill>
                  <a:srgbClr val="444949"/>
                </a:solidFill>
                <a:latin typeface="GillSans-Light"/>
              </a:rPr>
              <a:t>Apache EC2 instances that are</a:t>
            </a:r>
          </a:p>
          <a:p>
            <a:pPr>
              <a:buNone/>
            </a:pPr>
            <a:r>
              <a:rPr lang="en-IN" sz="2800" dirty="0" smtClean="0">
                <a:solidFill>
                  <a:srgbClr val="444949"/>
                </a:solidFill>
                <a:latin typeface="GillSans-Light"/>
              </a:rPr>
              <a:t>load-balanced and </a:t>
            </a:r>
            <a:r>
              <a:rPr lang="en-IN" sz="2800" dirty="0" err="1" smtClean="0">
                <a:solidFill>
                  <a:srgbClr val="444949"/>
                </a:solidFill>
                <a:latin typeface="GillSans-Light"/>
              </a:rPr>
              <a:t>autoscaled</a:t>
            </a:r>
            <a:r>
              <a:rPr lang="en-IN" sz="2800" dirty="0" smtClean="0">
                <a:solidFill>
                  <a:srgbClr val="444949"/>
                </a:solidFill>
                <a:latin typeface="GillSans-Light"/>
              </a:rPr>
              <a:t>.</a:t>
            </a:r>
          </a:p>
          <a:p>
            <a:pPr>
              <a:buNone/>
            </a:pPr>
            <a:r>
              <a:rPr lang="en-IN" sz="2800" dirty="0" smtClean="0">
                <a:solidFill>
                  <a:srgbClr val="444949"/>
                </a:solidFill>
                <a:latin typeface="GillSans-Light"/>
              </a:rPr>
              <a:t>Your EC2 instances are</a:t>
            </a:r>
          </a:p>
          <a:p>
            <a:pPr>
              <a:buNone/>
            </a:pPr>
            <a:r>
              <a:rPr lang="en-IN" sz="2800" dirty="0" smtClean="0">
                <a:solidFill>
                  <a:srgbClr val="444949"/>
                </a:solidFill>
                <a:latin typeface="GillSans-Light"/>
              </a:rPr>
              <a:t>configured with an IAM role that</a:t>
            </a:r>
          </a:p>
          <a:p>
            <a:pPr>
              <a:buNone/>
            </a:pPr>
            <a:r>
              <a:rPr lang="en-IN" sz="2800" dirty="0" smtClean="0">
                <a:solidFill>
                  <a:srgbClr val="444949"/>
                </a:solidFill>
                <a:latin typeface="GillSans-Light"/>
              </a:rPr>
              <a:t>allows </a:t>
            </a:r>
            <a:r>
              <a:rPr lang="en-IN" sz="2800" dirty="0" err="1" smtClean="0">
                <a:solidFill>
                  <a:srgbClr val="444949"/>
                </a:solidFill>
                <a:latin typeface="GillSans-Light"/>
              </a:rPr>
              <a:t>DynamoDB</a:t>
            </a:r>
            <a:r>
              <a:rPr lang="en-IN" sz="2800" dirty="0" smtClean="0">
                <a:solidFill>
                  <a:srgbClr val="444949"/>
                </a:solidFill>
                <a:latin typeface="GillSans-Light"/>
              </a:rPr>
              <a:t> puts. Your</a:t>
            </a:r>
          </a:p>
          <a:p>
            <a:pPr>
              <a:buNone/>
            </a:pPr>
            <a:r>
              <a:rPr lang="en-IN" sz="2800" dirty="0" smtClean="0">
                <a:solidFill>
                  <a:srgbClr val="444949"/>
                </a:solidFill>
                <a:latin typeface="GillSans-Light"/>
              </a:rPr>
              <a:t>server updates </a:t>
            </a:r>
            <a:r>
              <a:rPr lang="en-IN" sz="2800" dirty="0" err="1" smtClean="0">
                <a:solidFill>
                  <a:srgbClr val="444949"/>
                </a:solidFill>
                <a:latin typeface="GillSans-Light"/>
              </a:rPr>
              <a:t>DynamoDB</a:t>
            </a:r>
            <a:r>
              <a:rPr lang="en-IN" sz="2800" dirty="0" smtClean="0">
                <a:solidFill>
                  <a:srgbClr val="444949"/>
                </a:solidFill>
                <a:latin typeface="GillSans-Light"/>
              </a:rPr>
              <a:t>.</a:t>
            </a:r>
            <a:endParaRPr lang="en-IN" dirty="0"/>
          </a:p>
        </p:txBody>
      </p:sp>
      <p:sp>
        <p:nvSpPr>
          <p:cNvPr id="3" name="Title 2"/>
          <p:cNvSpPr>
            <a:spLocks noGrp="1"/>
          </p:cNvSpPr>
          <p:nvPr>
            <p:ph type="title"/>
          </p:nvPr>
        </p:nvSpPr>
        <p:spPr/>
        <p:txBody>
          <a:bodyPr/>
          <a:lstStyle/>
          <a:p>
            <a:r>
              <a:rPr lang="en-IN" dirty="0" smtClean="0"/>
              <a:t>Option C</a:t>
            </a:r>
            <a:endParaRPr lang="en-IN" dirty="0"/>
          </a:p>
        </p:txBody>
      </p:sp>
      <p:pic>
        <p:nvPicPr>
          <p:cNvPr id="58370" name="Picture 2"/>
          <p:cNvPicPr>
            <a:picLocks noChangeAspect="1" noChangeArrowheads="1"/>
          </p:cNvPicPr>
          <p:nvPr/>
        </p:nvPicPr>
        <p:blipFill>
          <a:blip r:embed="rId2"/>
          <a:srcRect/>
          <a:stretch>
            <a:fillRect/>
          </a:stretch>
        </p:blipFill>
        <p:spPr bwMode="auto">
          <a:xfrm>
            <a:off x="4953000" y="1371600"/>
            <a:ext cx="4191000" cy="4800600"/>
          </a:xfrm>
          <a:prstGeom prst="rect">
            <a:avLst/>
          </a:prstGeom>
          <a:noFill/>
          <a:ln w="9525">
            <a:noFill/>
            <a:miter lim="800000"/>
            <a:headEnd/>
            <a:tailEnd/>
          </a:ln>
          <a:effectLst/>
        </p:spPr>
      </p:pic>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038600" cy="4525963"/>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Register the JavaScript application</a:t>
            </a:r>
          </a:p>
          <a:p>
            <a:pPr>
              <a:buNone/>
            </a:pPr>
            <a:r>
              <a:rPr lang="en-IN" sz="2800" dirty="0" smtClean="0">
                <a:solidFill>
                  <a:srgbClr val="444949"/>
                </a:solidFill>
                <a:latin typeface="GillSans-Light"/>
              </a:rPr>
              <a:t>with a Web Identity Provider like</a:t>
            </a:r>
          </a:p>
          <a:p>
            <a:pPr>
              <a:buNone/>
            </a:pPr>
            <a:r>
              <a:rPr lang="en-IN" sz="2800" dirty="0" smtClean="0">
                <a:solidFill>
                  <a:srgbClr val="444949"/>
                </a:solidFill>
                <a:latin typeface="GillSans-Light"/>
              </a:rPr>
              <a:t>Amazon, Google, or </a:t>
            </a:r>
            <a:r>
              <a:rPr lang="en-IN" sz="2800" dirty="0" err="1" smtClean="0">
                <a:solidFill>
                  <a:srgbClr val="444949"/>
                </a:solidFill>
                <a:latin typeface="GillSans-Light"/>
              </a:rPr>
              <a:t>Facebook</a:t>
            </a:r>
            <a:r>
              <a:rPr lang="en-IN" sz="2800" dirty="0" smtClean="0">
                <a:solidFill>
                  <a:srgbClr val="444949"/>
                </a:solidFill>
                <a:latin typeface="GillSans-Light"/>
              </a:rPr>
              <a:t>,</a:t>
            </a:r>
          </a:p>
          <a:p>
            <a:pPr>
              <a:buNone/>
            </a:pPr>
            <a:r>
              <a:rPr lang="en-IN" sz="2800" dirty="0" smtClean="0">
                <a:solidFill>
                  <a:srgbClr val="444949"/>
                </a:solidFill>
                <a:latin typeface="GillSans-Light"/>
              </a:rPr>
              <a:t>create an IAM role for that</a:t>
            </a:r>
          </a:p>
          <a:p>
            <a:pPr>
              <a:buNone/>
            </a:pPr>
            <a:r>
              <a:rPr lang="en-IN" sz="2800" dirty="0" smtClean="0">
                <a:solidFill>
                  <a:srgbClr val="444949"/>
                </a:solidFill>
                <a:latin typeface="GillSans-Light"/>
              </a:rPr>
              <a:t>provider, and set up permissions</a:t>
            </a:r>
          </a:p>
          <a:p>
            <a:pPr>
              <a:buNone/>
            </a:pPr>
            <a:r>
              <a:rPr lang="en-IN" sz="2800" dirty="0" smtClean="0">
                <a:solidFill>
                  <a:srgbClr val="444949"/>
                </a:solidFill>
                <a:latin typeface="GillSans-Light"/>
              </a:rPr>
              <a:t>for the IAM role to allow</a:t>
            </a:r>
          </a:p>
          <a:p>
            <a:pPr>
              <a:buNone/>
            </a:pPr>
            <a:r>
              <a:rPr lang="en-IN" sz="2800" dirty="0" err="1" smtClean="0">
                <a:solidFill>
                  <a:srgbClr val="444949"/>
                </a:solidFill>
                <a:latin typeface="GillSans-Light"/>
              </a:rPr>
              <a:t>DynamoDB</a:t>
            </a:r>
            <a:r>
              <a:rPr lang="en-IN" sz="2800" dirty="0" smtClean="0">
                <a:solidFill>
                  <a:srgbClr val="444949"/>
                </a:solidFill>
                <a:latin typeface="GillSans-Light"/>
              </a:rPr>
              <a:t> puts. You serve your</a:t>
            </a:r>
          </a:p>
          <a:p>
            <a:pPr>
              <a:buNone/>
            </a:pPr>
            <a:r>
              <a:rPr lang="en-IN" sz="2800" dirty="0" smtClean="0">
                <a:solidFill>
                  <a:srgbClr val="444949"/>
                </a:solidFill>
                <a:latin typeface="GillSans-Light"/>
              </a:rPr>
              <a:t>mobile application out of Apache</a:t>
            </a:r>
          </a:p>
          <a:p>
            <a:pPr>
              <a:buNone/>
            </a:pPr>
            <a:r>
              <a:rPr lang="en-IN" sz="2800" dirty="0" smtClean="0">
                <a:solidFill>
                  <a:srgbClr val="444949"/>
                </a:solidFill>
                <a:latin typeface="GillSans-Light"/>
              </a:rPr>
              <a:t>EC2 instances that are </a:t>
            </a:r>
            <a:r>
              <a:rPr lang="en-IN" sz="2800" dirty="0" err="1" smtClean="0">
                <a:solidFill>
                  <a:srgbClr val="444949"/>
                </a:solidFill>
                <a:latin typeface="GillSans-Light"/>
              </a:rPr>
              <a:t>loadbalanced</a:t>
            </a:r>
            <a:endParaRPr lang="en-IN" sz="2800" dirty="0" smtClean="0">
              <a:solidFill>
                <a:srgbClr val="444949"/>
              </a:solidFill>
              <a:latin typeface="GillSans-Light"/>
            </a:endParaRPr>
          </a:p>
          <a:p>
            <a:pPr>
              <a:buNone/>
            </a:pPr>
            <a:r>
              <a:rPr lang="en-IN" sz="2800" dirty="0" smtClean="0">
                <a:solidFill>
                  <a:srgbClr val="444949"/>
                </a:solidFill>
                <a:latin typeface="GillSans-Light"/>
              </a:rPr>
              <a:t>and </a:t>
            </a:r>
            <a:r>
              <a:rPr lang="en-IN" sz="2800" dirty="0" err="1" smtClean="0">
                <a:solidFill>
                  <a:srgbClr val="444949"/>
                </a:solidFill>
                <a:latin typeface="GillSans-Light"/>
              </a:rPr>
              <a:t>autoscaled</a:t>
            </a:r>
            <a:r>
              <a:rPr lang="en-IN" sz="2800" dirty="0" smtClean="0">
                <a:solidFill>
                  <a:srgbClr val="444949"/>
                </a:solidFill>
                <a:latin typeface="GillSans-Light"/>
              </a:rPr>
              <a:t>. Your</a:t>
            </a:r>
          </a:p>
          <a:p>
            <a:pPr>
              <a:buNone/>
            </a:pPr>
            <a:r>
              <a:rPr lang="en-IN" sz="2800" dirty="0" smtClean="0">
                <a:solidFill>
                  <a:srgbClr val="444949"/>
                </a:solidFill>
                <a:latin typeface="GillSans-Light"/>
              </a:rPr>
              <a:t>EC2 instances are configured</a:t>
            </a:r>
          </a:p>
          <a:p>
            <a:pPr>
              <a:buNone/>
            </a:pPr>
            <a:r>
              <a:rPr lang="en-IN" sz="2800" dirty="0" smtClean="0">
                <a:solidFill>
                  <a:srgbClr val="444949"/>
                </a:solidFill>
                <a:latin typeface="GillSans-Light"/>
              </a:rPr>
              <a:t>with an IAM role that allows</a:t>
            </a:r>
          </a:p>
          <a:p>
            <a:pPr>
              <a:buNone/>
            </a:pPr>
            <a:r>
              <a:rPr lang="en-IN" sz="2800" dirty="0" err="1" smtClean="0">
                <a:solidFill>
                  <a:srgbClr val="444949"/>
                </a:solidFill>
                <a:latin typeface="GillSans-Light"/>
              </a:rPr>
              <a:t>DynamoDB</a:t>
            </a:r>
            <a:r>
              <a:rPr lang="en-IN" sz="2800" dirty="0" smtClean="0">
                <a:solidFill>
                  <a:srgbClr val="444949"/>
                </a:solidFill>
                <a:latin typeface="GillSans-Light"/>
              </a:rPr>
              <a:t> puts. Your server</a:t>
            </a:r>
          </a:p>
          <a:p>
            <a:pPr>
              <a:buNone/>
            </a:pPr>
            <a:r>
              <a:rPr lang="en-IN" sz="2800" dirty="0" smtClean="0">
                <a:solidFill>
                  <a:srgbClr val="444949"/>
                </a:solidFill>
                <a:latin typeface="GillSans-Light"/>
              </a:rPr>
              <a:t>updates </a:t>
            </a:r>
            <a:r>
              <a:rPr lang="en-IN" sz="2800" dirty="0" err="1" smtClean="0">
                <a:solidFill>
                  <a:srgbClr val="444949"/>
                </a:solidFill>
                <a:latin typeface="GillSans-Light"/>
              </a:rPr>
              <a:t>DynamoDB</a:t>
            </a:r>
            <a:r>
              <a:rPr lang="en-IN" sz="2800" dirty="0" smtClean="0">
                <a:solidFill>
                  <a:srgbClr val="444949"/>
                </a:solidFill>
                <a:latin typeface="GillSans-Light"/>
              </a:rPr>
              <a:t>.</a:t>
            </a:r>
            <a:endParaRPr lang="en-IN" dirty="0"/>
          </a:p>
        </p:txBody>
      </p:sp>
      <p:sp>
        <p:nvSpPr>
          <p:cNvPr id="3" name="Title 2"/>
          <p:cNvSpPr>
            <a:spLocks noGrp="1"/>
          </p:cNvSpPr>
          <p:nvPr>
            <p:ph type="title"/>
          </p:nvPr>
        </p:nvSpPr>
        <p:spPr/>
        <p:txBody>
          <a:bodyPr/>
          <a:lstStyle/>
          <a:p>
            <a:r>
              <a:rPr lang="en-IN" dirty="0" smtClean="0"/>
              <a:t>Option D</a:t>
            </a:r>
            <a:endParaRPr lang="en-IN" dirty="0"/>
          </a:p>
        </p:txBody>
      </p:sp>
      <p:pic>
        <p:nvPicPr>
          <p:cNvPr id="59394" name="Picture 2"/>
          <p:cNvPicPr>
            <a:picLocks noChangeAspect="1" noChangeArrowheads="1"/>
          </p:cNvPicPr>
          <p:nvPr/>
        </p:nvPicPr>
        <p:blipFill>
          <a:blip r:embed="rId2"/>
          <a:srcRect/>
          <a:stretch>
            <a:fillRect/>
          </a:stretch>
        </p:blipFill>
        <p:spPr bwMode="auto">
          <a:xfrm>
            <a:off x="4572000" y="1600200"/>
            <a:ext cx="4191000" cy="3962400"/>
          </a:xfrm>
          <a:prstGeom prst="rect">
            <a:avLst/>
          </a:prstGeom>
          <a:noFill/>
          <a:ln w="9525">
            <a:noFill/>
            <a:miter lim="800000"/>
            <a:headEnd/>
            <a:tailEnd/>
          </a:ln>
          <a:effectLst/>
        </p:spPr>
      </p:pic>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You are building a website that will retrieve and display highly sensitive</a:t>
            </a:r>
          </a:p>
          <a:p>
            <a:pPr>
              <a:buNone/>
            </a:pPr>
            <a:r>
              <a:rPr lang="en-IN" sz="2800" dirty="0" smtClean="0">
                <a:solidFill>
                  <a:srgbClr val="444949"/>
                </a:solidFill>
                <a:latin typeface="GillSans-Light"/>
              </a:rPr>
              <a:t>information to users. The amount of traffic the site will receive is known and</a:t>
            </a:r>
          </a:p>
          <a:p>
            <a:pPr>
              <a:buNone/>
            </a:pPr>
            <a:r>
              <a:rPr lang="en-IN" sz="2800" dirty="0" smtClean="0">
                <a:solidFill>
                  <a:srgbClr val="444949"/>
                </a:solidFill>
                <a:latin typeface="GillSans-Light"/>
              </a:rPr>
              <a:t>not expected to fluctuate. The site will leverage SSL to protect the</a:t>
            </a:r>
          </a:p>
          <a:p>
            <a:pPr>
              <a:buNone/>
            </a:pPr>
            <a:r>
              <a:rPr lang="en-IN" sz="2800" dirty="0" smtClean="0">
                <a:solidFill>
                  <a:srgbClr val="444949"/>
                </a:solidFill>
                <a:latin typeface="GillSans-Light"/>
              </a:rPr>
              <a:t>communication between the clients and the web servers. Due to the nature</a:t>
            </a:r>
          </a:p>
          <a:p>
            <a:pPr>
              <a:buNone/>
            </a:pPr>
            <a:r>
              <a:rPr lang="en-IN" sz="2800" dirty="0" smtClean="0">
                <a:solidFill>
                  <a:srgbClr val="444949"/>
                </a:solidFill>
                <a:latin typeface="GillSans-Light"/>
              </a:rPr>
              <a:t>of the site you are very concerned about the security of your SSL private</a:t>
            </a:r>
          </a:p>
          <a:p>
            <a:pPr>
              <a:buNone/>
            </a:pPr>
            <a:r>
              <a:rPr lang="en-IN" sz="2800" dirty="0" smtClean="0">
                <a:solidFill>
                  <a:srgbClr val="444949"/>
                </a:solidFill>
                <a:latin typeface="GillSans-Light"/>
              </a:rPr>
              <a:t>key and want to ensure that the key cannot be accidentally or intentionally</a:t>
            </a:r>
          </a:p>
          <a:p>
            <a:pPr>
              <a:buNone/>
            </a:pPr>
            <a:r>
              <a:rPr lang="en-IN" sz="2800" dirty="0" smtClean="0">
                <a:solidFill>
                  <a:srgbClr val="444949"/>
                </a:solidFill>
                <a:latin typeface="GillSans-Light"/>
              </a:rPr>
              <a:t>moved outside your environment. Additionally, while the data the site will</a:t>
            </a:r>
          </a:p>
          <a:p>
            <a:pPr>
              <a:buNone/>
            </a:pPr>
            <a:r>
              <a:rPr lang="en-IN" sz="2800" dirty="0" smtClean="0">
                <a:solidFill>
                  <a:srgbClr val="444949"/>
                </a:solidFill>
                <a:latin typeface="GillSans-Light"/>
              </a:rPr>
              <a:t>display is stored on an encrypted EBS volume, you are also concerned that</a:t>
            </a:r>
          </a:p>
          <a:p>
            <a:pPr>
              <a:buNone/>
            </a:pPr>
            <a:r>
              <a:rPr lang="en-IN" sz="2800" dirty="0" smtClean="0">
                <a:solidFill>
                  <a:srgbClr val="444949"/>
                </a:solidFill>
                <a:latin typeface="GillSans-Light"/>
              </a:rPr>
              <a:t>the web servers’ logs might contain some sensitive information; therefore,</a:t>
            </a:r>
          </a:p>
          <a:p>
            <a:pPr>
              <a:buNone/>
            </a:pPr>
            <a:r>
              <a:rPr lang="en-IN" sz="2800" dirty="0" smtClean="0">
                <a:solidFill>
                  <a:srgbClr val="444949"/>
                </a:solidFill>
                <a:latin typeface="GillSans-Light"/>
              </a:rPr>
              <a:t>the logs must be stored so that they can only be decrypted by employees of</a:t>
            </a:r>
          </a:p>
          <a:p>
            <a:pPr>
              <a:buNone/>
            </a:pPr>
            <a:r>
              <a:rPr lang="en-IN" sz="2800" dirty="0" smtClean="0">
                <a:solidFill>
                  <a:srgbClr val="444949"/>
                </a:solidFill>
                <a:latin typeface="GillSans-Light"/>
              </a:rPr>
              <a:t>your company. Which of these architectures meets all of the requirements?</a:t>
            </a:r>
            <a:endParaRPr lang="en-IN" dirty="0"/>
          </a:p>
        </p:txBody>
      </p:sp>
      <p:sp>
        <p:nvSpPr>
          <p:cNvPr id="3" name="Title 2"/>
          <p:cNvSpPr>
            <a:spLocks noGrp="1"/>
          </p:cNvSpPr>
          <p:nvPr>
            <p:ph type="title"/>
          </p:nvPr>
        </p:nvSpPr>
        <p:spPr/>
        <p:txBody>
          <a:bodyPr/>
          <a:lstStyle/>
          <a:p>
            <a:r>
              <a:rPr lang="en-IN" dirty="0" smtClean="0"/>
              <a:t>Question 4</a:t>
            </a:r>
            <a:endParaRPr lang="en-IN"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t>Question 4 – Architecture </a:t>
            </a:r>
            <a:br>
              <a:rPr lang="en-IN" sz="3200" dirty="0" smtClean="0"/>
            </a:br>
            <a:r>
              <a:rPr lang="en-IN" sz="3200" dirty="0" smtClean="0"/>
              <a:t> Diagram</a:t>
            </a:r>
            <a:endParaRPr lang="en-IN" sz="3200" dirty="0"/>
          </a:p>
        </p:txBody>
      </p:sp>
      <p:pic>
        <p:nvPicPr>
          <p:cNvPr id="60418" name="Picture 2"/>
          <p:cNvPicPr>
            <a:picLocks noGrp="1" noChangeAspect="1" noChangeArrowheads="1"/>
          </p:cNvPicPr>
          <p:nvPr>
            <p:ph idx="1"/>
          </p:nvPr>
        </p:nvPicPr>
        <p:blipFill>
          <a:blip r:embed="rId2"/>
          <a:srcRect/>
          <a:stretch>
            <a:fillRect/>
          </a:stretch>
        </p:blipFill>
        <p:spPr bwMode="auto">
          <a:xfrm>
            <a:off x="454398" y="1828800"/>
            <a:ext cx="8156201" cy="4038599"/>
          </a:xfrm>
          <a:prstGeom prst="rect">
            <a:avLst/>
          </a:prstGeom>
          <a:noFill/>
          <a:ln w="9525">
            <a:noFill/>
            <a:miter lim="800000"/>
            <a:headEnd/>
            <a:tailEnd/>
          </a:ln>
          <a:effectLst/>
        </p:spPr>
      </p:pic>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2766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Use Elastic Load</a:t>
            </a:r>
          </a:p>
          <a:p>
            <a:pPr>
              <a:buNone/>
            </a:pPr>
            <a:r>
              <a:rPr lang="en-IN" sz="2800" dirty="0" smtClean="0">
                <a:solidFill>
                  <a:srgbClr val="444949"/>
                </a:solidFill>
                <a:latin typeface="GillSans-Light"/>
              </a:rPr>
              <a:t>Balancing to distribute</a:t>
            </a:r>
          </a:p>
          <a:p>
            <a:pPr>
              <a:buNone/>
            </a:pPr>
            <a:r>
              <a:rPr lang="en-IN" sz="2800" dirty="0" smtClean="0">
                <a:solidFill>
                  <a:srgbClr val="444949"/>
                </a:solidFill>
                <a:latin typeface="GillSans-Light"/>
              </a:rPr>
              <a:t>traffic to a set of web</a:t>
            </a:r>
          </a:p>
          <a:p>
            <a:pPr>
              <a:buNone/>
            </a:pPr>
            <a:r>
              <a:rPr lang="en-IN" sz="2800" dirty="0" smtClean="0">
                <a:solidFill>
                  <a:srgbClr val="444949"/>
                </a:solidFill>
                <a:latin typeface="GillSans-Light"/>
              </a:rPr>
              <a:t>servers. To protect the</a:t>
            </a:r>
          </a:p>
          <a:p>
            <a:pPr>
              <a:buNone/>
            </a:pPr>
            <a:r>
              <a:rPr lang="en-IN" sz="2800" dirty="0" smtClean="0">
                <a:solidFill>
                  <a:srgbClr val="444949"/>
                </a:solidFill>
                <a:latin typeface="GillSans-Light"/>
              </a:rPr>
              <a:t>SSL private key, upload</a:t>
            </a:r>
          </a:p>
          <a:p>
            <a:pPr>
              <a:buNone/>
            </a:pPr>
            <a:r>
              <a:rPr lang="en-IN" sz="2800" dirty="0" smtClean="0">
                <a:solidFill>
                  <a:srgbClr val="444949"/>
                </a:solidFill>
                <a:latin typeface="GillSans-Light"/>
              </a:rPr>
              <a:t>the key to the load</a:t>
            </a:r>
          </a:p>
          <a:p>
            <a:pPr>
              <a:buNone/>
            </a:pPr>
            <a:r>
              <a:rPr lang="en-IN" sz="2800" dirty="0" smtClean="0">
                <a:solidFill>
                  <a:srgbClr val="444949"/>
                </a:solidFill>
                <a:latin typeface="GillSans-Light"/>
              </a:rPr>
              <a:t>balancer and configure</a:t>
            </a:r>
          </a:p>
          <a:p>
            <a:pPr>
              <a:buNone/>
            </a:pPr>
            <a:r>
              <a:rPr lang="en-IN" sz="2800" dirty="0" smtClean="0">
                <a:solidFill>
                  <a:srgbClr val="444949"/>
                </a:solidFill>
                <a:latin typeface="GillSans-Light"/>
              </a:rPr>
              <a:t>the load balancer to</a:t>
            </a:r>
          </a:p>
          <a:p>
            <a:pPr>
              <a:buNone/>
            </a:pPr>
            <a:r>
              <a:rPr lang="en-IN" sz="2800" dirty="0" smtClean="0">
                <a:solidFill>
                  <a:srgbClr val="444949"/>
                </a:solidFill>
                <a:latin typeface="GillSans-Light"/>
              </a:rPr>
              <a:t>offload the SSL traffic.</a:t>
            </a:r>
          </a:p>
          <a:p>
            <a:pPr>
              <a:buNone/>
            </a:pPr>
            <a:r>
              <a:rPr lang="en-IN" sz="2800" dirty="0" smtClean="0">
                <a:solidFill>
                  <a:srgbClr val="444949"/>
                </a:solidFill>
                <a:latin typeface="GillSans-Light"/>
              </a:rPr>
              <a:t>Write your web server</a:t>
            </a:r>
          </a:p>
          <a:p>
            <a:pPr>
              <a:buNone/>
            </a:pPr>
            <a:r>
              <a:rPr lang="en-IN" sz="2800" dirty="0" smtClean="0">
                <a:solidFill>
                  <a:srgbClr val="444949"/>
                </a:solidFill>
                <a:latin typeface="GillSans-Light"/>
              </a:rPr>
              <a:t>logs to an ephemeral</a:t>
            </a:r>
          </a:p>
          <a:p>
            <a:pPr>
              <a:buNone/>
            </a:pPr>
            <a:r>
              <a:rPr lang="en-IN" sz="2800" dirty="0" smtClean="0">
                <a:solidFill>
                  <a:srgbClr val="444949"/>
                </a:solidFill>
                <a:latin typeface="GillSans-Light"/>
              </a:rPr>
              <a:t>volume that has been</a:t>
            </a:r>
          </a:p>
          <a:p>
            <a:pPr>
              <a:buNone/>
            </a:pPr>
            <a:r>
              <a:rPr lang="en-IN" sz="2800" dirty="0" smtClean="0">
                <a:solidFill>
                  <a:srgbClr val="444949"/>
                </a:solidFill>
                <a:latin typeface="GillSans-Light"/>
              </a:rPr>
              <a:t>encrypted using a</a:t>
            </a:r>
          </a:p>
          <a:p>
            <a:pPr>
              <a:buNone/>
            </a:pPr>
            <a:r>
              <a:rPr lang="en-IN" sz="2800" dirty="0" smtClean="0">
                <a:solidFill>
                  <a:srgbClr val="444949"/>
                </a:solidFill>
                <a:latin typeface="GillSans-Light"/>
              </a:rPr>
              <a:t>randomly generated AES</a:t>
            </a:r>
          </a:p>
          <a:p>
            <a:pPr>
              <a:buNone/>
            </a:pPr>
            <a:r>
              <a:rPr lang="en-IN" sz="2800" dirty="0" smtClean="0">
                <a:solidFill>
                  <a:srgbClr val="444949"/>
                </a:solidFill>
                <a:latin typeface="GillSans-Light"/>
              </a:rPr>
              <a:t>key.</a:t>
            </a:r>
            <a:endParaRPr lang="en-IN" dirty="0"/>
          </a:p>
        </p:txBody>
      </p:sp>
      <p:sp>
        <p:nvSpPr>
          <p:cNvPr id="3" name="Title 2"/>
          <p:cNvSpPr>
            <a:spLocks noGrp="1"/>
          </p:cNvSpPr>
          <p:nvPr>
            <p:ph type="title"/>
          </p:nvPr>
        </p:nvSpPr>
        <p:spPr/>
        <p:txBody>
          <a:bodyPr/>
          <a:lstStyle/>
          <a:p>
            <a:r>
              <a:rPr lang="en-IN" dirty="0" smtClean="0"/>
              <a:t>Option A</a:t>
            </a:r>
            <a:endParaRPr lang="en-IN" dirty="0"/>
          </a:p>
        </p:txBody>
      </p:sp>
      <p:pic>
        <p:nvPicPr>
          <p:cNvPr id="61442" name="Picture 2"/>
          <p:cNvPicPr>
            <a:picLocks noChangeAspect="1" noChangeArrowheads="1"/>
          </p:cNvPicPr>
          <p:nvPr/>
        </p:nvPicPr>
        <p:blipFill>
          <a:blip r:embed="rId2"/>
          <a:srcRect/>
          <a:stretch>
            <a:fillRect/>
          </a:stretch>
        </p:blipFill>
        <p:spPr bwMode="auto">
          <a:xfrm>
            <a:off x="3810000" y="1371600"/>
            <a:ext cx="4886325" cy="4343400"/>
          </a:xfrm>
          <a:prstGeom prst="rect">
            <a:avLst/>
          </a:prstGeom>
          <a:noFill/>
          <a:ln w="9525">
            <a:noFill/>
            <a:miter lim="800000"/>
            <a:headEnd/>
            <a:tailEnd/>
          </a:ln>
          <a:effectLst/>
        </p:spPr>
      </p:pic>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5720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Use Elastic Load Balancing</a:t>
            </a:r>
          </a:p>
          <a:p>
            <a:pPr>
              <a:buNone/>
            </a:pPr>
            <a:r>
              <a:rPr lang="en-IN" sz="2800" dirty="0" smtClean="0">
                <a:solidFill>
                  <a:srgbClr val="444949"/>
                </a:solidFill>
                <a:latin typeface="GillSans-Light"/>
              </a:rPr>
              <a:t>to distribute traffic to a set</a:t>
            </a:r>
          </a:p>
          <a:p>
            <a:pPr>
              <a:buNone/>
            </a:pPr>
            <a:r>
              <a:rPr lang="en-IN" sz="2800" dirty="0" smtClean="0">
                <a:solidFill>
                  <a:srgbClr val="444949"/>
                </a:solidFill>
                <a:latin typeface="GillSans-Light"/>
              </a:rPr>
              <a:t>of web servers. Use TCP</a:t>
            </a:r>
          </a:p>
          <a:p>
            <a:pPr>
              <a:buNone/>
            </a:pPr>
            <a:r>
              <a:rPr lang="en-IN" sz="2800" dirty="0" smtClean="0">
                <a:solidFill>
                  <a:srgbClr val="444949"/>
                </a:solidFill>
                <a:latin typeface="GillSans-Light"/>
              </a:rPr>
              <a:t>load balancing on the load</a:t>
            </a:r>
          </a:p>
          <a:p>
            <a:pPr>
              <a:buNone/>
            </a:pPr>
            <a:r>
              <a:rPr lang="en-IN" sz="2800" dirty="0" smtClean="0">
                <a:solidFill>
                  <a:srgbClr val="444949"/>
                </a:solidFill>
                <a:latin typeface="GillSans-Light"/>
              </a:rPr>
              <a:t>balancer and configure</a:t>
            </a:r>
          </a:p>
          <a:p>
            <a:pPr>
              <a:buNone/>
            </a:pPr>
            <a:r>
              <a:rPr lang="en-IN" sz="2800" dirty="0" smtClean="0">
                <a:solidFill>
                  <a:srgbClr val="444949"/>
                </a:solidFill>
                <a:latin typeface="GillSans-Light"/>
              </a:rPr>
              <a:t>your web servers to</a:t>
            </a:r>
          </a:p>
          <a:p>
            <a:pPr>
              <a:buNone/>
            </a:pPr>
            <a:r>
              <a:rPr lang="en-IN" sz="2800" dirty="0" smtClean="0">
                <a:solidFill>
                  <a:srgbClr val="444949"/>
                </a:solidFill>
                <a:latin typeface="GillSans-Light"/>
              </a:rPr>
              <a:t>retrieve the private key</a:t>
            </a:r>
          </a:p>
          <a:p>
            <a:pPr>
              <a:buNone/>
            </a:pPr>
            <a:r>
              <a:rPr lang="en-IN" sz="2800" dirty="0" smtClean="0">
                <a:solidFill>
                  <a:srgbClr val="444949"/>
                </a:solidFill>
                <a:latin typeface="GillSans-Light"/>
              </a:rPr>
              <a:t>from a private Amazon S3</a:t>
            </a:r>
          </a:p>
          <a:p>
            <a:pPr>
              <a:buNone/>
            </a:pPr>
            <a:r>
              <a:rPr lang="en-IN" sz="2800" dirty="0" smtClean="0">
                <a:solidFill>
                  <a:srgbClr val="444949"/>
                </a:solidFill>
                <a:latin typeface="GillSans-Light"/>
              </a:rPr>
              <a:t>bucket on boot. Write your</a:t>
            </a:r>
          </a:p>
          <a:p>
            <a:pPr>
              <a:buNone/>
            </a:pPr>
            <a:r>
              <a:rPr lang="en-IN" sz="2800" dirty="0" smtClean="0">
                <a:solidFill>
                  <a:srgbClr val="444949"/>
                </a:solidFill>
                <a:latin typeface="GillSans-Light"/>
              </a:rPr>
              <a:t>web server logs to a</a:t>
            </a:r>
          </a:p>
          <a:p>
            <a:pPr>
              <a:buNone/>
            </a:pPr>
            <a:r>
              <a:rPr lang="en-IN" sz="2800" dirty="0" smtClean="0">
                <a:solidFill>
                  <a:srgbClr val="444949"/>
                </a:solidFill>
                <a:latin typeface="GillSans-Light"/>
              </a:rPr>
              <a:t>private Amazon S3 bucket</a:t>
            </a:r>
          </a:p>
          <a:p>
            <a:pPr>
              <a:buNone/>
            </a:pPr>
            <a:r>
              <a:rPr lang="en-IN" sz="2800" dirty="0" smtClean="0">
                <a:solidFill>
                  <a:srgbClr val="444949"/>
                </a:solidFill>
                <a:latin typeface="GillSans-Light"/>
              </a:rPr>
              <a:t>using Amazon S3 </a:t>
            </a:r>
            <a:r>
              <a:rPr lang="en-IN" sz="2800" dirty="0" err="1" smtClean="0">
                <a:solidFill>
                  <a:srgbClr val="444949"/>
                </a:solidFill>
                <a:latin typeface="GillSans-Light"/>
              </a:rPr>
              <a:t>serverside</a:t>
            </a:r>
            <a:endParaRPr lang="en-IN" sz="2800" dirty="0" smtClean="0">
              <a:solidFill>
                <a:srgbClr val="444949"/>
              </a:solidFill>
              <a:latin typeface="GillSans-Light"/>
            </a:endParaRPr>
          </a:p>
          <a:p>
            <a:pPr>
              <a:buNone/>
            </a:pPr>
            <a:r>
              <a:rPr lang="en-IN" sz="2800" dirty="0" smtClean="0">
                <a:solidFill>
                  <a:srgbClr val="444949"/>
                </a:solidFill>
                <a:latin typeface="GillSans-Light"/>
              </a:rPr>
              <a:t>encryption.</a:t>
            </a:r>
            <a:endParaRPr lang="en-IN" dirty="0"/>
          </a:p>
        </p:txBody>
      </p:sp>
      <p:sp>
        <p:nvSpPr>
          <p:cNvPr id="3" name="Title 2"/>
          <p:cNvSpPr>
            <a:spLocks noGrp="1"/>
          </p:cNvSpPr>
          <p:nvPr>
            <p:ph type="title"/>
          </p:nvPr>
        </p:nvSpPr>
        <p:spPr/>
        <p:txBody>
          <a:bodyPr/>
          <a:lstStyle/>
          <a:p>
            <a:r>
              <a:rPr lang="en-IN" dirty="0" smtClean="0"/>
              <a:t>Option B</a:t>
            </a:r>
            <a:endParaRPr lang="en-IN" dirty="0"/>
          </a:p>
        </p:txBody>
      </p:sp>
      <p:pic>
        <p:nvPicPr>
          <p:cNvPr id="62466" name="Picture 2"/>
          <p:cNvPicPr>
            <a:picLocks noChangeAspect="1" noChangeArrowheads="1"/>
          </p:cNvPicPr>
          <p:nvPr/>
        </p:nvPicPr>
        <p:blipFill>
          <a:blip r:embed="rId2"/>
          <a:srcRect/>
          <a:stretch>
            <a:fillRect/>
          </a:stretch>
        </p:blipFill>
        <p:spPr bwMode="auto">
          <a:xfrm>
            <a:off x="4676775" y="1676400"/>
            <a:ext cx="4467225" cy="45720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stretch>
            <a:fillRect/>
          </a:stretch>
        </p:blipFill>
        <p:spPr bwMode="auto">
          <a:xfrm>
            <a:off x="457200" y="2014305"/>
            <a:ext cx="8229600" cy="3459628"/>
          </a:xfrm>
          <a:prstGeom prst="rect">
            <a:avLst/>
          </a:prstGeom>
          <a:noFill/>
          <a:ln w="9525">
            <a:noFill/>
            <a:miter lim="800000"/>
            <a:headEnd/>
            <a:tailEnd/>
          </a:ln>
          <a:effectLst/>
        </p:spPr>
      </p:pic>
      <p:sp>
        <p:nvSpPr>
          <p:cNvPr id="3" name="Title 2"/>
          <p:cNvSpPr>
            <a:spLocks noGrp="1"/>
          </p:cNvSpPr>
          <p:nvPr>
            <p:ph type="title"/>
          </p:nvPr>
        </p:nvSpPr>
        <p:spPr>
          <a:xfrm>
            <a:off x="0" y="838200"/>
            <a:ext cx="8229600" cy="1143000"/>
          </a:xfrm>
        </p:spPr>
        <p:txBody>
          <a:bodyPr/>
          <a:lstStyle/>
          <a:p>
            <a:r>
              <a:rPr lang="en-US" sz="4000" dirty="0" smtClean="0">
                <a:solidFill>
                  <a:srgbClr val="444949"/>
                </a:solidFill>
                <a:latin typeface="GillSans-Light"/>
              </a:rPr>
              <a:t>SSO – </a:t>
            </a:r>
            <a:r>
              <a:rPr lang="en-US" sz="4000" dirty="0" err="1" smtClean="0">
                <a:solidFill>
                  <a:srgbClr val="444949"/>
                </a:solidFill>
                <a:latin typeface="GillSans-Light"/>
              </a:rPr>
              <a:t>vs</a:t>
            </a:r>
            <a:r>
              <a:rPr lang="en-US" sz="4000" dirty="0" smtClean="0">
                <a:solidFill>
                  <a:srgbClr val="444949"/>
                </a:solidFill>
                <a:latin typeface="GillSans-Light"/>
              </a:rPr>
              <a:t> </a:t>
            </a:r>
            <a:r>
              <a:rPr lang="en-US" sz="4000" dirty="0" err="1" smtClean="0">
                <a:solidFill>
                  <a:srgbClr val="444949"/>
                </a:solidFill>
                <a:latin typeface="GillSans-Light"/>
              </a:rPr>
              <a:t>AssumeRoleWithSAML</a:t>
            </a:r>
            <a:endParaRPr lang="en-US" dirty="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91000" cy="4525963"/>
          </a:xfrm>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Use Elastic Load Balancing</a:t>
            </a:r>
          </a:p>
          <a:p>
            <a:pPr>
              <a:buNone/>
            </a:pPr>
            <a:r>
              <a:rPr lang="en-IN" sz="2400" dirty="0" smtClean="0">
                <a:solidFill>
                  <a:srgbClr val="444949"/>
                </a:solidFill>
                <a:latin typeface="GillSans-Light"/>
              </a:rPr>
              <a:t>to distribute traffic to a set</a:t>
            </a:r>
          </a:p>
          <a:p>
            <a:pPr>
              <a:buNone/>
            </a:pPr>
            <a:r>
              <a:rPr lang="en-IN" sz="2400" dirty="0" smtClean="0">
                <a:solidFill>
                  <a:srgbClr val="444949"/>
                </a:solidFill>
                <a:latin typeface="GillSans-Light"/>
              </a:rPr>
              <a:t>of web servers, configure</a:t>
            </a:r>
          </a:p>
          <a:p>
            <a:pPr>
              <a:buNone/>
            </a:pPr>
            <a:r>
              <a:rPr lang="en-IN" sz="2400" dirty="0" smtClean="0">
                <a:solidFill>
                  <a:srgbClr val="444949"/>
                </a:solidFill>
                <a:latin typeface="GillSans-Light"/>
              </a:rPr>
              <a:t>the load balancer to</a:t>
            </a:r>
          </a:p>
          <a:p>
            <a:pPr>
              <a:buNone/>
            </a:pPr>
            <a:r>
              <a:rPr lang="en-IN" sz="2400" dirty="0" smtClean="0">
                <a:solidFill>
                  <a:srgbClr val="444949"/>
                </a:solidFill>
                <a:latin typeface="GillSans-Light"/>
              </a:rPr>
              <a:t>perform TCP load balancing,</a:t>
            </a:r>
          </a:p>
          <a:p>
            <a:pPr>
              <a:buNone/>
            </a:pPr>
            <a:r>
              <a:rPr lang="en-IN" sz="2400" dirty="0" smtClean="0">
                <a:solidFill>
                  <a:srgbClr val="444949"/>
                </a:solidFill>
                <a:latin typeface="GillSans-Light"/>
              </a:rPr>
              <a:t>use an AWS </a:t>
            </a:r>
            <a:r>
              <a:rPr lang="en-IN" sz="2400" dirty="0" err="1" smtClean="0">
                <a:solidFill>
                  <a:srgbClr val="444949"/>
                </a:solidFill>
                <a:latin typeface="GillSans-Light"/>
              </a:rPr>
              <a:t>CloudHSM</a:t>
            </a:r>
            <a:r>
              <a:rPr lang="en-IN" sz="2400" dirty="0" smtClean="0">
                <a:solidFill>
                  <a:srgbClr val="444949"/>
                </a:solidFill>
                <a:latin typeface="GillSans-Light"/>
              </a:rPr>
              <a:t> to</a:t>
            </a:r>
          </a:p>
          <a:p>
            <a:pPr>
              <a:buNone/>
            </a:pPr>
            <a:r>
              <a:rPr lang="en-IN" sz="2400" dirty="0" smtClean="0">
                <a:solidFill>
                  <a:srgbClr val="444949"/>
                </a:solidFill>
                <a:latin typeface="GillSans-Light"/>
              </a:rPr>
              <a:t>perform the SSL</a:t>
            </a:r>
          </a:p>
          <a:p>
            <a:pPr>
              <a:buNone/>
            </a:pPr>
            <a:r>
              <a:rPr lang="en-IN" sz="2400" dirty="0" smtClean="0">
                <a:solidFill>
                  <a:srgbClr val="444949"/>
                </a:solidFill>
                <a:latin typeface="GillSans-Light"/>
              </a:rPr>
              <a:t>transactions, and write your</a:t>
            </a:r>
          </a:p>
          <a:p>
            <a:pPr>
              <a:buNone/>
            </a:pPr>
            <a:r>
              <a:rPr lang="en-IN" sz="2400" dirty="0" smtClean="0">
                <a:solidFill>
                  <a:srgbClr val="444949"/>
                </a:solidFill>
                <a:latin typeface="GillSans-Light"/>
              </a:rPr>
              <a:t>web server logs to a private</a:t>
            </a:r>
          </a:p>
          <a:p>
            <a:pPr>
              <a:buNone/>
            </a:pPr>
            <a:r>
              <a:rPr lang="en-IN" sz="2400" dirty="0" smtClean="0">
                <a:solidFill>
                  <a:srgbClr val="444949"/>
                </a:solidFill>
                <a:latin typeface="GillSans-Light"/>
              </a:rPr>
              <a:t>Amazon S3 bucket using</a:t>
            </a:r>
          </a:p>
          <a:p>
            <a:pPr>
              <a:buNone/>
            </a:pPr>
            <a:r>
              <a:rPr lang="en-IN" sz="2400" dirty="0" smtClean="0">
                <a:solidFill>
                  <a:srgbClr val="444949"/>
                </a:solidFill>
                <a:latin typeface="GillSans-Light"/>
              </a:rPr>
              <a:t>Amazon S3 server-side</a:t>
            </a:r>
          </a:p>
          <a:p>
            <a:pPr>
              <a:buNone/>
            </a:pPr>
            <a:r>
              <a:rPr lang="en-IN" sz="2400" dirty="0" smtClean="0">
                <a:solidFill>
                  <a:srgbClr val="444949"/>
                </a:solidFill>
                <a:latin typeface="GillSans-Light"/>
              </a:rPr>
              <a:t>encryption.</a:t>
            </a:r>
            <a:endParaRPr lang="en-IN" dirty="0"/>
          </a:p>
        </p:txBody>
      </p:sp>
      <p:sp>
        <p:nvSpPr>
          <p:cNvPr id="3" name="Title 2"/>
          <p:cNvSpPr>
            <a:spLocks noGrp="1"/>
          </p:cNvSpPr>
          <p:nvPr>
            <p:ph type="title"/>
          </p:nvPr>
        </p:nvSpPr>
        <p:spPr/>
        <p:txBody>
          <a:bodyPr/>
          <a:lstStyle/>
          <a:p>
            <a:r>
              <a:rPr lang="en-IN" dirty="0" smtClean="0"/>
              <a:t>Option C</a:t>
            </a:r>
            <a:endParaRPr lang="en-IN" dirty="0"/>
          </a:p>
        </p:txBody>
      </p:sp>
      <p:pic>
        <p:nvPicPr>
          <p:cNvPr id="63490" name="Picture 2"/>
          <p:cNvPicPr>
            <a:picLocks noChangeAspect="1" noChangeArrowheads="1"/>
          </p:cNvPicPr>
          <p:nvPr/>
        </p:nvPicPr>
        <p:blipFill>
          <a:blip r:embed="rId2"/>
          <a:srcRect/>
          <a:stretch>
            <a:fillRect/>
          </a:stretch>
        </p:blipFill>
        <p:spPr bwMode="auto">
          <a:xfrm>
            <a:off x="4229100" y="1447800"/>
            <a:ext cx="4914900" cy="4295775"/>
          </a:xfrm>
          <a:prstGeom prst="rect">
            <a:avLst/>
          </a:prstGeom>
          <a:noFill/>
          <a:ln w="9525">
            <a:noFill/>
            <a:miter lim="800000"/>
            <a:headEnd/>
            <a:tailEnd/>
          </a:ln>
          <a:effectLst/>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657600" cy="4525963"/>
          </a:xfrm>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Use Elastic Load Balancing to distribute traffic to a set of  web servers. Configure the load balancer to perform TCP load balancing, use an AWS </a:t>
            </a:r>
            <a:r>
              <a:rPr lang="en-IN" sz="2400" dirty="0" err="1" smtClean="0">
                <a:solidFill>
                  <a:srgbClr val="444949"/>
                </a:solidFill>
                <a:latin typeface="GillSans-Light"/>
              </a:rPr>
              <a:t>CloudHSM</a:t>
            </a:r>
            <a:r>
              <a:rPr lang="en-IN" sz="2400" dirty="0" smtClean="0">
                <a:solidFill>
                  <a:srgbClr val="444949"/>
                </a:solidFill>
                <a:latin typeface="GillSans-Light"/>
              </a:rPr>
              <a:t> to perform the SSL transactions, and write your web server logs to an ephemeral volume that has been encrypted using a randomly generated AES key.</a:t>
            </a:r>
            <a:endParaRPr lang="en-IN" dirty="0"/>
          </a:p>
        </p:txBody>
      </p:sp>
      <p:sp>
        <p:nvSpPr>
          <p:cNvPr id="3" name="Title 2"/>
          <p:cNvSpPr>
            <a:spLocks noGrp="1"/>
          </p:cNvSpPr>
          <p:nvPr>
            <p:ph type="title"/>
          </p:nvPr>
        </p:nvSpPr>
        <p:spPr/>
        <p:txBody>
          <a:bodyPr/>
          <a:lstStyle/>
          <a:p>
            <a:r>
              <a:rPr lang="en-IN" dirty="0" smtClean="0"/>
              <a:t>Option D</a:t>
            </a:r>
            <a:endParaRPr lang="en-IN" dirty="0"/>
          </a:p>
        </p:txBody>
      </p:sp>
      <p:pic>
        <p:nvPicPr>
          <p:cNvPr id="64514" name="Picture 2"/>
          <p:cNvPicPr>
            <a:picLocks noChangeAspect="1" noChangeArrowheads="1"/>
          </p:cNvPicPr>
          <p:nvPr/>
        </p:nvPicPr>
        <p:blipFill>
          <a:blip r:embed="rId2"/>
          <a:srcRect/>
          <a:stretch>
            <a:fillRect/>
          </a:stretch>
        </p:blipFill>
        <p:spPr bwMode="auto">
          <a:xfrm>
            <a:off x="4038600" y="1371600"/>
            <a:ext cx="5105400" cy="4724400"/>
          </a:xfrm>
          <a:prstGeom prst="rect">
            <a:avLst/>
          </a:prstGeom>
          <a:noFill/>
          <a:ln w="9525">
            <a:noFill/>
            <a:miter lim="800000"/>
            <a:headEnd/>
            <a:tailEnd/>
          </a:ln>
          <a:effectLst/>
        </p:spPr>
      </p:pic>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You are designing network connectivity for your fat client application. The application is designed for business </a:t>
            </a:r>
            <a:r>
              <a:rPr lang="en-IN" sz="2400" dirty="0" err="1" smtClean="0">
                <a:solidFill>
                  <a:srgbClr val="444949"/>
                </a:solidFill>
                <a:latin typeface="GillSans-Light"/>
              </a:rPr>
              <a:t>travelers</a:t>
            </a:r>
            <a:r>
              <a:rPr lang="en-IN" sz="2400" dirty="0" smtClean="0">
                <a:solidFill>
                  <a:srgbClr val="444949"/>
                </a:solidFill>
                <a:latin typeface="GillSans-Light"/>
              </a:rPr>
              <a:t> who must be able to connect to it from their hotel rooms, cafes, public Wi-Fi hotspots, and elsewhere on the Internet. You do not want to publish the application on the Internet.</a:t>
            </a:r>
          </a:p>
          <a:p>
            <a:pPr>
              <a:buNone/>
            </a:pPr>
            <a:r>
              <a:rPr lang="en-IN" sz="2400" dirty="0" smtClean="0">
                <a:solidFill>
                  <a:srgbClr val="444949"/>
                </a:solidFill>
                <a:latin typeface="ArialMT"/>
              </a:rPr>
              <a:t>• </a:t>
            </a:r>
            <a:r>
              <a:rPr lang="en-IN" sz="2400" dirty="0" smtClean="0">
                <a:solidFill>
                  <a:srgbClr val="444949"/>
                </a:solidFill>
                <a:latin typeface="GillSans-Light"/>
              </a:rPr>
              <a:t>Which network design meets the above requirements while minimizing deployment and operational costs?</a:t>
            </a:r>
            <a:endParaRPr lang="en-IN" dirty="0"/>
          </a:p>
        </p:txBody>
      </p:sp>
      <p:sp>
        <p:nvSpPr>
          <p:cNvPr id="3" name="Title 2"/>
          <p:cNvSpPr>
            <a:spLocks noGrp="1"/>
          </p:cNvSpPr>
          <p:nvPr>
            <p:ph type="title"/>
          </p:nvPr>
        </p:nvSpPr>
        <p:spPr/>
        <p:txBody>
          <a:bodyPr/>
          <a:lstStyle/>
          <a:p>
            <a:r>
              <a:rPr lang="en-IN" dirty="0" smtClean="0"/>
              <a:t>Question 5</a:t>
            </a:r>
            <a:endParaRPr lang="en-IN"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657600" cy="4525963"/>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Implement AWS</a:t>
            </a:r>
          </a:p>
          <a:p>
            <a:pPr>
              <a:buNone/>
            </a:pPr>
            <a:r>
              <a:rPr lang="en-IN" sz="2400" dirty="0" smtClean="0">
                <a:solidFill>
                  <a:srgbClr val="444949"/>
                </a:solidFill>
                <a:latin typeface="GillSans-Light"/>
              </a:rPr>
              <a:t>Direct Connect, and</a:t>
            </a:r>
          </a:p>
          <a:p>
            <a:pPr>
              <a:buNone/>
            </a:pPr>
            <a:r>
              <a:rPr lang="en-IN" sz="2400" dirty="0" smtClean="0">
                <a:solidFill>
                  <a:srgbClr val="444949"/>
                </a:solidFill>
                <a:latin typeface="GillSans-Light"/>
              </a:rPr>
              <a:t>create a private</a:t>
            </a:r>
          </a:p>
          <a:p>
            <a:pPr>
              <a:buNone/>
            </a:pPr>
            <a:r>
              <a:rPr lang="en-IN" sz="2400" dirty="0" smtClean="0">
                <a:solidFill>
                  <a:srgbClr val="444949"/>
                </a:solidFill>
                <a:latin typeface="GillSans-Light"/>
              </a:rPr>
              <a:t>interface to your VPC.</a:t>
            </a:r>
          </a:p>
          <a:p>
            <a:pPr>
              <a:buNone/>
            </a:pPr>
            <a:r>
              <a:rPr lang="en-IN" sz="2400" dirty="0" smtClean="0">
                <a:solidFill>
                  <a:srgbClr val="444949"/>
                </a:solidFill>
                <a:latin typeface="GillSans-Light"/>
              </a:rPr>
              <a:t>Create a public subnet</a:t>
            </a:r>
          </a:p>
          <a:p>
            <a:pPr>
              <a:buNone/>
            </a:pPr>
            <a:r>
              <a:rPr lang="en-IN" sz="2400" dirty="0" smtClean="0">
                <a:solidFill>
                  <a:srgbClr val="444949"/>
                </a:solidFill>
                <a:latin typeface="GillSans-Light"/>
              </a:rPr>
              <a:t>and place your</a:t>
            </a:r>
          </a:p>
          <a:p>
            <a:pPr>
              <a:buNone/>
            </a:pPr>
            <a:r>
              <a:rPr lang="en-IN" sz="2400" dirty="0" smtClean="0">
                <a:solidFill>
                  <a:srgbClr val="444949"/>
                </a:solidFill>
                <a:latin typeface="GillSans-Light"/>
              </a:rPr>
              <a:t>application servers in it.</a:t>
            </a:r>
            <a:endParaRPr lang="en-IN" dirty="0"/>
          </a:p>
        </p:txBody>
      </p:sp>
      <p:sp>
        <p:nvSpPr>
          <p:cNvPr id="3" name="Title 2"/>
          <p:cNvSpPr>
            <a:spLocks noGrp="1"/>
          </p:cNvSpPr>
          <p:nvPr>
            <p:ph type="title"/>
          </p:nvPr>
        </p:nvSpPr>
        <p:spPr/>
        <p:txBody>
          <a:bodyPr/>
          <a:lstStyle/>
          <a:p>
            <a:r>
              <a:rPr lang="en-IN" dirty="0" smtClean="0"/>
              <a:t>Option A</a:t>
            </a:r>
            <a:endParaRPr lang="en-IN" dirty="0"/>
          </a:p>
        </p:txBody>
      </p:sp>
      <p:pic>
        <p:nvPicPr>
          <p:cNvPr id="65538" name="Picture 2"/>
          <p:cNvPicPr>
            <a:picLocks noChangeAspect="1" noChangeArrowheads="1"/>
          </p:cNvPicPr>
          <p:nvPr/>
        </p:nvPicPr>
        <p:blipFill>
          <a:blip r:embed="rId2"/>
          <a:srcRect/>
          <a:stretch>
            <a:fillRect/>
          </a:stretch>
        </p:blipFill>
        <p:spPr bwMode="auto">
          <a:xfrm>
            <a:off x="4038600" y="1371600"/>
            <a:ext cx="4913948" cy="4724400"/>
          </a:xfrm>
          <a:prstGeom prst="rect">
            <a:avLst/>
          </a:prstGeom>
          <a:noFill/>
          <a:ln w="9525">
            <a:noFill/>
            <a:miter lim="800000"/>
            <a:headEnd/>
            <a:tailEnd/>
          </a:ln>
          <a:effectLst/>
        </p:spPr>
      </p:pic>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962400" cy="4525963"/>
          </a:xfrm>
        </p:spPr>
        <p:txBody>
          <a:bodyPr/>
          <a:lstStyle/>
          <a:p>
            <a:r>
              <a:rPr lang="en-IN" sz="2400" dirty="0" smtClean="0">
                <a:solidFill>
                  <a:srgbClr val="444949"/>
                </a:solidFill>
                <a:latin typeface="ArialMT"/>
              </a:rPr>
              <a:t>• </a:t>
            </a:r>
            <a:r>
              <a:rPr lang="en-IN" sz="2400" dirty="0" smtClean="0">
                <a:solidFill>
                  <a:srgbClr val="444949"/>
                </a:solidFill>
                <a:latin typeface="GillSans-Light"/>
              </a:rPr>
              <a:t>Implement Elastic Load</a:t>
            </a:r>
          </a:p>
          <a:p>
            <a:r>
              <a:rPr lang="en-IN" sz="2400" dirty="0" smtClean="0">
                <a:solidFill>
                  <a:srgbClr val="444949"/>
                </a:solidFill>
                <a:latin typeface="GillSans-Light"/>
              </a:rPr>
              <a:t>Balancing with an SSL</a:t>
            </a:r>
          </a:p>
          <a:p>
            <a:r>
              <a:rPr lang="en-IN" sz="2400" dirty="0" smtClean="0">
                <a:solidFill>
                  <a:srgbClr val="444949"/>
                </a:solidFill>
                <a:latin typeface="GillSans-Light"/>
              </a:rPr>
              <a:t>listener that terminates</a:t>
            </a:r>
          </a:p>
          <a:p>
            <a:r>
              <a:rPr lang="en-IN" sz="2400" dirty="0" smtClean="0">
                <a:solidFill>
                  <a:srgbClr val="444949"/>
                </a:solidFill>
                <a:latin typeface="GillSans-Light"/>
              </a:rPr>
              <a:t>the back-end connection</a:t>
            </a:r>
          </a:p>
          <a:p>
            <a:r>
              <a:rPr lang="en-IN" sz="2400" dirty="0" smtClean="0">
                <a:solidFill>
                  <a:srgbClr val="444949"/>
                </a:solidFill>
                <a:latin typeface="GillSans-Light"/>
              </a:rPr>
              <a:t>to the application</a:t>
            </a:r>
            <a:endParaRPr lang="en-IN" dirty="0"/>
          </a:p>
        </p:txBody>
      </p:sp>
      <p:sp>
        <p:nvSpPr>
          <p:cNvPr id="3" name="Title 2"/>
          <p:cNvSpPr>
            <a:spLocks noGrp="1"/>
          </p:cNvSpPr>
          <p:nvPr>
            <p:ph type="title"/>
          </p:nvPr>
        </p:nvSpPr>
        <p:spPr/>
        <p:txBody>
          <a:bodyPr/>
          <a:lstStyle/>
          <a:p>
            <a:r>
              <a:rPr lang="en-IN" dirty="0" smtClean="0"/>
              <a:t>Option B</a:t>
            </a:r>
            <a:endParaRPr lang="en-IN" dirty="0"/>
          </a:p>
        </p:txBody>
      </p:sp>
      <p:pic>
        <p:nvPicPr>
          <p:cNvPr id="66562" name="Picture 2"/>
          <p:cNvPicPr>
            <a:picLocks noChangeAspect="1" noChangeArrowheads="1"/>
          </p:cNvPicPr>
          <p:nvPr/>
        </p:nvPicPr>
        <p:blipFill>
          <a:blip r:embed="rId2"/>
          <a:srcRect/>
          <a:stretch>
            <a:fillRect/>
          </a:stretch>
        </p:blipFill>
        <p:spPr bwMode="auto">
          <a:xfrm>
            <a:off x="3652430" y="3276600"/>
            <a:ext cx="5120096" cy="1752600"/>
          </a:xfrm>
          <a:prstGeom prst="rect">
            <a:avLst/>
          </a:prstGeom>
          <a:noFill/>
          <a:ln w="9525">
            <a:noFill/>
            <a:miter lim="800000"/>
            <a:headEnd/>
            <a:tailEnd/>
          </a:ln>
          <a:effectLst/>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191000" cy="4525963"/>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Configure an </a:t>
            </a:r>
            <a:r>
              <a:rPr lang="en-IN" sz="2400" dirty="0" err="1" smtClean="0">
                <a:solidFill>
                  <a:srgbClr val="444949"/>
                </a:solidFill>
                <a:latin typeface="GillSans-Light"/>
              </a:rPr>
              <a:t>IPsec</a:t>
            </a:r>
            <a:r>
              <a:rPr lang="en-IN" sz="2400" dirty="0" smtClean="0">
                <a:solidFill>
                  <a:srgbClr val="444949"/>
                </a:solidFill>
                <a:latin typeface="GillSans-Light"/>
              </a:rPr>
              <a:t> VPN</a:t>
            </a:r>
          </a:p>
          <a:p>
            <a:pPr>
              <a:buNone/>
            </a:pPr>
            <a:r>
              <a:rPr lang="en-IN" sz="2400" dirty="0" smtClean="0">
                <a:solidFill>
                  <a:srgbClr val="444949"/>
                </a:solidFill>
                <a:latin typeface="GillSans-Light"/>
              </a:rPr>
              <a:t>connection, and provide the</a:t>
            </a:r>
          </a:p>
          <a:p>
            <a:pPr>
              <a:buNone/>
            </a:pPr>
            <a:r>
              <a:rPr lang="en-IN" sz="2400" dirty="0" smtClean="0">
                <a:solidFill>
                  <a:srgbClr val="444949"/>
                </a:solidFill>
                <a:latin typeface="GillSans-Light"/>
              </a:rPr>
              <a:t>users with the configuration</a:t>
            </a:r>
          </a:p>
          <a:p>
            <a:pPr>
              <a:buNone/>
            </a:pPr>
            <a:r>
              <a:rPr lang="en-IN" sz="2400" dirty="0" smtClean="0">
                <a:solidFill>
                  <a:srgbClr val="444949"/>
                </a:solidFill>
                <a:latin typeface="GillSans-Light"/>
              </a:rPr>
              <a:t>details. Create a public</a:t>
            </a:r>
          </a:p>
          <a:p>
            <a:pPr>
              <a:buNone/>
            </a:pPr>
            <a:r>
              <a:rPr lang="en-IN" sz="2400" dirty="0" smtClean="0">
                <a:solidFill>
                  <a:srgbClr val="444949"/>
                </a:solidFill>
                <a:latin typeface="GillSans-Light"/>
              </a:rPr>
              <a:t>subnet in your VPC, and</a:t>
            </a:r>
          </a:p>
          <a:p>
            <a:pPr>
              <a:buNone/>
            </a:pPr>
            <a:r>
              <a:rPr lang="en-IN" sz="2400" dirty="0" smtClean="0">
                <a:solidFill>
                  <a:srgbClr val="444949"/>
                </a:solidFill>
                <a:latin typeface="GillSans-Light"/>
              </a:rPr>
              <a:t>place your application</a:t>
            </a:r>
          </a:p>
          <a:p>
            <a:pPr>
              <a:buNone/>
            </a:pPr>
            <a:r>
              <a:rPr lang="en-IN" sz="2400" dirty="0" smtClean="0">
                <a:solidFill>
                  <a:srgbClr val="444949"/>
                </a:solidFill>
                <a:latin typeface="GillSans-Light"/>
              </a:rPr>
              <a:t>servers in it.</a:t>
            </a:r>
            <a:endParaRPr lang="en-IN" dirty="0"/>
          </a:p>
        </p:txBody>
      </p:sp>
      <p:sp>
        <p:nvSpPr>
          <p:cNvPr id="3" name="Title 2"/>
          <p:cNvSpPr>
            <a:spLocks noGrp="1"/>
          </p:cNvSpPr>
          <p:nvPr>
            <p:ph type="title"/>
          </p:nvPr>
        </p:nvSpPr>
        <p:spPr/>
        <p:txBody>
          <a:bodyPr/>
          <a:lstStyle/>
          <a:p>
            <a:r>
              <a:rPr lang="en-IN" dirty="0" smtClean="0"/>
              <a:t>Option C</a:t>
            </a:r>
            <a:endParaRPr lang="en-IN" dirty="0"/>
          </a:p>
        </p:txBody>
      </p:sp>
      <p:pic>
        <p:nvPicPr>
          <p:cNvPr id="67586" name="Picture 2"/>
          <p:cNvPicPr>
            <a:picLocks noChangeAspect="1" noChangeArrowheads="1"/>
          </p:cNvPicPr>
          <p:nvPr/>
        </p:nvPicPr>
        <p:blipFill>
          <a:blip r:embed="rId2"/>
          <a:srcRect/>
          <a:stretch>
            <a:fillRect/>
          </a:stretch>
        </p:blipFill>
        <p:spPr bwMode="auto">
          <a:xfrm>
            <a:off x="4572000" y="1524000"/>
            <a:ext cx="4572000" cy="4724400"/>
          </a:xfrm>
          <a:prstGeom prst="rect">
            <a:avLst/>
          </a:prstGeom>
          <a:noFill/>
          <a:ln w="9525">
            <a:noFill/>
            <a:miter lim="800000"/>
            <a:headEnd/>
            <a:tailEnd/>
          </a:ln>
          <a:effectLst/>
        </p:spPr>
      </p:pic>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343400" cy="4525963"/>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Configure an SSL VPN solution</a:t>
            </a:r>
          </a:p>
          <a:p>
            <a:pPr>
              <a:buNone/>
            </a:pPr>
            <a:r>
              <a:rPr lang="en-IN" sz="2400" dirty="0" smtClean="0">
                <a:solidFill>
                  <a:srgbClr val="444949"/>
                </a:solidFill>
                <a:latin typeface="GillSans-Light"/>
              </a:rPr>
              <a:t>in a public subnet of your VPC,</a:t>
            </a:r>
          </a:p>
          <a:p>
            <a:pPr>
              <a:buNone/>
            </a:pPr>
            <a:r>
              <a:rPr lang="en-IN" sz="2400" dirty="0" smtClean="0">
                <a:solidFill>
                  <a:srgbClr val="444949"/>
                </a:solidFill>
                <a:latin typeface="GillSans-Light"/>
              </a:rPr>
              <a:t>then install and configure SSL</a:t>
            </a:r>
          </a:p>
          <a:p>
            <a:pPr>
              <a:buNone/>
            </a:pPr>
            <a:r>
              <a:rPr lang="en-IN" sz="2400" dirty="0" smtClean="0">
                <a:solidFill>
                  <a:srgbClr val="444949"/>
                </a:solidFill>
                <a:latin typeface="GillSans-Light"/>
              </a:rPr>
              <a:t>VPN client software on all user</a:t>
            </a:r>
          </a:p>
          <a:p>
            <a:pPr>
              <a:buNone/>
            </a:pPr>
            <a:r>
              <a:rPr lang="en-IN" sz="2400" dirty="0" smtClean="0">
                <a:solidFill>
                  <a:srgbClr val="444949"/>
                </a:solidFill>
                <a:latin typeface="GillSans-Light"/>
              </a:rPr>
              <a:t>computers. Create a private</a:t>
            </a:r>
          </a:p>
          <a:p>
            <a:pPr>
              <a:buNone/>
            </a:pPr>
            <a:r>
              <a:rPr lang="en-IN" sz="2400" dirty="0" smtClean="0">
                <a:solidFill>
                  <a:srgbClr val="444949"/>
                </a:solidFill>
                <a:latin typeface="GillSans-Light"/>
              </a:rPr>
              <a:t>subnet in your VPC and place</a:t>
            </a:r>
          </a:p>
          <a:p>
            <a:pPr>
              <a:buNone/>
            </a:pPr>
            <a:r>
              <a:rPr lang="en-IN" sz="2400" dirty="0" smtClean="0">
                <a:solidFill>
                  <a:srgbClr val="444949"/>
                </a:solidFill>
                <a:latin typeface="GillSans-Light"/>
              </a:rPr>
              <a:t>your application servers in it.</a:t>
            </a:r>
            <a:endParaRPr lang="en-IN" dirty="0"/>
          </a:p>
        </p:txBody>
      </p:sp>
      <p:sp>
        <p:nvSpPr>
          <p:cNvPr id="3" name="Title 2"/>
          <p:cNvSpPr>
            <a:spLocks noGrp="1"/>
          </p:cNvSpPr>
          <p:nvPr>
            <p:ph type="title"/>
          </p:nvPr>
        </p:nvSpPr>
        <p:spPr/>
        <p:txBody>
          <a:bodyPr/>
          <a:lstStyle/>
          <a:p>
            <a:r>
              <a:rPr lang="en-IN" dirty="0" smtClean="0"/>
              <a:t>Option D</a:t>
            </a:r>
            <a:endParaRPr lang="en-IN" dirty="0"/>
          </a:p>
        </p:txBody>
      </p:sp>
      <p:pic>
        <p:nvPicPr>
          <p:cNvPr id="68610" name="Picture 2"/>
          <p:cNvPicPr>
            <a:picLocks noChangeAspect="1" noChangeArrowheads="1"/>
          </p:cNvPicPr>
          <p:nvPr/>
        </p:nvPicPr>
        <p:blipFill>
          <a:blip r:embed="rId2"/>
          <a:srcRect/>
          <a:stretch>
            <a:fillRect/>
          </a:stretch>
        </p:blipFill>
        <p:spPr bwMode="auto">
          <a:xfrm>
            <a:off x="4800600" y="1371600"/>
            <a:ext cx="4114800" cy="4648200"/>
          </a:xfrm>
          <a:prstGeom prst="rect">
            <a:avLst/>
          </a:prstGeom>
          <a:noFill/>
          <a:ln w="9525">
            <a:noFill/>
            <a:miter lim="800000"/>
            <a:headEnd/>
            <a:tailEnd/>
          </a:ln>
          <a:effectLst/>
        </p:spPr>
      </p:pic>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Your company hosts an on-premises legacy engineering application</a:t>
            </a:r>
          </a:p>
          <a:p>
            <a:pPr>
              <a:buNone/>
            </a:pPr>
            <a:r>
              <a:rPr lang="en-IN" sz="2400" dirty="0" smtClean="0">
                <a:solidFill>
                  <a:srgbClr val="444949"/>
                </a:solidFill>
                <a:latin typeface="GillSans-Light"/>
              </a:rPr>
              <a:t>with 900GB of data shared via a central file server. The engineering</a:t>
            </a:r>
          </a:p>
          <a:p>
            <a:pPr>
              <a:buNone/>
            </a:pPr>
            <a:r>
              <a:rPr lang="en-IN" sz="2400" dirty="0" smtClean="0">
                <a:solidFill>
                  <a:srgbClr val="444949"/>
                </a:solidFill>
                <a:latin typeface="GillSans-Light"/>
              </a:rPr>
              <a:t>data consists of thousands of individual files ranging in size from</a:t>
            </a:r>
          </a:p>
          <a:p>
            <a:pPr>
              <a:buNone/>
            </a:pPr>
            <a:r>
              <a:rPr lang="en-IN" sz="2400" dirty="0" smtClean="0">
                <a:solidFill>
                  <a:srgbClr val="444949"/>
                </a:solidFill>
                <a:latin typeface="GillSans-Light"/>
              </a:rPr>
              <a:t>megabytes to multiple gigabytes. Engineers typically modify 5-10</a:t>
            </a:r>
          </a:p>
          <a:p>
            <a:pPr>
              <a:buNone/>
            </a:pPr>
            <a:r>
              <a:rPr lang="en-IN" sz="2400" dirty="0" smtClean="0">
                <a:solidFill>
                  <a:srgbClr val="444949"/>
                </a:solidFill>
                <a:latin typeface="GillSans-Light"/>
              </a:rPr>
              <a:t>percent of the files a day. Your CTO would like to migrate this</a:t>
            </a:r>
          </a:p>
          <a:p>
            <a:pPr>
              <a:buNone/>
            </a:pPr>
            <a:r>
              <a:rPr lang="en-IN" sz="2400" dirty="0" smtClean="0">
                <a:solidFill>
                  <a:srgbClr val="444949"/>
                </a:solidFill>
                <a:latin typeface="GillSans-Light"/>
              </a:rPr>
              <a:t>application to AWS, but only if the application can be migrated over</a:t>
            </a:r>
          </a:p>
          <a:p>
            <a:pPr>
              <a:buNone/>
            </a:pPr>
            <a:r>
              <a:rPr lang="en-IN" sz="2400" dirty="0" smtClean="0">
                <a:solidFill>
                  <a:srgbClr val="444949"/>
                </a:solidFill>
                <a:latin typeface="GillSans-Light"/>
              </a:rPr>
              <a:t>the weekend to minimize user downtime. You calculate that it will take</a:t>
            </a:r>
          </a:p>
          <a:p>
            <a:pPr>
              <a:buNone/>
            </a:pPr>
            <a:r>
              <a:rPr lang="en-IN" sz="2400" dirty="0" smtClean="0">
                <a:solidFill>
                  <a:srgbClr val="444949"/>
                </a:solidFill>
                <a:latin typeface="GillSans-Light"/>
              </a:rPr>
              <a:t>a minimum of 48 hours to transfer 900GB of data using your</a:t>
            </a:r>
          </a:p>
          <a:p>
            <a:pPr>
              <a:buNone/>
            </a:pPr>
            <a:r>
              <a:rPr lang="en-IN" sz="2400" dirty="0" smtClean="0">
                <a:solidFill>
                  <a:srgbClr val="444949"/>
                </a:solidFill>
                <a:latin typeface="GillSans-Light"/>
              </a:rPr>
              <a:t>company’s existing 45-Mbps Internet connection.</a:t>
            </a:r>
          </a:p>
          <a:p>
            <a:pPr>
              <a:buNone/>
            </a:pPr>
            <a:r>
              <a:rPr lang="en-IN" sz="2400" dirty="0" smtClean="0">
                <a:solidFill>
                  <a:srgbClr val="444949"/>
                </a:solidFill>
                <a:latin typeface="ArialMT"/>
              </a:rPr>
              <a:t>• </a:t>
            </a:r>
            <a:r>
              <a:rPr lang="en-IN" sz="2400" dirty="0" smtClean="0">
                <a:solidFill>
                  <a:srgbClr val="444949"/>
                </a:solidFill>
                <a:latin typeface="GillSans-Light"/>
              </a:rPr>
              <a:t>After replicating the application’s environment in AWS, which option</a:t>
            </a:r>
          </a:p>
          <a:p>
            <a:pPr>
              <a:buNone/>
            </a:pPr>
            <a:r>
              <a:rPr lang="en-IN" sz="2400" dirty="0" smtClean="0">
                <a:solidFill>
                  <a:srgbClr val="444949"/>
                </a:solidFill>
                <a:latin typeface="GillSans-Light"/>
              </a:rPr>
              <a:t>will allow you to move the application’s data to AWS without losing</a:t>
            </a:r>
          </a:p>
          <a:p>
            <a:pPr>
              <a:buNone/>
            </a:pPr>
            <a:r>
              <a:rPr lang="en-IN" sz="2400" dirty="0" smtClean="0">
                <a:solidFill>
                  <a:srgbClr val="444949"/>
                </a:solidFill>
                <a:latin typeface="GillSans-Light"/>
              </a:rPr>
              <a:t>any data and within the given timeframe?</a:t>
            </a:r>
            <a:endParaRPr lang="en-IN" dirty="0"/>
          </a:p>
        </p:txBody>
      </p:sp>
      <p:sp>
        <p:nvSpPr>
          <p:cNvPr id="3" name="Title 2"/>
          <p:cNvSpPr>
            <a:spLocks noGrp="1"/>
          </p:cNvSpPr>
          <p:nvPr>
            <p:ph type="title"/>
          </p:nvPr>
        </p:nvSpPr>
        <p:spPr/>
        <p:txBody>
          <a:bodyPr/>
          <a:lstStyle/>
          <a:p>
            <a:r>
              <a:rPr lang="en-IN" dirty="0" smtClean="0"/>
              <a:t>Question 6</a:t>
            </a:r>
            <a:endParaRPr lang="en-IN"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Question 6 – Architecture </a:t>
            </a:r>
            <a:br>
              <a:rPr lang="en-IN" sz="3200" dirty="0" smtClean="0">
                <a:solidFill>
                  <a:srgbClr val="444949"/>
                </a:solidFill>
                <a:latin typeface="GillSans-Light"/>
              </a:rPr>
            </a:br>
            <a:r>
              <a:rPr lang="en-IN" sz="3200" dirty="0" smtClean="0">
                <a:solidFill>
                  <a:srgbClr val="444949"/>
                </a:solidFill>
                <a:latin typeface="GillSans-Light"/>
              </a:rPr>
              <a:t> Diagram</a:t>
            </a:r>
            <a:endParaRPr lang="en-IN" sz="3600" dirty="0"/>
          </a:p>
        </p:txBody>
      </p:sp>
      <p:pic>
        <p:nvPicPr>
          <p:cNvPr id="69634" name="Picture 2"/>
          <p:cNvPicPr>
            <a:picLocks noGrp="1" noChangeAspect="1" noChangeArrowheads="1"/>
          </p:cNvPicPr>
          <p:nvPr>
            <p:ph idx="1"/>
          </p:nvPr>
        </p:nvPicPr>
        <p:blipFill>
          <a:blip r:embed="rId2"/>
          <a:srcRect/>
          <a:stretch>
            <a:fillRect/>
          </a:stretch>
        </p:blipFill>
        <p:spPr bwMode="auto">
          <a:xfrm>
            <a:off x="838200" y="1371600"/>
            <a:ext cx="7772400" cy="4648199"/>
          </a:xfrm>
          <a:prstGeom prst="rect">
            <a:avLst/>
          </a:prstGeom>
          <a:noFill/>
          <a:ln w="9525">
            <a:noFill/>
            <a:miter lim="800000"/>
            <a:headEnd/>
            <a:tailEnd/>
          </a:ln>
          <a:effectLst/>
        </p:spPr>
      </p:pic>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6576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Copy the data to</a:t>
            </a:r>
          </a:p>
          <a:p>
            <a:pPr>
              <a:buNone/>
            </a:pPr>
            <a:r>
              <a:rPr lang="en-IN" sz="2800" dirty="0" smtClean="0">
                <a:solidFill>
                  <a:srgbClr val="444949"/>
                </a:solidFill>
                <a:latin typeface="GillSans-Light"/>
              </a:rPr>
              <a:t>Amazon S3 using</a:t>
            </a:r>
          </a:p>
          <a:p>
            <a:pPr>
              <a:buNone/>
            </a:pPr>
            <a:r>
              <a:rPr lang="en-IN" sz="2800" dirty="0" smtClean="0">
                <a:solidFill>
                  <a:srgbClr val="444949"/>
                </a:solidFill>
                <a:latin typeface="GillSans-Light"/>
              </a:rPr>
              <a:t>multiple threads and</a:t>
            </a:r>
          </a:p>
          <a:p>
            <a:pPr>
              <a:buNone/>
            </a:pPr>
            <a:r>
              <a:rPr lang="en-IN" sz="2800" dirty="0" smtClean="0">
                <a:solidFill>
                  <a:srgbClr val="444949"/>
                </a:solidFill>
                <a:latin typeface="GillSans-Light"/>
              </a:rPr>
              <a:t>multi-part upload for</a:t>
            </a:r>
          </a:p>
          <a:p>
            <a:pPr>
              <a:buNone/>
            </a:pPr>
            <a:r>
              <a:rPr lang="en-IN" sz="2800" dirty="0" smtClean="0">
                <a:solidFill>
                  <a:srgbClr val="444949"/>
                </a:solidFill>
                <a:latin typeface="GillSans-Light"/>
              </a:rPr>
              <a:t>large files over the</a:t>
            </a:r>
          </a:p>
          <a:p>
            <a:pPr>
              <a:buNone/>
            </a:pPr>
            <a:r>
              <a:rPr lang="en-IN" sz="2800" dirty="0" smtClean="0">
                <a:solidFill>
                  <a:srgbClr val="444949"/>
                </a:solidFill>
                <a:latin typeface="GillSans-Light"/>
              </a:rPr>
              <a:t>weekend, and work in</a:t>
            </a:r>
          </a:p>
          <a:p>
            <a:pPr>
              <a:buNone/>
            </a:pPr>
            <a:r>
              <a:rPr lang="en-IN" sz="2800" dirty="0" smtClean="0">
                <a:solidFill>
                  <a:srgbClr val="444949"/>
                </a:solidFill>
                <a:latin typeface="GillSans-Light"/>
              </a:rPr>
              <a:t>parallel with your</a:t>
            </a:r>
          </a:p>
          <a:p>
            <a:pPr>
              <a:buNone/>
            </a:pPr>
            <a:r>
              <a:rPr lang="en-IN" sz="2800" dirty="0" smtClean="0">
                <a:solidFill>
                  <a:srgbClr val="444949"/>
                </a:solidFill>
                <a:latin typeface="GillSans-Light"/>
              </a:rPr>
              <a:t>developers to</a:t>
            </a:r>
          </a:p>
          <a:p>
            <a:pPr>
              <a:buNone/>
            </a:pPr>
            <a:r>
              <a:rPr lang="en-IN" sz="2800" dirty="0" smtClean="0">
                <a:solidFill>
                  <a:srgbClr val="444949"/>
                </a:solidFill>
                <a:latin typeface="GillSans-Light"/>
              </a:rPr>
              <a:t>reconfigure the</a:t>
            </a:r>
          </a:p>
          <a:p>
            <a:pPr>
              <a:buNone/>
            </a:pPr>
            <a:r>
              <a:rPr lang="en-IN" sz="2800" dirty="0" smtClean="0">
                <a:solidFill>
                  <a:srgbClr val="444949"/>
                </a:solidFill>
                <a:latin typeface="GillSans-Light"/>
              </a:rPr>
              <a:t>replicated application</a:t>
            </a:r>
          </a:p>
          <a:p>
            <a:pPr>
              <a:buNone/>
            </a:pPr>
            <a:r>
              <a:rPr lang="en-IN" sz="2800" dirty="0" smtClean="0">
                <a:solidFill>
                  <a:srgbClr val="444949"/>
                </a:solidFill>
                <a:latin typeface="GillSans-Light"/>
              </a:rPr>
              <a:t>environment to leverage</a:t>
            </a:r>
          </a:p>
          <a:p>
            <a:pPr>
              <a:buNone/>
            </a:pPr>
            <a:r>
              <a:rPr lang="en-IN" sz="2800" dirty="0" smtClean="0">
                <a:solidFill>
                  <a:srgbClr val="444949"/>
                </a:solidFill>
                <a:latin typeface="GillSans-Light"/>
              </a:rPr>
              <a:t>Amazon S3 to serve the</a:t>
            </a:r>
          </a:p>
          <a:p>
            <a:pPr>
              <a:buNone/>
            </a:pPr>
            <a:r>
              <a:rPr lang="en-IN" sz="2800" dirty="0" smtClean="0">
                <a:solidFill>
                  <a:srgbClr val="444949"/>
                </a:solidFill>
                <a:latin typeface="GillSans-Light"/>
              </a:rPr>
              <a:t>engineering files.</a:t>
            </a:r>
            <a:endParaRPr lang="en-IN" dirty="0"/>
          </a:p>
        </p:txBody>
      </p:sp>
      <p:sp>
        <p:nvSpPr>
          <p:cNvPr id="3" name="Title 2"/>
          <p:cNvSpPr>
            <a:spLocks noGrp="1"/>
          </p:cNvSpPr>
          <p:nvPr>
            <p:ph type="title"/>
          </p:nvPr>
        </p:nvSpPr>
        <p:spPr/>
        <p:txBody>
          <a:bodyPr/>
          <a:lstStyle/>
          <a:p>
            <a:r>
              <a:rPr lang="en-IN" dirty="0" smtClean="0"/>
              <a:t>Option A</a:t>
            </a:r>
            <a:endParaRPr lang="en-IN" dirty="0"/>
          </a:p>
        </p:txBody>
      </p:sp>
      <p:pic>
        <p:nvPicPr>
          <p:cNvPr id="70658" name="Picture 2"/>
          <p:cNvPicPr>
            <a:picLocks noChangeAspect="1" noChangeArrowheads="1"/>
          </p:cNvPicPr>
          <p:nvPr/>
        </p:nvPicPr>
        <p:blipFill>
          <a:blip r:embed="rId2"/>
          <a:srcRect/>
          <a:stretch>
            <a:fillRect/>
          </a:stretch>
        </p:blipFill>
        <p:spPr bwMode="auto">
          <a:xfrm>
            <a:off x="3810000" y="1676400"/>
            <a:ext cx="5086350" cy="302895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US" sz="2800" dirty="0" smtClean="0">
                <a:solidFill>
                  <a:srgbClr val="444949"/>
                </a:solidFill>
                <a:latin typeface="ArialMT"/>
              </a:rPr>
              <a:t>• </a:t>
            </a:r>
            <a:r>
              <a:rPr lang="en-US" sz="2800" dirty="0" smtClean="0">
                <a:solidFill>
                  <a:srgbClr val="444949"/>
                </a:solidFill>
                <a:latin typeface="GillSans-Light"/>
              </a:rPr>
              <a:t>Users and Accounts all in AWS</a:t>
            </a:r>
          </a:p>
          <a:p>
            <a:pPr>
              <a:buNone/>
            </a:pPr>
            <a:r>
              <a:rPr lang="en-US" sz="2800" dirty="0" smtClean="0">
                <a:solidFill>
                  <a:srgbClr val="444949"/>
                </a:solidFill>
                <a:latin typeface="ArialMT"/>
              </a:rPr>
              <a:t>• </a:t>
            </a:r>
            <a:r>
              <a:rPr lang="en-US" sz="2800" dirty="0" smtClean="0">
                <a:solidFill>
                  <a:srgbClr val="444949"/>
                </a:solidFill>
                <a:latin typeface="GillSans-Light"/>
              </a:rPr>
              <a:t>AWS Organizations</a:t>
            </a:r>
          </a:p>
          <a:p>
            <a:pPr>
              <a:buNone/>
            </a:pPr>
            <a:r>
              <a:rPr lang="en-US" sz="2800" dirty="0" smtClean="0">
                <a:solidFill>
                  <a:srgbClr val="444949"/>
                </a:solidFill>
                <a:latin typeface="ArialMT"/>
              </a:rPr>
              <a:t>• </a:t>
            </a:r>
            <a:r>
              <a:rPr lang="en-US" sz="2800" dirty="0" smtClean="0">
                <a:solidFill>
                  <a:srgbClr val="444949"/>
                </a:solidFill>
                <a:latin typeface="GillSans-Light"/>
              </a:rPr>
              <a:t>Federation with SAML</a:t>
            </a:r>
          </a:p>
          <a:p>
            <a:pPr>
              <a:buNone/>
            </a:pPr>
            <a:r>
              <a:rPr lang="en-US" sz="2800" dirty="0" smtClean="0">
                <a:solidFill>
                  <a:srgbClr val="444949"/>
                </a:solidFill>
                <a:latin typeface="ArialMT"/>
              </a:rPr>
              <a:t>• </a:t>
            </a:r>
            <a:r>
              <a:rPr lang="en-US" sz="2800" dirty="0" smtClean="0">
                <a:solidFill>
                  <a:srgbClr val="444949"/>
                </a:solidFill>
                <a:latin typeface="GillSans-Light"/>
              </a:rPr>
              <a:t>Federation without SAML with a custom </a:t>
            </a:r>
            <a:r>
              <a:rPr lang="en-US" sz="2800" dirty="0" err="1" smtClean="0">
                <a:solidFill>
                  <a:srgbClr val="444949"/>
                </a:solidFill>
                <a:latin typeface="GillSans-Light"/>
              </a:rPr>
              <a:t>IdP</a:t>
            </a:r>
            <a:r>
              <a:rPr lang="en-US" sz="2800" dirty="0" smtClean="0">
                <a:solidFill>
                  <a:srgbClr val="444949"/>
                </a:solidFill>
                <a:latin typeface="GillSans-Light"/>
              </a:rPr>
              <a:t> (</a:t>
            </a:r>
            <a:r>
              <a:rPr lang="en-US" sz="2800" dirty="0" err="1" smtClean="0">
                <a:solidFill>
                  <a:srgbClr val="444949"/>
                </a:solidFill>
                <a:latin typeface="GillSans-Light"/>
              </a:rPr>
              <a:t>GetFederationToken</a:t>
            </a:r>
            <a:r>
              <a:rPr lang="en-US" sz="2800" dirty="0" smtClean="0">
                <a:solidFill>
                  <a:srgbClr val="444949"/>
                </a:solidFill>
                <a:latin typeface="GillSans-Light"/>
              </a:rPr>
              <a:t>)</a:t>
            </a:r>
          </a:p>
          <a:p>
            <a:pPr>
              <a:buNone/>
            </a:pPr>
            <a:r>
              <a:rPr lang="en-US" sz="2800" dirty="0" smtClean="0">
                <a:solidFill>
                  <a:srgbClr val="444949"/>
                </a:solidFill>
                <a:latin typeface="ArialMT"/>
              </a:rPr>
              <a:t>• </a:t>
            </a:r>
            <a:r>
              <a:rPr lang="en-US" sz="2800" dirty="0" smtClean="0">
                <a:solidFill>
                  <a:srgbClr val="444949"/>
                </a:solidFill>
                <a:latin typeface="GillSans-Light"/>
              </a:rPr>
              <a:t>Federation with SSO for multiple accounts with AWS Organizations</a:t>
            </a:r>
          </a:p>
          <a:p>
            <a:pPr>
              <a:buNone/>
            </a:pPr>
            <a:r>
              <a:rPr lang="en-US" sz="2800" dirty="0" smtClean="0">
                <a:solidFill>
                  <a:srgbClr val="444949"/>
                </a:solidFill>
                <a:latin typeface="ArialMT"/>
              </a:rPr>
              <a:t>• </a:t>
            </a:r>
            <a:r>
              <a:rPr lang="en-US" sz="2800" dirty="0" smtClean="0">
                <a:solidFill>
                  <a:srgbClr val="444949"/>
                </a:solidFill>
                <a:latin typeface="GillSans-Light"/>
              </a:rPr>
              <a:t>Web Identity Federation (not recommended)</a:t>
            </a:r>
          </a:p>
          <a:p>
            <a:pPr>
              <a:buNone/>
            </a:pPr>
            <a:r>
              <a:rPr lang="en-US" sz="2800" dirty="0" smtClean="0">
                <a:solidFill>
                  <a:srgbClr val="444949"/>
                </a:solidFill>
                <a:latin typeface="ArialMT"/>
              </a:rPr>
              <a:t>• </a:t>
            </a:r>
            <a:r>
              <a:rPr lang="en-US" sz="2800" dirty="0" err="1" smtClean="0">
                <a:solidFill>
                  <a:srgbClr val="444949"/>
                </a:solidFill>
                <a:latin typeface="GillSans-Light"/>
              </a:rPr>
              <a:t>Cognito</a:t>
            </a:r>
            <a:r>
              <a:rPr lang="en-US" sz="2800" dirty="0" smtClean="0">
                <a:solidFill>
                  <a:srgbClr val="444949"/>
                </a:solidFill>
                <a:latin typeface="GillSans-Light"/>
              </a:rPr>
              <a:t> for most web and mobile applications (has anonymous mode, MFA)</a:t>
            </a:r>
          </a:p>
          <a:p>
            <a:pPr>
              <a:buNone/>
            </a:pPr>
            <a:r>
              <a:rPr lang="en-US" sz="2800" dirty="0" smtClean="0">
                <a:solidFill>
                  <a:srgbClr val="444949"/>
                </a:solidFill>
                <a:latin typeface="ArialMT"/>
              </a:rPr>
              <a:t>• </a:t>
            </a:r>
            <a:r>
              <a:rPr lang="en-US" sz="2800" dirty="0" smtClean="0">
                <a:solidFill>
                  <a:srgbClr val="444949"/>
                </a:solidFill>
                <a:latin typeface="GillSans-Light"/>
              </a:rPr>
              <a:t>Active Directory on AWS:</a:t>
            </a:r>
          </a:p>
          <a:p>
            <a:pPr lvl="1">
              <a:buNone/>
            </a:pPr>
            <a:r>
              <a:rPr lang="en-US" sz="2000" dirty="0" smtClean="0">
                <a:solidFill>
                  <a:srgbClr val="444949"/>
                </a:solidFill>
                <a:latin typeface="ArialMT"/>
              </a:rPr>
              <a:t>• </a:t>
            </a:r>
            <a:r>
              <a:rPr lang="en-US" sz="2000" dirty="0" smtClean="0">
                <a:solidFill>
                  <a:srgbClr val="444949"/>
                </a:solidFill>
                <a:latin typeface="GillSans-Light"/>
              </a:rPr>
              <a:t>Microsoft AD: standalone or setup trust AD with on-premise, has MFA, seamless join, RDS integration</a:t>
            </a:r>
          </a:p>
          <a:p>
            <a:pPr lvl="1">
              <a:buNone/>
            </a:pPr>
            <a:r>
              <a:rPr lang="en-US" sz="2000" dirty="0" smtClean="0">
                <a:solidFill>
                  <a:srgbClr val="444949"/>
                </a:solidFill>
                <a:latin typeface="ArialMT"/>
              </a:rPr>
              <a:t>• </a:t>
            </a:r>
            <a:r>
              <a:rPr lang="en-US" sz="2000" dirty="0" smtClean="0">
                <a:solidFill>
                  <a:srgbClr val="444949"/>
                </a:solidFill>
                <a:latin typeface="GillSans-Light"/>
              </a:rPr>
              <a:t>AD Connector: proxy requests to on-premise</a:t>
            </a:r>
          </a:p>
          <a:p>
            <a:pPr lvl="1">
              <a:buNone/>
            </a:pPr>
            <a:r>
              <a:rPr lang="en-US" sz="2000" dirty="0" smtClean="0">
                <a:solidFill>
                  <a:srgbClr val="444949"/>
                </a:solidFill>
                <a:latin typeface="ArialMT"/>
              </a:rPr>
              <a:t>• </a:t>
            </a:r>
            <a:r>
              <a:rPr lang="en-US" sz="2000" dirty="0" smtClean="0">
                <a:solidFill>
                  <a:srgbClr val="444949"/>
                </a:solidFill>
                <a:latin typeface="GillSans-Light"/>
              </a:rPr>
              <a:t>Simple AD: standalone &amp; cheap AD-compatible with no MFA, no advanced capabilities</a:t>
            </a:r>
          </a:p>
          <a:p>
            <a:pPr>
              <a:buNone/>
            </a:pPr>
            <a:r>
              <a:rPr lang="en-US" sz="2800" dirty="0" smtClean="0">
                <a:solidFill>
                  <a:srgbClr val="444949"/>
                </a:solidFill>
                <a:latin typeface="ArialMT"/>
              </a:rPr>
              <a:t>• </a:t>
            </a:r>
            <a:r>
              <a:rPr lang="en-US" sz="2800" dirty="0" smtClean="0">
                <a:solidFill>
                  <a:srgbClr val="444949"/>
                </a:solidFill>
                <a:latin typeface="GillSans-Light"/>
              </a:rPr>
              <a:t>Single Sign On to connect to multiple AWS Accounts (Organization) and SAML apps</a:t>
            </a:r>
            <a:endParaRPr lang="en-US" dirty="0"/>
          </a:p>
        </p:txBody>
      </p:sp>
      <p:sp>
        <p:nvSpPr>
          <p:cNvPr id="3" name="Title 2"/>
          <p:cNvSpPr>
            <a:spLocks noGrp="1"/>
          </p:cNvSpPr>
          <p:nvPr>
            <p:ph type="title"/>
          </p:nvPr>
        </p:nvSpPr>
        <p:spPr>
          <a:xfrm>
            <a:off x="304800" y="533400"/>
            <a:ext cx="8229600" cy="1143000"/>
          </a:xfrm>
        </p:spPr>
        <p:txBody>
          <a:bodyPr>
            <a:normAutofit fontScale="90000"/>
          </a:bodyPr>
          <a:lstStyle/>
          <a:p>
            <a:r>
              <a:rPr lang="en-US" sz="4000" dirty="0" smtClean="0">
                <a:solidFill>
                  <a:srgbClr val="444949"/>
                </a:solidFill>
                <a:latin typeface="GillSans-Light"/>
              </a:rPr>
              <a:t>Summary of Identity &amp; Federation</a:t>
            </a:r>
            <a:endParaRPr lang="en-US" dirty="0"/>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276600" cy="4525963"/>
          </a:xfrm>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Sync the application</a:t>
            </a:r>
          </a:p>
          <a:p>
            <a:pPr>
              <a:buNone/>
            </a:pPr>
            <a:r>
              <a:rPr lang="en-IN" sz="2400" dirty="0" smtClean="0">
                <a:solidFill>
                  <a:srgbClr val="444949"/>
                </a:solidFill>
                <a:latin typeface="GillSans-Light"/>
              </a:rPr>
              <a:t>data to Amazon S3</a:t>
            </a:r>
          </a:p>
          <a:p>
            <a:pPr>
              <a:buNone/>
            </a:pPr>
            <a:r>
              <a:rPr lang="en-IN" sz="2400" dirty="0" smtClean="0">
                <a:solidFill>
                  <a:srgbClr val="444949"/>
                </a:solidFill>
                <a:latin typeface="GillSans-Light"/>
              </a:rPr>
              <a:t>starting a week</a:t>
            </a:r>
          </a:p>
          <a:p>
            <a:pPr>
              <a:buNone/>
            </a:pPr>
            <a:r>
              <a:rPr lang="en-IN" sz="2400" dirty="0" smtClean="0">
                <a:solidFill>
                  <a:srgbClr val="444949"/>
                </a:solidFill>
                <a:latin typeface="GillSans-Light"/>
              </a:rPr>
              <a:t>before the migration,</a:t>
            </a:r>
          </a:p>
          <a:p>
            <a:pPr>
              <a:buNone/>
            </a:pPr>
            <a:r>
              <a:rPr lang="en-IN" sz="2400" dirty="0" smtClean="0">
                <a:solidFill>
                  <a:srgbClr val="444949"/>
                </a:solidFill>
                <a:latin typeface="GillSans-Light"/>
              </a:rPr>
              <a:t>on Friday morning</a:t>
            </a:r>
          </a:p>
          <a:p>
            <a:pPr>
              <a:buNone/>
            </a:pPr>
            <a:r>
              <a:rPr lang="en-IN" sz="2400" dirty="0" smtClean="0">
                <a:solidFill>
                  <a:srgbClr val="444949"/>
                </a:solidFill>
                <a:latin typeface="GillSans-Light"/>
              </a:rPr>
              <a:t>perform a final sync,</a:t>
            </a:r>
          </a:p>
          <a:p>
            <a:pPr>
              <a:buNone/>
            </a:pPr>
            <a:r>
              <a:rPr lang="en-IN" sz="2400" dirty="0" smtClean="0">
                <a:solidFill>
                  <a:srgbClr val="444949"/>
                </a:solidFill>
                <a:latin typeface="GillSans-Light"/>
              </a:rPr>
              <a:t>and copy the entire</a:t>
            </a:r>
          </a:p>
          <a:p>
            <a:pPr>
              <a:buNone/>
            </a:pPr>
            <a:r>
              <a:rPr lang="en-IN" sz="2400" dirty="0" smtClean="0">
                <a:solidFill>
                  <a:srgbClr val="444949"/>
                </a:solidFill>
                <a:latin typeface="GillSans-Light"/>
              </a:rPr>
              <a:t>data set to your AWS</a:t>
            </a:r>
          </a:p>
          <a:p>
            <a:pPr>
              <a:buNone/>
            </a:pPr>
            <a:r>
              <a:rPr lang="en-IN" sz="2400" dirty="0" smtClean="0">
                <a:solidFill>
                  <a:srgbClr val="444949"/>
                </a:solidFill>
                <a:latin typeface="GillSans-Light"/>
              </a:rPr>
              <a:t>file server after the</a:t>
            </a:r>
          </a:p>
          <a:p>
            <a:pPr>
              <a:buNone/>
            </a:pPr>
            <a:r>
              <a:rPr lang="en-IN" sz="2400" dirty="0" smtClean="0">
                <a:solidFill>
                  <a:srgbClr val="444949"/>
                </a:solidFill>
                <a:latin typeface="GillSans-Light"/>
              </a:rPr>
              <a:t>sync completes.</a:t>
            </a:r>
            <a:endParaRPr lang="en-IN" dirty="0"/>
          </a:p>
        </p:txBody>
      </p:sp>
      <p:sp>
        <p:nvSpPr>
          <p:cNvPr id="3" name="Title 2"/>
          <p:cNvSpPr>
            <a:spLocks noGrp="1"/>
          </p:cNvSpPr>
          <p:nvPr>
            <p:ph type="title"/>
          </p:nvPr>
        </p:nvSpPr>
        <p:spPr/>
        <p:txBody>
          <a:bodyPr/>
          <a:lstStyle/>
          <a:p>
            <a:r>
              <a:rPr lang="en-IN" dirty="0" smtClean="0"/>
              <a:t>Option B</a:t>
            </a:r>
            <a:endParaRPr lang="en-IN" dirty="0"/>
          </a:p>
        </p:txBody>
      </p:sp>
      <p:pic>
        <p:nvPicPr>
          <p:cNvPr id="71682" name="Picture 2"/>
          <p:cNvPicPr>
            <a:picLocks noChangeAspect="1" noChangeArrowheads="1"/>
          </p:cNvPicPr>
          <p:nvPr/>
        </p:nvPicPr>
        <p:blipFill>
          <a:blip r:embed="rId2"/>
          <a:srcRect/>
          <a:stretch>
            <a:fillRect/>
          </a:stretch>
        </p:blipFill>
        <p:spPr bwMode="auto">
          <a:xfrm>
            <a:off x="3810000" y="1600200"/>
            <a:ext cx="5095875" cy="4343400"/>
          </a:xfrm>
          <a:prstGeom prst="rect">
            <a:avLst/>
          </a:prstGeom>
          <a:noFill/>
          <a:ln w="9525">
            <a:noFill/>
            <a:miter lim="800000"/>
            <a:headEnd/>
            <a:tailEnd/>
          </a:ln>
          <a:effectLst/>
        </p:spPr>
      </p:pic>
      <p:sp>
        <p:nvSpPr>
          <p:cNvPr id="5" name="TextBox 4"/>
          <p:cNvSpPr txBox="1"/>
          <p:nvPr/>
        </p:nvSpPr>
        <p:spPr>
          <a:xfrm>
            <a:off x="3886200" y="1219200"/>
            <a:ext cx="2407454" cy="369332"/>
          </a:xfrm>
          <a:prstGeom prst="rect">
            <a:avLst/>
          </a:prstGeom>
          <a:noFill/>
        </p:spPr>
        <p:txBody>
          <a:bodyPr wrap="none" rtlCol="0">
            <a:spAutoFit/>
          </a:bodyPr>
          <a:lstStyle/>
          <a:p>
            <a:r>
              <a:rPr lang="en-IN" b="1" dirty="0" smtClean="0">
                <a:solidFill>
                  <a:srgbClr val="70AE47"/>
                </a:solidFill>
                <a:latin typeface="Calibri-Bold"/>
              </a:rPr>
              <a:t>CORRECT ANSWER</a:t>
            </a:r>
            <a:endParaRPr lang="en-IN"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124200" cy="4525963"/>
          </a:xfrm>
        </p:spPr>
        <p:txBody>
          <a:bodyPr>
            <a:normAutofit fontScale="77500" lnSpcReduction="20000"/>
          </a:bodyPr>
          <a:lstStyle/>
          <a:p>
            <a:pPr>
              <a:buNone/>
            </a:pPr>
            <a:r>
              <a:rPr lang="en-IN" dirty="0" smtClean="0"/>
              <a:t>• Copy the application data to a 1-TB USB drive on Friday and immediately send overnight, with Saturday delivery, the USB drive to AWS Import/Export to be imported as an EBS volume, mount the resulting EBS volume to your AWS file server on Sunday.</a:t>
            </a:r>
            <a:endParaRPr lang="en-IN" dirty="0"/>
          </a:p>
        </p:txBody>
      </p:sp>
      <p:sp>
        <p:nvSpPr>
          <p:cNvPr id="3" name="Title 2"/>
          <p:cNvSpPr>
            <a:spLocks noGrp="1"/>
          </p:cNvSpPr>
          <p:nvPr>
            <p:ph type="title"/>
          </p:nvPr>
        </p:nvSpPr>
        <p:spPr/>
        <p:txBody>
          <a:bodyPr/>
          <a:lstStyle/>
          <a:p>
            <a:r>
              <a:rPr lang="en-IN" dirty="0" smtClean="0"/>
              <a:t>Option C</a:t>
            </a:r>
            <a:endParaRPr lang="en-IN" dirty="0"/>
          </a:p>
        </p:txBody>
      </p:sp>
      <p:pic>
        <p:nvPicPr>
          <p:cNvPr id="72706" name="Picture 2"/>
          <p:cNvPicPr>
            <a:picLocks noChangeAspect="1" noChangeArrowheads="1"/>
          </p:cNvPicPr>
          <p:nvPr/>
        </p:nvPicPr>
        <p:blipFill>
          <a:blip r:embed="rId2"/>
          <a:srcRect/>
          <a:stretch>
            <a:fillRect/>
          </a:stretch>
        </p:blipFill>
        <p:spPr bwMode="auto">
          <a:xfrm>
            <a:off x="3657601" y="1524000"/>
            <a:ext cx="5486400" cy="4648200"/>
          </a:xfrm>
          <a:prstGeom prst="rect">
            <a:avLst/>
          </a:prstGeom>
          <a:noFill/>
          <a:ln w="9525">
            <a:noFill/>
            <a:miter lim="800000"/>
            <a:headEnd/>
            <a:tailEnd/>
          </a:ln>
          <a:effectLst/>
        </p:spPr>
      </p:pic>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9624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Leverage the AWS</a:t>
            </a:r>
          </a:p>
          <a:p>
            <a:pPr>
              <a:buNone/>
            </a:pPr>
            <a:r>
              <a:rPr lang="en-IN" sz="2800" dirty="0" smtClean="0">
                <a:solidFill>
                  <a:srgbClr val="444949"/>
                </a:solidFill>
                <a:latin typeface="GillSans-Light"/>
              </a:rPr>
              <a:t>Storage Gateway to</a:t>
            </a:r>
          </a:p>
          <a:p>
            <a:pPr>
              <a:buNone/>
            </a:pPr>
            <a:r>
              <a:rPr lang="en-IN" sz="2800" dirty="0" smtClean="0">
                <a:solidFill>
                  <a:srgbClr val="444949"/>
                </a:solidFill>
                <a:latin typeface="GillSans-Light"/>
              </a:rPr>
              <a:t>create a Gateway-Stored</a:t>
            </a:r>
          </a:p>
          <a:p>
            <a:pPr>
              <a:buNone/>
            </a:pPr>
            <a:r>
              <a:rPr lang="en-IN" sz="2800" dirty="0" smtClean="0">
                <a:solidFill>
                  <a:srgbClr val="444949"/>
                </a:solidFill>
                <a:latin typeface="GillSans-Light"/>
              </a:rPr>
              <a:t>volume. On Friday copy</a:t>
            </a:r>
          </a:p>
          <a:p>
            <a:pPr>
              <a:buNone/>
            </a:pPr>
            <a:r>
              <a:rPr lang="en-IN" sz="2800" dirty="0" smtClean="0">
                <a:solidFill>
                  <a:srgbClr val="444949"/>
                </a:solidFill>
                <a:latin typeface="GillSans-Light"/>
              </a:rPr>
              <a:t>the application data to</a:t>
            </a:r>
          </a:p>
          <a:p>
            <a:pPr>
              <a:buNone/>
            </a:pPr>
            <a:r>
              <a:rPr lang="en-IN" sz="2800" dirty="0" smtClean="0">
                <a:solidFill>
                  <a:srgbClr val="444949"/>
                </a:solidFill>
                <a:latin typeface="GillSans-Light"/>
              </a:rPr>
              <a:t>the Storage Gateway</a:t>
            </a:r>
          </a:p>
          <a:p>
            <a:pPr>
              <a:buNone/>
            </a:pPr>
            <a:r>
              <a:rPr lang="en-IN" sz="2800" dirty="0" smtClean="0">
                <a:solidFill>
                  <a:srgbClr val="444949"/>
                </a:solidFill>
                <a:latin typeface="GillSans-Light"/>
              </a:rPr>
              <a:t>volume. After the data</a:t>
            </a:r>
          </a:p>
          <a:p>
            <a:pPr>
              <a:buNone/>
            </a:pPr>
            <a:r>
              <a:rPr lang="en-IN" sz="2800" dirty="0" smtClean="0">
                <a:solidFill>
                  <a:srgbClr val="444949"/>
                </a:solidFill>
                <a:latin typeface="GillSans-Light"/>
              </a:rPr>
              <a:t>has been copied, perform</a:t>
            </a:r>
          </a:p>
          <a:p>
            <a:pPr>
              <a:buNone/>
            </a:pPr>
            <a:r>
              <a:rPr lang="en-IN" sz="2800" dirty="0" smtClean="0">
                <a:solidFill>
                  <a:srgbClr val="444949"/>
                </a:solidFill>
                <a:latin typeface="GillSans-Light"/>
              </a:rPr>
              <a:t>a snapshot of the volume</a:t>
            </a:r>
          </a:p>
          <a:p>
            <a:pPr>
              <a:buNone/>
            </a:pPr>
            <a:r>
              <a:rPr lang="en-IN" sz="2800" dirty="0" smtClean="0">
                <a:solidFill>
                  <a:srgbClr val="444949"/>
                </a:solidFill>
                <a:latin typeface="GillSans-Light"/>
              </a:rPr>
              <a:t>and restore the volume</a:t>
            </a:r>
          </a:p>
          <a:p>
            <a:pPr>
              <a:buNone/>
            </a:pPr>
            <a:r>
              <a:rPr lang="en-IN" sz="2800" dirty="0" smtClean="0">
                <a:solidFill>
                  <a:srgbClr val="444949"/>
                </a:solidFill>
                <a:latin typeface="GillSans-Light"/>
              </a:rPr>
              <a:t>as an EBS volume to be</a:t>
            </a:r>
          </a:p>
          <a:p>
            <a:pPr>
              <a:buNone/>
            </a:pPr>
            <a:r>
              <a:rPr lang="en-IN" sz="2800" dirty="0" smtClean="0">
                <a:solidFill>
                  <a:srgbClr val="444949"/>
                </a:solidFill>
                <a:latin typeface="GillSans-Light"/>
              </a:rPr>
              <a:t>attached to your AWS file</a:t>
            </a:r>
          </a:p>
          <a:p>
            <a:pPr>
              <a:buNone/>
            </a:pPr>
            <a:r>
              <a:rPr lang="en-IN" sz="2800" dirty="0" smtClean="0">
                <a:solidFill>
                  <a:srgbClr val="444949"/>
                </a:solidFill>
                <a:latin typeface="GillSans-Light"/>
              </a:rPr>
              <a:t>server on Sunday.</a:t>
            </a:r>
            <a:endParaRPr lang="en-IN" dirty="0"/>
          </a:p>
        </p:txBody>
      </p:sp>
      <p:sp>
        <p:nvSpPr>
          <p:cNvPr id="3" name="Title 2"/>
          <p:cNvSpPr>
            <a:spLocks noGrp="1"/>
          </p:cNvSpPr>
          <p:nvPr>
            <p:ph type="title"/>
          </p:nvPr>
        </p:nvSpPr>
        <p:spPr/>
        <p:txBody>
          <a:bodyPr/>
          <a:lstStyle/>
          <a:p>
            <a:r>
              <a:rPr lang="en-IN" dirty="0" smtClean="0"/>
              <a:t>Option D</a:t>
            </a:r>
            <a:endParaRPr lang="en-IN" dirty="0"/>
          </a:p>
        </p:txBody>
      </p:sp>
      <p:pic>
        <p:nvPicPr>
          <p:cNvPr id="73730" name="Picture 2"/>
          <p:cNvPicPr>
            <a:picLocks noChangeAspect="1" noChangeArrowheads="1"/>
          </p:cNvPicPr>
          <p:nvPr/>
        </p:nvPicPr>
        <p:blipFill>
          <a:blip r:embed="rId2"/>
          <a:srcRect/>
          <a:stretch>
            <a:fillRect/>
          </a:stretch>
        </p:blipFill>
        <p:spPr bwMode="auto">
          <a:xfrm>
            <a:off x="4267200" y="1371600"/>
            <a:ext cx="4667250" cy="4724400"/>
          </a:xfrm>
          <a:prstGeom prst="rect">
            <a:avLst/>
          </a:prstGeom>
          <a:noFill/>
          <a:ln w="9525">
            <a:noFill/>
            <a:miter lim="800000"/>
            <a:headEnd/>
            <a:tailEnd/>
          </a:ln>
          <a:effectLst/>
        </p:spPr>
      </p:pic>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Congratulations, you have covered all the domains!</a:t>
            </a:r>
          </a:p>
          <a:p>
            <a:pPr>
              <a:buNone/>
            </a:pPr>
            <a:r>
              <a:rPr lang="en-IN" sz="2400" dirty="0" smtClean="0">
                <a:solidFill>
                  <a:srgbClr val="444949"/>
                </a:solidFill>
                <a:latin typeface="ArialMT"/>
              </a:rPr>
              <a:t>• </a:t>
            </a:r>
            <a:r>
              <a:rPr lang="en-IN" sz="2400" dirty="0" smtClean="0">
                <a:solidFill>
                  <a:srgbClr val="444949"/>
                </a:solidFill>
                <a:latin typeface="GillSans-Light"/>
              </a:rPr>
              <a:t>Make sure you revisit the lectures as much as possible</a:t>
            </a:r>
          </a:p>
          <a:p>
            <a:pPr>
              <a:buNone/>
            </a:pPr>
            <a:r>
              <a:rPr lang="en-IN" sz="2400" dirty="0" smtClean="0">
                <a:solidFill>
                  <a:srgbClr val="444949"/>
                </a:solidFill>
                <a:latin typeface="ArialMT"/>
              </a:rPr>
              <a:t>• </a:t>
            </a:r>
            <a:r>
              <a:rPr lang="en-IN" sz="2400" dirty="0" smtClean="0">
                <a:solidFill>
                  <a:srgbClr val="444949"/>
                </a:solidFill>
                <a:latin typeface="GillSans-Light"/>
              </a:rPr>
              <a:t>A good extra resource to do is the AWS Exam Readiness course at:</a:t>
            </a:r>
          </a:p>
          <a:p>
            <a:pPr>
              <a:buNone/>
            </a:pPr>
            <a:r>
              <a:rPr lang="en-IN" sz="2000" dirty="0" smtClean="0">
                <a:solidFill>
                  <a:srgbClr val="444949"/>
                </a:solidFill>
                <a:latin typeface="ArialMT"/>
              </a:rPr>
              <a:t>• </a:t>
            </a:r>
            <a:r>
              <a:rPr lang="en-IN" sz="2000" dirty="0" smtClean="0">
                <a:solidFill>
                  <a:srgbClr val="0563C2"/>
                </a:solidFill>
                <a:latin typeface="GillSans-Light"/>
              </a:rPr>
              <a:t>https://www.aws.training/Details/eLearning?id=34737</a:t>
            </a:r>
          </a:p>
          <a:p>
            <a:pPr>
              <a:buNone/>
            </a:pPr>
            <a:r>
              <a:rPr lang="en-IN" sz="2400" dirty="0" smtClean="0">
                <a:solidFill>
                  <a:srgbClr val="444949"/>
                </a:solidFill>
                <a:latin typeface="ArialMT"/>
              </a:rPr>
              <a:t>• </a:t>
            </a:r>
            <a:r>
              <a:rPr lang="en-IN" sz="2400" dirty="0" smtClean="0">
                <a:solidFill>
                  <a:srgbClr val="444949"/>
                </a:solidFill>
                <a:latin typeface="GillSans-Light"/>
              </a:rPr>
              <a:t>The AWS Certified SA Pro exam is hard, and tests experience…</a:t>
            </a:r>
          </a:p>
          <a:p>
            <a:pPr>
              <a:buNone/>
            </a:pPr>
            <a:r>
              <a:rPr lang="en-IN" sz="2400" dirty="0" smtClean="0">
                <a:solidFill>
                  <a:srgbClr val="444949"/>
                </a:solidFill>
                <a:latin typeface="ArialMT"/>
              </a:rPr>
              <a:t>• </a:t>
            </a:r>
            <a:r>
              <a:rPr lang="en-IN" sz="2400" dirty="0" smtClean="0">
                <a:solidFill>
                  <a:srgbClr val="444949"/>
                </a:solidFill>
                <a:latin typeface="GillSans-Light"/>
              </a:rPr>
              <a:t>Make sure you master every single concept outlined in this course</a:t>
            </a:r>
            <a:endParaRPr lang="en-IN" dirty="0"/>
          </a:p>
        </p:txBody>
      </p:sp>
      <p:sp>
        <p:nvSpPr>
          <p:cNvPr id="3" name="Title 2"/>
          <p:cNvSpPr>
            <a:spLocks noGrp="1"/>
          </p:cNvSpPr>
          <p:nvPr>
            <p:ph type="title"/>
          </p:nvPr>
        </p:nvSpPr>
        <p:spPr/>
        <p:txBody>
          <a:bodyPr/>
          <a:lstStyle/>
          <a:p>
            <a:r>
              <a:rPr lang="en-IN" dirty="0" smtClean="0"/>
              <a:t>Next steps</a:t>
            </a: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Security</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sz="2400" dirty="0" smtClean="0">
                <a:solidFill>
                  <a:srgbClr val="444949"/>
                </a:solidFill>
                <a:latin typeface="ArialMT"/>
              </a:rPr>
              <a:t>• </a:t>
            </a:r>
            <a:r>
              <a:rPr lang="en-US" sz="2400" dirty="0" smtClean="0">
                <a:solidFill>
                  <a:srgbClr val="444949"/>
                </a:solidFill>
                <a:latin typeface="GillSans-Light"/>
              </a:rPr>
              <a:t>Provides governance, compliance and audit for your AWS Account</a:t>
            </a:r>
          </a:p>
          <a:p>
            <a:pPr>
              <a:buNone/>
            </a:pPr>
            <a:r>
              <a:rPr lang="en-US" sz="2400" dirty="0" smtClean="0">
                <a:solidFill>
                  <a:srgbClr val="444949"/>
                </a:solidFill>
                <a:latin typeface="ArialMT"/>
              </a:rPr>
              <a:t>• </a:t>
            </a:r>
            <a:r>
              <a:rPr lang="en-US" sz="2400" dirty="0" err="1" smtClean="0">
                <a:solidFill>
                  <a:srgbClr val="444949"/>
                </a:solidFill>
                <a:latin typeface="GillSans-Light"/>
              </a:rPr>
              <a:t>CloudTrail</a:t>
            </a:r>
            <a:r>
              <a:rPr lang="en-US" sz="2400" dirty="0" smtClean="0">
                <a:solidFill>
                  <a:srgbClr val="444949"/>
                </a:solidFill>
                <a:latin typeface="GillSans-Light"/>
              </a:rPr>
              <a:t> is enabled by default!</a:t>
            </a:r>
          </a:p>
          <a:p>
            <a:pPr>
              <a:buNone/>
            </a:pPr>
            <a:r>
              <a:rPr lang="en-US" sz="2400" dirty="0" smtClean="0">
                <a:solidFill>
                  <a:srgbClr val="444949"/>
                </a:solidFill>
                <a:latin typeface="ArialMT"/>
              </a:rPr>
              <a:t>• </a:t>
            </a:r>
            <a:r>
              <a:rPr lang="en-US" sz="2400" dirty="0" smtClean="0">
                <a:solidFill>
                  <a:srgbClr val="444949"/>
                </a:solidFill>
                <a:latin typeface="GillSans-Light"/>
              </a:rPr>
              <a:t>Get an history of events / API calls made within your AWS Account by:</a:t>
            </a:r>
          </a:p>
          <a:p>
            <a:pPr lvl="1">
              <a:buNone/>
            </a:pPr>
            <a:r>
              <a:rPr lang="en-US" sz="1600" dirty="0" smtClean="0">
                <a:solidFill>
                  <a:srgbClr val="444949"/>
                </a:solidFill>
                <a:latin typeface="ArialMT"/>
              </a:rPr>
              <a:t>• </a:t>
            </a:r>
            <a:r>
              <a:rPr lang="en-US" sz="1600" dirty="0" smtClean="0">
                <a:solidFill>
                  <a:srgbClr val="444949"/>
                </a:solidFill>
                <a:latin typeface="GillSans-Light"/>
              </a:rPr>
              <a:t>Console</a:t>
            </a:r>
          </a:p>
          <a:p>
            <a:pPr lvl="1">
              <a:buNone/>
            </a:pPr>
            <a:r>
              <a:rPr lang="en-US" sz="1600" dirty="0" smtClean="0">
                <a:solidFill>
                  <a:srgbClr val="444949"/>
                </a:solidFill>
                <a:latin typeface="ArialMT"/>
              </a:rPr>
              <a:t>• </a:t>
            </a:r>
            <a:r>
              <a:rPr lang="en-US" sz="1600" dirty="0" smtClean="0">
                <a:solidFill>
                  <a:srgbClr val="444949"/>
                </a:solidFill>
                <a:latin typeface="GillSans-Light"/>
              </a:rPr>
              <a:t>SDK</a:t>
            </a:r>
          </a:p>
          <a:p>
            <a:pPr lvl="1">
              <a:buNone/>
            </a:pPr>
            <a:r>
              <a:rPr lang="en-US" sz="1600" dirty="0" smtClean="0">
                <a:solidFill>
                  <a:srgbClr val="444949"/>
                </a:solidFill>
                <a:latin typeface="ArialMT"/>
              </a:rPr>
              <a:t>• </a:t>
            </a:r>
            <a:r>
              <a:rPr lang="en-US" sz="1600" dirty="0" smtClean="0">
                <a:solidFill>
                  <a:srgbClr val="444949"/>
                </a:solidFill>
                <a:latin typeface="GillSans-Light"/>
              </a:rPr>
              <a:t>CLI</a:t>
            </a:r>
          </a:p>
          <a:p>
            <a:pPr lvl="1">
              <a:buNone/>
            </a:pPr>
            <a:r>
              <a:rPr lang="en-US" sz="1600" dirty="0" smtClean="0">
                <a:solidFill>
                  <a:srgbClr val="444949"/>
                </a:solidFill>
                <a:latin typeface="ArialMT"/>
              </a:rPr>
              <a:t>• </a:t>
            </a:r>
            <a:r>
              <a:rPr lang="en-US" sz="1600" dirty="0" smtClean="0">
                <a:solidFill>
                  <a:srgbClr val="444949"/>
                </a:solidFill>
                <a:latin typeface="GillSans-Light"/>
              </a:rPr>
              <a:t>AWS Services</a:t>
            </a:r>
          </a:p>
          <a:p>
            <a:pPr>
              <a:buNone/>
            </a:pPr>
            <a:r>
              <a:rPr lang="en-US" sz="2400" dirty="0" smtClean="0">
                <a:solidFill>
                  <a:srgbClr val="444949"/>
                </a:solidFill>
                <a:latin typeface="ArialMT"/>
              </a:rPr>
              <a:t>• </a:t>
            </a:r>
            <a:r>
              <a:rPr lang="en-US" sz="2400" dirty="0" smtClean="0">
                <a:solidFill>
                  <a:srgbClr val="444949"/>
                </a:solidFill>
                <a:latin typeface="GillSans-Light"/>
              </a:rPr>
              <a:t>Can put logs from </a:t>
            </a:r>
            <a:r>
              <a:rPr lang="en-US" sz="2400" dirty="0" err="1" smtClean="0">
                <a:solidFill>
                  <a:srgbClr val="444949"/>
                </a:solidFill>
                <a:latin typeface="GillSans-Light"/>
              </a:rPr>
              <a:t>CloudTrail</a:t>
            </a:r>
            <a:r>
              <a:rPr lang="en-US" sz="2400" dirty="0" smtClean="0">
                <a:solidFill>
                  <a:srgbClr val="444949"/>
                </a:solidFill>
                <a:latin typeface="GillSans-Light"/>
              </a:rPr>
              <a:t> into </a:t>
            </a:r>
            <a:r>
              <a:rPr lang="en-US" sz="2400" dirty="0" err="1" smtClean="0">
                <a:solidFill>
                  <a:srgbClr val="444949"/>
                </a:solidFill>
                <a:latin typeface="GillSans-Light"/>
              </a:rPr>
              <a:t>CloudWatch</a:t>
            </a:r>
            <a:r>
              <a:rPr lang="en-US" sz="2400" dirty="0" smtClean="0">
                <a:solidFill>
                  <a:srgbClr val="444949"/>
                </a:solidFill>
                <a:latin typeface="GillSans-Light"/>
              </a:rPr>
              <a:t> Logs</a:t>
            </a:r>
          </a:p>
          <a:p>
            <a:pPr>
              <a:buNone/>
            </a:pPr>
            <a:r>
              <a:rPr lang="en-US" sz="2400" dirty="0" smtClean="0">
                <a:solidFill>
                  <a:srgbClr val="444949"/>
                </a:solidFill>
                <a:latin typeface="ArialMT"/>
              </a:rPr>
              <a:t>• </a:t>
            </a:r>
            <a:r>
              <a:rPr lang="en-US" sz="2400" dirty="0" smtClean="0">
                <a:solidFill>
                  <a:srgbClr val="444949"/>
                </a:solidFill>
                <a:latin typeface="GillSans-Light"/>
              </a:rPr>
              <a:t>If a resource is deleted in AWS, look into </a:t>
            </a:r>
            <a:r>
              <a:rPr lang="en-US" sz="2400" dirty="0" err="1" smtClean="0">
                <a:solidFill>
                  <a:srgbClr val="444949"/>
                </a:solidFill>
                <a:latin typeface="GillSans-Light"/>
              </a:rPr>
              <a:t>CloudTrail</a:t>
            </a:r>
            <a:r>
              <a:rPr lang="en-US" sz="2400" dirty="0" smtClean="0">
                <a:solidFill>
                  <a:srgbClr val="444949"/>
                </a:solidFill>
                <a:latin typeface="GillSans-Light"/>
              </a:rPr>
              <a:t> first!</a:t>
            </a:r>
            <a:endParaRPr lang="en-US" dirty="0"/>
          </a:p>
        </p:txBody>
      </p:sp>
      <p:sp>
        <p:nvSpPr>
          <p:cNvPr id="3" name="Title 2"/>
          <p:cNvSpPr>
            <a:spLocks noGrp="1"/>
          </p:cNvSpPr>
          <p:nvPr>
            <p:ph type="title"/>
          </p:nvPr>
        </p:nvSpPr>
        <p:spPr/>
        <p:txBody>
          <a:bodyPr/>
          <a:lstStyle/>
          <a:p>
            <a:r>
              <a:rPr lang="en-US" sz="4000" dirty="0" smtClean="0">
                <a:solidFill>
                  <a:srgbClr val="444949"/>
                </a:solidFill>
                <a:latin typeface="GillSans-Light"/>
              </a:rPr>
              <a:t>AWS </a:t>
            </a:r>
            <a:r>
              <a:rPr lang="en-US" sz="4000" dirty="0" err="1" smtClean="0">
                <a:solidFill>
                  <a:srgbClr val="444949"/>
                </a:solidFill>
                <a:latin typeface="GillSans-Light"/>
              </a:rPr>
              <a:t>CloudTrail</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sz="2400" dirty="0" smtClean="0">
                <a:solidFill>
                  <a:srgbClr val="444949"/>
                </a:solidFill>
                <a:latin typeface="ArialMT"/>
              </a:rPr>
              <a:t>• </a:t>
            </a:r>
            <a:r>
              <a:rPr lang="en-US" sz="2400" dirty="0" err="1" smtClean="0">
                <a:solidFill>
                  <a:srgbClr val="444949"/>
                </a:solidFill>
                <a:latin typeface="GillSans-Light"/>
              </a:rPr>
              <a:t>CloudTrail</a:t>
            </a:r>
            <a:r>
              <a:rPr lang="en-US" sz="2400" dirty="0" smtClean="0">
                <a:solidFill>
                  <a:srgbClr val="444949"/>
                </a:solidFill>
                <a:latin typeface="GillSans-Light"/>
              </a:rPr>
              <a:t> console shows the past 90 days of activity</a:t>
            </a:r>
          </a:p>
          <a:p>
            <a:pPr>
              <a:buNone/>
            </a:pPr>
            <a:r>
              <a:rPr lang="en-US" sz="2400" dirty="0" smtClean="0">
                <a:solidFill>
                  <a:srgbClr val="444949"/>
                </a:solidFill>
                <a:latin typeface="ArialMT"/>
              </a:rPr>
              <a:t>• </a:t>
            </a:r>
            <a:r>
              <a:rPr lang="en-US" sz="2400" dirty="0" smtClean="0">
                <a:solidFill>
                  <a:srgbClr val="444949"/>
                </a:solidFill>
                <a:latin typeface="GillSans-Light"/>
              </a:rPr>
              <a:t>The default UI only shows “Create”, “Modify” or “Delete” events</a:t>
            </a:r>
          </a:p>
          <a:p>
            <a:pPr>
              <a:buNone/>
            </a:pPr>
            <a:r>
              <a:rPr lang="en-US" sz="2400" dirty="0" err="1" smtClean="0">
                <a:solidFill>
                  <a:srgbClr val="444949"/>
                </a:solidFill>
                <a:latin typeface="GillSans-Light"/>
              </a:rPr>
              <a:t>CloudTrail</a:t>
            </a:r>
            <a:r>
              <a:rPr lang="en-US" sz="2400" dirty="0" smtClean="0">
                <a:solidFill>
                  <a:srgbClr val="444949"/>
                </a:solidFill>
                <a:latin typeface="GillSans-Light"/>
              </a:rPr>
              <a:t> Trail:</a:t>
            </a:r>
          </a:p>
          <a:p>
            <a:pPr>
              <a:buNone/>
            </a:pPr>
            <a:r>
              <a:rPr lang="en-US" sz="2400" dirty="0" smtClean="0">
                <a:solidFill>
                  <a:srgbClr val="444949"/>
                </a:solidFill>
                <a:latin typeface="ArialMT"/>
              </a:rPr>
              <a:t>• </a:t>
            </a:r>
            <a:r>
              <a:rPr lang="en-US" sz="2400" dirty="0" smtClean="0">
                <a:solidFill>
                  <a:srgbClr val="444949"/>
                </a:solidFill>
                <a:latin typeface="GillSans-Light"/>
              </a:rPr>
              <a:t>Get a detailed list of all the events you choose</a:t>
            </a:r>
          </a:p>
          <a:p>
            <a:pPr>
              <a:buNone/>
            </a:pPr>
            <a:r>
              <a:rPr lang="en-US" sz="2400" dirty="0" smtClean="0">
                <a:solidFill>
                  <a:srgbClr val="444949"/>
                </a:solidFill>
                <a:latin typeface="ArialMT"/>
              </a:rPr>
              <a:t>• </a:t>
            </a:r>
            <a:r>
              <a:rPr lang="en-US" sz="2400" dirty="0" smtClean="0">
                <a:solidFill>
                  <a:srgbClr val="444949"/>
                </a:solidFill>
                <a:latin typeface="GillSans-Light"/>
              </a:rPr>
              <a:t>Can include events happening at the object level in S3</a:t>
            </a:r>
          </a:p>
          <a:p>
            <a:pPr>
              <a:buNone/>
            </a:pPr>
            <a:r>
              <a:rPr lang="en-US" sz="2400" dirty="0" smtClean="0">
                <a:solidFill>
                  <a:srgbClr val="444949"/>
                </a:solidFill>
                <a:latin typeface="ArialMT"/>
              </a:rPr>
              <a:t>• </a:t>
            </a:r>
            <a:r>
              <a:rPr lang="en-US" sz="2400" dirty="0" smtClean="0">
                <a:solidFill>
                  <a:srgbClr val="444949"/>
                </a:solidFill>
                <a:latin typeface="GillSans-Light"/>
              </a:rPr>
              <a:t>Ability to store these events in S3 for further analysis</a:t>
            </a:r>
          </a:p>
          <a:p>
            <a:pPr>
              <a:buNone/>
            </a:pPr>
            <a:r>
              <a:rPr lang="en-US" sz="2400" dirty="0" smtClean="0">
                <a:solidFill>
                  <a:srgbClr val="444949"/>
                </a:solidFill>
                <a:latin typeface="ArialMT"/>
              </a:rPr>
              <a:t>• </a:t>
            </a:r>
            <a:r>
              <a:rPr lang="en-US" sz="2400" dirty="0" smtClean="0">
                <a:solidFill>
                  <a:srgbClr val="444949"/>
                </a:solidFill>
                <a:latin typeface="GillSans-Light"/>
              </a:rPr>
              <a:t>Can be region specific or be global &amp; include global events (IAM, etc)</a:t>
            </a:r>
            <a:endParaRPr lang="en-US" dirty="0"/>
          </a:p>
        </p:txBody>
      </p:sp>
      <p:sp>
        <p:nvSpPr>
          <p:cNvPr id="3" name="Title 2"/>
          <p:cNvSpPr>
            <a:spLocks noGrp="1"/>
          </p:cNvSpPr>
          <p:nvPr>
            <p:ph type="title"/>
          </p:nvPr>
        </p:nvSpPr>
        <p:spPr/>
        <p:txBody>
          <a:bodyPr/>
          <a:lstStyle/>
          <a:p>
            <a:r>
              <a:rPr lang="en-US" sz="4000" dirty="0" err="1" smtClean="0">
                <a:solidFill>
                  <a:srgbClr val="444949"/>
                </a:solidFill>
                <a:latin typeface="GillSans-Light"/>
              </a:rPr>
              <a:t>CloudTrail</a:t>
            </a:r>
            <a:r>
              <a:rPr lang="en-US" sz="4000" dirty="0" smtClean="0">
                <a:solidFill>
                  <a:srgbClr val="444949"/>
                </a:solidFill>
                <a:latin typeface="GillSans-Light"/>
              </a:rPr>
              <a:t> continued…</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dirty="0" err="1" smtClean="0">
                <a:solidFill>
                  <a:srgbClr val="444949"/>
                </a:solidFill>
                <a:latin typeface="GillSans-Light"/>
              </a:rPr>
              <a:t>CloudTrail</a:t>
            </a:r>
            <a:r>
              <a:rPr lang="en-IN" sz="2400" dirty="0" smtClean="0">
                <a:solidFill>
                  <a:srgbClr val="444949"/>
                </a:solidFill>
                <a:latin typeface="GillSans-Light"/>
              </a:rPr>
              <a:t> – Solution Architecture:</a:t>
            </a:r>
            <a:br>
              <a:rPr lang="en-IN" sz="2400" dirty="0" smtClean="0">
                <a:solidFill>
                  <a:srgbClr val="444949"/>
                </a:solidFill>
                <a:latin typeface="GillSans-Light"/>
              </a:rPr>
            </a:br>
            <a:r>
              <a:rPr lang="en-IN" sz="2400" dirty="0" smtClean="0">
                <a:solidFill>
                  <a:srgbClr val="444949"/>
                </a:solidFill>
                <a:latin typeface="GillSans-Light"/>
              </a:rPr>
              <a:t>Delivery to S3</a:t>
            </a:r>
            <a:endParaRPr lang="en-IN" sz="2800"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371600"/>
            <a:ext cx="7772400" cy="44958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dirty="0" err="1" smtClean="0">
                <a:solidFill>
                  <a:srgbClr val="444949"/>
                </a:solidFill>
                <a:latin typeface="GillSans-Light"/>
              </a:rPr>
              <a:t>CloudTrail</a:t>
            </a:r>
            <a:r>
              <a:rPr lang="en-IN" sz="2400" dirty="0" smtClean="0">
                <a:solidFill>
                  <a:srgbClr val="444949"/>
                </a:solidFill>
                <a:latin typeface="GillSans-Light"/>
              </a:rPr>
              <a:t> - Solution Architecture:</a:t>
            </a:r>
            <a:br>
              <a:rPr lang="en-IN" sz="2400" dirty="0" smtClean="0">
                <a:solidFill>
                  <a:srgbClr val="444949"/>
                </a:solidFill>
                <a:latin typeface="GillSans-Light"/>
              </a:rPr>
            </a:br>
            <a:r>
              <a:rPr lang="it-IT" sz="2400" dirty="0" smtClean="0">
                <a:solidFill>
                  <a:srgbClr val="444949"/>
                </a:solidFill>
                <a:latin typeface="GillSans-Light"/>
              </a:rPr>
              <a:t>Multi Account, Multi Region Logging</a:t>
            </a:r>
            <a:endParaRPr lang="en-IN" sz="2800"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447800"/>
            <a:ext cx="2533650" cy="41910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971800" y="2133600"/>
            <a:ext cx="4819650" cy="2362200"/>
          </a:xfrm>
          <a:prstGeom prst="rect">
            <a:avLst/>
          </a:prstGeom>
          <a:noFill/>
          <a:ln w="9525">
            <a:noFill/>
            <a:miter lim="800000"/>
            <a:headEnd/>
            <a:tailEnd/>
          </a:ln>
          <a:effectLst/>
        </p:spPr>
      </p:pic>
      <p:sp>
        <p:nvSpPr>
          <p:cNvPr id="7" name="Rectangle 6"/>
          <p:cNvSpPr/>
          <p:nvPr/>
        </p:nvSpPr>
        <p:spPr>
          <a:xfrm>
            <a:off x="3505200" y="4595842"/>
            <a:ext cx="5410200" cy="1938992"/>
          </a:xfrm>
          <a:prstGeom prst="rect">
            <a:avLst/>
          </a:prstGeom>
        </p:spPr>
        <p:txBody>
          <a:bodyPr wrap="square">
            <a:spAutoFit/>
          </a:bodyPr>
          <a:lstStyle/>
          <a:p>
            <a:r>
              <a:rPr lang="en-IN" dirty="0" smtClean="0">
                <a:solidFill>
                  <a:srgbClr val="444949"/>
                </a:solidFill>
                <a:latin typeface="GillSans-Light"/>
              </a:rPr>
              <a:t>Observations:</a:t>
            </a:r>
          </a:p>
          <a:p>
            <a:r>
              <a:rPr lang="en-IN" dirty="0" smtClean="0">
                <a:solidFill>
                  <a:srgbClr val="444949"/>
                </a:solidFill>
                <a:latin typeface="ArialMT"/>
              </a:rPr>
              <a:t>• </a:t>
            </a:r>
            <a:r>
              <a:rPr lang="en-IN" dirty="0" smtClean="0">
                <a:solidFill>
                  <a:srgbClr val="444949"/>
                </a:solidFill>
                <a:latin typeface="GillSans-Light"/>
              </a:rPr>
              <a:t>The S3 bucket policy is necessary for cross-account delivery</a:t>
            </a:r>
          </a:p>
          <a:p>
            <a:r>
              <a:rPr lang="en-IN" dirty="0" smtClean="0">
                <a:solidFill>
                  <a:srgbClr val="444949"/>
                </a:solidFill>
                <a:latin typeface="ArialMT"/>
              </a:rPr>
              <a:t>• </a:t>
            </a:r>
            <a:r>
              <a:rPr lang="en-IN" dirty="0" smtClean="0">
                <a:solidFill>
                  <a:srgbClr val="444949"/>
                </a:solidFill>
                <a:latin typeface="GillSans-Light"/>
              </a:rPr>
              <a:t>If Account A wants to access its </a:t>
            </a:r>
            <a:r>
              <a:rPr lang="en-IN" dirty="0" err="1" smtClean="0">
                <a:solidFill>
                  <a:srgbClr val="444949"/>
                </a:solidFill>
                <a:latin typeface="GillSans-Light"/>
              </a:rPr>
              <a:t>CloudTrail</a:t>
            </a:r>
            <a:r>
              <a:rPr lang="en-IN" dirty="0" smtClean="0">
                <a:solidFill>
                  <a:srgbClr val="444949"/>
                </a:solidFill>
                <a:latin typeface="GillSans-Light"/>
              </a:rPr>
              <a:t> files:</a:t>
            </a:r>
          </a:p>
          <a:p>
            <a:pPr lvl="1"/>
            <a:r>
              <a:rPr lang="en-IN" sz="1600" dirty="0" smtClean="0">
                <a:solidFill>
                  <a:srgbClr val="444949"/>
                </a:solidFill>
                <a:latin typeface="ArialMT"/>
              </a:rPr>
              <a:t>• </a:t>
            </a:r>
            <a:r>
              <a:rPr lang="en-IN" sz="1600" dirty="0" smtClean="0">
                <a:solidFill>
                  <a:srgbClr val="444949"/>
                </a:solidFill>
                <a:latin typeface="GillSans-Light"/>
              </a:rPr>
              <a:t>Option 1: create a cross-account role and assume the role</a:t>
            </a:r>
          </a:p>
          <a:p>
            <a:pPr lvl="1"/>
            <a:r>
              <a:rPr lang="en-IN" sz="1600" dirty="0" smtClean="0">
                <a:solidFill>
                  <a:srgbClr val="444949"/>
                </a:solidFill>
                <a:latin typeface="ArialMT"/>
              </a:rPr>
              <a:t>• </a:t>
            </a:r>
            <a:r>
              <a:rPr lang="en-IN" sz="1600" dirty="0" smtClean="0">
                <a:solidFill>
                  <a:srgbClr val="444949"/>
                </a:solidFill>
                <a:latin typeface="GillSans-Light"/>
              </a:rPr>
              <a:t>Option 2: edit the bucket policy</a:t>
            </a:r>
            <a:endParaRPr lang="en-I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dirty="0" err="1" smtClean="0">
                <a:solidFill>
                  <a:srgbClr val="444949"/>
                </a:solidFill>
                <a:latin typeface="GillSans-Light"/>
              </a:rPr>
              <a:t>CloudTrail</a:t>
            </a:r>
            <a:r>
              <a:rPr lang="en-IN" sz="2400" dirty="0" smtClean="0">
                <a:solidFill>
                  <a:srgbClr val="444949"/>
                </a:solidFill>
                <a:latin typeface="GillSans-Light"/>
              </a:rPr>
              <a:t> - Solution Architecture:</a:t>
            </a:r>
            <a:br>
              <a:rPr lang="en-IN" sz="2400" dirty="0" smtClean="0">
                <a:solidFill>
                  <a:srgbClr val="444949"/>
                </a:solidFill>
                <a:latin typeface="GillSans-Light"/>
              </a:rPr>
            </a:br>
            <a:r>
              <a:rPr lang="en-IN" sz="2400" dirty="0" smtClean="0">
                <a:solidFill>
                  <a:srgbClr val="444949"/>
                </a:solidFill>
                <a:latin typeface="GillSans-Light"/>
              </a:rPr>
              <a:t>Alert for API calls</a:t>
            </a:r>
            <a:endParaRPr lang="en-IN" sz="2800" dirty="0"/>
          </a:p>
        </p:txBody>
      </p:sp>
      <p:pic>
        <p:nvPicPr>
          <p:cNvPr id="3075" name="Picture 3"/>
          <p:cNvPicPr>
            <a:picLocks noGrp="1" noChangeAspect="1" noChangeArrowheads="1"/>
          </p:cNvPicPr>
          <p:nvPr>
            <p:ph idx="1"/>
          </p:nvPr>
        </p:nvPicPr>
        <p:blipFill>
          <a:blip r:embed="rId2"/>
          <a:srcRect/>
          <a:stretch>
            <a:fillRect/>
          </a:stretch>
        </p:blipFill>
        <p:spPr bwMode="auto">
          <a:xfrm>
            <a:off x="304800" y="1295400"/>
            <a:ext cx="8077200" cy="990600"/>
          </a:xfrm>
          <a:prstGeom prst="rect">
            <a:avLst/>
          </a:prstGeom>
          <a:noFill/>
          <a:ln w="9525">
            <a:noFill/>
            <a:miter lim="800000"/>
            <a:headEnd/>
            <a:tailEnd/>
          </a:ln>
          <a:effectLst/>
        </p:spPr>
      </p:pic>
      <p:sp>
        <p:nvSpPr>
          <p:cNvPr id="8" name="Rectangle 7"/>
          <p:cNvSpPr/>
          <p:nvPr/>
        </p:nvSpPr>
        <p:spPr>
          <a:xfrm>
            <a:off x="304800" y="2438400"/>
            <a:ext cx="1345240" cy="369332"/>
          </a:xfrm>
          <a:prstGeom prst="rect">
            <a:avLst/>
          </a:prstGeom>
        </p:spPr>
        <p:txBody>
          <a:bodyPr wrap="none">
            <a:spAutoFit/>
          </a:bodyPr>
          <a:lstStyle/>
          <a:p>
            <a:r>
              <a:rPr lang="en-IN" dirty="0" err="1" smtClean="0"/>
              <a:t>CloudTrail</a:t>
            </a:r>
            <a:endParaRPr lang="en-IN" dirty="0"/>
          </a:p>
        </p:txBody>
      </p:sp>
      <p:sp>
        <p:nvSpPr>
          <p:cNvPr id="9" name="Rectangle 8"/>
          <p:cNvSpPr/>
          <p:nvPr/>
        </p:nvSpPr>
        <p:spPr>
          <a:xfrm>
            <a:off x="2057400" y="2438400"/>
            <a:ext cx="1141659" cy="369332"/>
          </a:xfrm>
          <a:prstGeom prst="rect">
            <a:avLst/>
          </a:prstGeom>
        </p:spPr>
        <p:txBody>
          <a:bodyPr wrap="none">
            <a:spAutoFit/>
          </a:bodyPr>
          <a:lstStyle/>
          <a:p>
            <a:r>
              <a:rPr lang="en-IN" dirty="0" smtClean="0"/>
              <a:t>CW Logs</a:t>
            </a:r>
            <a:endParaRPr lang="en-IN" dirty="0"/>
          </a:p>
        </p:txBody>
      </p:sp>
      <p:sp>
        <p:nvSpPr>
          <p:cNvPr id="10" name="Rectangle 9"/>
          <p:cNvSpPr/>
          <p:nvPr/>
        </p:nvSpPr>
        <p:spPr>
          <a:xfrm>
            <a:off x="3810000" y="2438400"/>
            <a:ext cx="1636987" cy="369332"/>
          </a:xfrm>
          <a:prstGeom prst="rect">
            <a:avLst/>
          </a:prstGeom>
        </p:spPr>
        <p:txBody>
          <a:bodyPr wrap="none">
            <a:spAutoFit/>
          </a:bodyPr>
          <a:lstStyle/>
          <a:p>
            <a:r>
              <a:rPr lang="en-IN" dirty="0" smtClean="0"/>
              <a:t>Metric Filters</a:t>
            </a:r>
            <a:endParaRPr lang="en-IN" dirty="0"/>
          </a:p>
        </p:txBody>
      </p:sp>
      <p:sp>
        <p:nvSpPr>
          <p:cNvPr id="11" name="Rectangle 10"/>
          <p:cNvSpPr/>
          <p:nvPr/>
        </p:nvSpPr>
        <p:spPr>
          <a:xfrm>
            <a:off x="5715000" y="2438400"/>
            <a:ext cx="1279517" cy="369332"/>
          </a:xfrm>
          <a:prstGeom prst="rect">
            <a:avLst/>
          </a:prstGeom>
        </p:spPr>
        <p:txBody>
          <a:bodyPr wrap="none">
            <a:spAutoFit/>
          </a:bodyPr>
          <a:lstStyle/>
          <a:p>
            <a:r>
              <a:rPr lang="en-IN" dirty="0" smtClean="0"/>
              <a:t>CW Alarm</a:t>
            </a:r>
            <a:endParaRPr lang="en-IN" dirty="0"/>
          </a:p>
        </p:txBody>
      </p:sp>
      <p:sp>
        <p:nvSpPr>
          <p:cNvPr id="12" name="Rectangle 11"/>
          <p:cNvSpPr/>
          <p:nvPr/>
        </p:nvSpPr>
        <p:spPr>
          <a:xfrm>
            <a:off x="7696200" y="2438400"/>
            <a:ext cx="604653" cy="369332"/>
          </a:xfrm>
          <a:prstGeom prst="rect">
            <a:avLst/>
          </a:prstGeom>
        </p:spPr>
        <p:txBody>
          <a:bodyPr wrap="none">
            <a:spAutoFit/>
          </a:bodyPr>
          <a:lstStyle/>
          <a:p>
            <a:r>
              <a:rPr lang="en-IN" dirty="0" smtClean="0"/>
              <a:t>SNS</a:t>
            </a:r>
            <a:endParaRPr lang="en-IN" dirty="0"/>
          </a:p>
        </p:txBody>
      </p:sp>
      <p:sp>
        <p:nvSpPr>
          <p:cNvPr id="13" name="Rectangle 12"/>
          <p:cNvSpPr/>
          <p:nvPr/>
        </p:nvSpPr>
        <p:spPr>
          <a:xfrm>
            <a:off x="533400" y="3200400"/>
            <a:ext cx="8305800" cy="1323439"/>
          </a:xfrm>
          <a:prstGeom prst="rect">
            <a:avLst/>
          </a:prstGeom>
        </p:spPr>
        <p:txBody>
          <a:bodyPr wrap="square">
            <a:spAutoFit/>
          </a:bodyPr>
          <a:lstStyle/>
          <a:p>
            <a:r>
              <a:rPr lang="en-IN" sz="2000" dirty="0" smtClean="0">
                <a:solidFill>
                  <a:srgbClr val="444949"/>
                </a:solidFill>
                <a:latin typeface="ArialMT"/>
              </a:rPr>
              <a:t>• </a:t>
            </a:r>
            <a:r>
              <a:rPr lang="en-IN" sz="2000" dirty="0" smtClean="0">
                <a:solidFill>
                  <a:srgbClr val="444949"/>
                </a:solidFill>
                <a:latin typeface="GillSans-Light"/>
              </a:rPr>
              <a:t>Log filter metrics can be used to detect a high level of API happening</a:t>
            </a:r>
          </a:p>
          <a:p>
            <a:r>
              <a:rPr lang="en-IN" sz="2000" dirty="0" smtClean="0">
                <a:solidFill>
                  <a:srgbClr val="444949"/>
                </a:solidFill>
                <a:latin typeface="ArialMT"/>
              </a:rPr>
              <a:t>• </a:t>
            </a:r>
            <a:r>
              <a:rPr lang="en-IN" sz="2000" dirty="0" smtClean="0">
                <a:solidFill>
                  <a:srgbClr val="444949"/>
                </a:solidFill>
                <a:latin typeface="GillSans-Light"/>
              </a:rPr>
              <a:t>Ex: Count occurrences of EC2 </a:t>
            </a:r>
            <a:r>
              <a:rPr lang="en-IN" sz="2000" dirty="0" err="1" smtClean="0">
                <a:solidFill>
                  <a:srgbClr val="444949"/>
                </a:solidFill>
                <a:latin typeface="GillSans-Light"/>
              </a:rPr>
              <a:t>TerminateInstances</a:t>
            </a:r>
            <a:r>
              <a:rPr lang="en-IN" sz="2000" dirty="0" smtClean="0">
                <a:solidFill>
                  <a:srgbClr val="444949"/>
                </a:solidFill>
                <a:latin typeface="GillSans-Light"/>
              </a:rPr>
              <a:t> API</a:t>
            </a:r>
          </a:p>
          <a:p>
            <a:r>
              <a:rPr lang="en-IN" sz="2000" dirty="0" smtClean="0">
                <a:solidFill>
                  <a:srgbClr val="444949"/>
                </a:solidFill>
                <a:latin typeface="ArialMT"/>
              </a:rPr>
              <a:t>• </a:t>
            </a:r>
            <a:r>
              <a:rPr lang="en-IN" sz="2000" dirty="0" smtClean="0">
                <a:solidFill>
                  <a:srgbClr val="444949"/>
                </a:solidFill>
                <a:latin typeface="GillSans-Light"/>
              </a:rPr>
              <a:t>Ex: Count of API calls per user</a:t>
            </a:r>
          </a:p>
          <a:p>
            <a:r>
              <a:rPr lang="en-IN" sz="2000" dirty="0" smtClean="0">
                <a:solidFill>
                  <a:srgbClr val="444949"/>
                </a:solidFill>
                <a:latin typeface="ArialMT"/>
              </a:rPr>
              <a:t>• </a:t>
            </a:r>
            <a:r>
              <a:rPr lang="en-IN" sz="2000" dirty="0" smtClean="0">
                <a:solidFill>
                  <a:srgbClr val="444949"/>
                </a:solidFill>
                <a:latin typeface="GillSans-Light"/>
              </a:rPr>
              <a:t>Ex: Detect high level of Denied API calls</a:t>
            </a: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Identity &amp; Federation</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752600"/>
            <a:ext cx="8229600" cy="4525963"/>
          </a:xfrm>
        </p:spPr>
        <p:txBody>
          <a:bodyPr>
            <a:normAutofit fontScale="92500" lnSpcReduction="20000"/>
          </a:bodyPr>
          <a:lstStyle/>
          <a:p>
            <a:pPr>
              <a:buNone/>
            </a:pPr>
            <a:r>
              <a:rPr lang="en-IN" sz="2600" dirty="0" smtClean="0">
                <a:solidFill>
                  <a:srgbClr val="444949"/>
                </a:solidFill>
                <a:latin typeface="GillSans-Light"/>
              </a:rPr>
              <a:t>Overall, </a:t>
            </a:r>
            <a:r>
              <a:rPr lang="en-IN" sz="2600" dirty="0" err="1" smtClean="0">
                <a:solidFill>
                  <a:srgbClr val="444949"/>
                </a:solidFill>
                <a:latin typeface="GillSans-Light"/>
              </a:rPr>
              <a:t>CloudTrail</a:t>
            </a:r>
            <a:r>
              <a:rPr lang="en-IN" sz="2600" dirty="0" smtClean="0">
                <a:solidFill>
                  <a:srgbClr val="444949"/>
                </a:solidFill>
                <a:latin typeface="GillSans-Light"/>
              </a:rPr>
              <a:t> may take up to 15 minutes to deliver events</a:t>
            </a:r>
          </a:p>
          <a:p>
            <a:pPr>
              <a:buFont typeface="Wingdings" pitchFamily="2" charset="2"/>
              <a:buChar char="v"/>
            </a:pPr>
            <a:r>
              <a:rPr lang="en-IN" sz="3200" b="1" dirty="0" err="1" smtClean="0">
                <a:solidFill>
                  <a:srgbClr val="444949"/>
                </a:solidFill>
                <a:latin typeface="GillSans-Light"/>
              </a:rPr>
              <a:t>CloudWatch</a:t>
            </a:r>
            <a:r>
              <a:rPr lang="en-IN" sz="3200" b="1" dirty="0" smtClean="0">
                <a:solidFill>
                  <a:srgbClr val="444949"/>
                </a:solidFill>
                <a:latin typeface="GillSans-Light"/>
              </a:rPr>
              <a:t> Events:</a:t>
            </a:r>
          </a:p>
          <a:p>
            <a:pPr lvl="1">
              <a:buNone/>
            </a:pPr>
            <a:r>
              <a:rPr lang="en-IN" sz="2400" dirty="0" smtClean="0">
                <a:solidFill>
                  <a:srgbClr val="444949"/>
                </a:solidFill>
                <a:latin typeface="ArialMT"/>
              </a:rPr>
              <a:t>• </a:t>
            </a:r>
            <a:r>
              <a:rPr lang="en-IN" sz="2400" dirty="0" smtClean="0">
                <a:solidFill>
                  <a:srgbClr val="444949"/>
                </a:solidFill>
                <a:latin typeface="GillSans-Light"/>
              </a:rPr>
              <a:t>Can be triggered for any API call in </a:t>
            </a:r>
            <a:r>
              <a:rPr lang="en-IN" sz="2400" dirty="0" err="1" smtClean="0">
                <a:solidFill>
                  <a:srgbClr val="444949"/>
                </a:solidFill>
                <a:latin typeface="GillSans-Light"/>
              </a:rPr>
              <a:t>CloudTrail</a:t>
            </a:r>
            <a:endParaRPr lang="en-IN"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The fastest, most reactive way</a:t>
            </a:r>
          </a:p>
          <a:p>
            <a:pPr>
              <a:buFont typeface="Wingdings" pitchFamily="2" charset="2"/>
              <a:buChar char="v"/>
            </a:pPr>
            <a:r>
              <a:rPr lang="en-IN" sz="3200" b="1" dirty="0" smtClean="0">
                <a:solidFill>
                  <a:srgbClr val="444949"/>
                </a:solidFill>
                <a:latin typeface="ArialMT"/>
              </a:rPr>
              <a:t> </a:t>
            </a:r>
            <a:r>
              <a:rPr lang="en-IN" sz="3200" b="1" dirty="0" err="1" smtClean="0">
                <a:solidFill>
                  <a:srgbClr val="444949"/>
                </a:solidFill>
                <a:latin typeface="GillSans-Light"/>
              </a:rPr>
              <a:t>CloudTrail</a:t>
            </a:r>
            <a:r>
              <a:rPr lang="en-IN" sz="3200" b="1" dirty="0" smtClean="0">
                <a:solidFill>
                  <a:srgbClr val="444949"/>
                </a:solidFill>
                <a:latin typeface="GillSans-Light"/>
              </a:rPr>
              <a:t> Delivery in </a:t>
            </a:r>
            <a:r>
              <a:rPr lang="en-IN" sz="3200" b="1" dirty="0" err="1" smtClean="0">
                <a:solidFill>
                  <a:srgbClr val="444949"/>
                </a:solidFill>
                <a:latin typeface="GillSans-Light"/>
              </a:rPr>
              <a:t>CloudWatch</a:t>
            </a:r>
            <a:r>
              <a:rPr lang="en-IN" sz="3200" b="1" dirty="0" smtClean="0">
                <a:solidFill>
                  <a:srgbClr val="444949"/>
                </a:solidFill>
                <a:latin typeface="GillSans-Light"/>
              </a:rPr>
              <a:t> Logs:</a:t>
            </a:r>
          </a:p>
          <a:p>
            <a:pPr lvl="1">
              <a:buNone/>
            </a:pPr>
            <a:r>
              <a:rPr lang="en-IN" sz="2400" dirty="0" smtClean="0">
                <a:solidFill>
                  <a:srgbClr val="444949"/>
                </a:solidFill>
                <a:latin typeface="ArialMT"/>
              </a:rPr>
              <a:t>• </a:t>
            </a:r>
            <a:r>
              <a:rPr lang="en-IN" sz="2400" dirty="0" smtClean="0">
                <a:solidFill>
                  <a:srgbClr val="444949"/>
                </a:solidFill>
                <a:latin typeface="GillSans-Light"/>
              </a:rPr>
              <a:t>Events are streamed</a:t>
            </a:r>
          </a:p>
          <a:p>
            <a:pPr lvl="1">
              <a:buNone/>
            </a:pPr>
            <a:r>
              <a:rPr lang="en-IN" sz="2400" dirty="0" smtClean="0">
                <a:solidFill>
                  <a:srgbClr val="444949"/>
                </a:solidFill>
                <a:latin typeface="ArialMT"/>
              </a:rPr>
              <a:t>• </a:t>
            </a:r>
            <a:r>
              <a:rPr lang="en-IN" sz="2400" dirty="0" smtClean="0">
                <a:solidFill>
                  <a:srgbClr val="444949"/>
                </a:solidFill>
                <a:latin typeface="GillSans-Light"/>
              </a:rPr>
              <a:t>Can perform a metric filter to analyze occurrences and detect anomalies</a:t>
            </a:r>
          </a:p>
          <a:p>
            <a:pPr>
              <a:buFont typeface="Wingdings" pitchFamily="2" charset="2"/>
              <a:buChar char="v"/>
            </a:pPr>
            <a:r>
              <a:rPr lang="en-IN" sz="3200" dirty="0" smtClean="0">
                <a:solidFill>
                  <a:srgbClr val="444949"/>
                </a:solidFill>
                <a:latin typeface="ArialMT"/>
              </a:rPr>
              <a:t> </a:t>
            </a:r>
            <a:r>
              <a:rPr lang="en-IN" sz="3200" b="1" dirty="0" err="1" smtClean="0">
                <a:solidFill>
                  <a:srgbClr val="444949"/>
                </a:solidFill>
                <a:latin typeface="GillSans-Light"/>
              </a:rPr>
              <a:t>CloudTrail</a:t>
            </a:r>
            <a:r>
              <a:rPr lang="en-IN" sz="3200" b="1" dirty="0" smtClean="0">
                <a:solidFill>
                  <a:srgbClr val="444949"/>
                </a:solidFill>
                <a:latin typeface="GillSans-Light"/>
              </a:rPr>
              <a:t> Delivery in S3:</a:t>
            </a:r>
          </a:p>
          <a:p>
            <a:pPr lvl="1">
              <a:buNone/>
            </a:pPr>
            <a:r>
              <a:rPr lang="en-IN" sz="2400" dirty="0" smtClean="0">
                <a:solidFill>
                  <a:srgbClr val="444949"/>
                </a:solidFill>
                <a:latin typeface="ArialMT"/>
              </a:rPr>
              <a:t>• </a:t>
            </a:r>
            <a:r>
              <a:rPr lang="en-IN" sz="2400" dirty="0" smtClean="0">
                <a:solidFill>
                  <a:srgbClr val="444949"/>
                </a:solidFill>
                <a:latin typeface="GillSans-Light"/>
              </a:rPr>
              <a:t>Events are delivered every 5 minutes</a:t>
            </a:r>
          </a:p>
          <a:p>
            <a:pPr lvl="1">
              <a:buNone/>
            </a:pPr>
            <a:r>
              <a:rPr lang="en-IN" sz="2400" dirty="0" smtClean="0">
                <a:solidFill>
                  <a:srgbClr val="444949"/>
                </a:solidFill>
                <a:latin typeface="ArialMT"/>
              </a:rPr>
              <a:t>• </a:t>
            </a:r>
            <a:r>
              <a:rPr lang="en-IN" sz="2400" dirty="0" smtClean="0">
                <a:solidFill>
                  <a:srgbClr val="444949"/>
                </a:solidFill>
                <a:latin typeface="GillSans-Light"/>
              </a:rPr>
              <a:t>Possibility of analyzing logs integrity, deliver cross account, long-term storage</a:t>
            </a:r>
            <a:endParaRPr lang="en-IN" dirty="0"/>
          </a:p>
        </p:txBody>
      </p:sp>
      <p:sp>
        <p:nvSpPr>
          <p:cNvPr id="3" name="Title 2"/>
          <p:cNvSpPr>
            <a:spLocks noGrp="1"/>
          </p:cNvSpPr>
          <p:nvPr>
            <p:ph type="title"/>
          </p:nvPr>
        </p:nvSpPr>
        <p:spPr>
          <a:xfrm>
            <a:off x="304800" y="685800"/>
            <a:ext cx="8229600" cy="1143000"/>
          </a:xfrm>
        </p:spPr>
        <p:txBody>
          <a:bodyPr>
            <a:normAutofit/>
          </a:bodyPr>
          <a:lstStyle/>
          <a:p>
            <a:r>
              <a:rPr lang="en-IN" sz="3200" dirty="0" err="1" smtClean="0">
                <a:solidFill>
                  <a:srgbClr val="444949"/>
                </a:solidFill>
                <a:latin typeface="GillSans-Light"/>
              </a:rPr>
              <a:t>CloudTrail</a:t>
            </a:r>
            <a:r>
              <a:rPr lang="en-IN" sz="3200" dirty="0" smtClean="0">
                <a:solidFill>
                  <a:srgbClr val="444949"/>
                </a:solidFill>
                <a:latin typeface="GillSans-Light"/>
              </a:rPr>
              <a:t>: How to react </a:t>
            </a:r>
            <a:br>
              <a:rPr lang="en-IN" sz="3200" dirty="0" smtClean="0">
                <a:solidFill>
                  <a:srgbClr val="444949"/>
                </a:solidFill>
                <a:latin typeface="GillSans-Light"/>
              </a:rPr>
            </a:br>
            <a:r>
              <a:rPr lang="en-IN" sz="3200" dirty="0" smtClean="0">
                <a:solidFill>
                  <a:srgbClr val="444949"/>
                </a:solidFill>
                <a:latin typeface="GillSans-Light"/>
              </a:rPr>
              <a:t>to events the fastest?</a:t>
            </a:r>
            <a:endParaRPr lang="en-IN" sz="36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229600" cy="4525963"/>
          </a:xfrm>
        </p:spPr>
        <p:txBody>
          <a:bodyPr>
            <a:normAutofit fontScale="9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Anytime you hear “encryption” for an AWS service, it’s most likely KMS</a:t>
            </a:r>
          </a:p>
          <a:p>
            <a:pPr>
              <a:buNone/>
            </a:pPr>
            <a:r>
              <a:rPr lang="en-IN" sz="2800" dirty="0" smtClean="0">
                <a:solidFill>
                  <a:srgbClr val="444949"/>
                </a:solidFill>
                <a:latin typeface="ArialMT"/>
              </a:rPr>
              <a:t>• </a:t>
            </a:r>
            <a:r>
              <a:rPr lang="en-IN" sz="2800" dirty="0" smtClean="0">
                <a:solidFill>
                  <a:srgbClr val="444949"/>
                </a:solidFill>
                <a:latin typeface="GillSans-Light"/>
              </a:rPr>
              <a:t>Easy way to control access to your data, AWS manages keys for us</a:t>
            </a:r>
          </a:p>
          <a:p>
            <a:pPr>
              <a:buNone/>
            </a:pPr>
            <a:r>
              <a:rPr lang="en-IN" sz="2800" dirty="0" smtClean="0">
                <a:solidFill>
                  <a:srgbClr val="444949"/>
                </a:solidFill>
                <a:latin typeface="ArialMT"/>
              </a:rPr>
              <a:t>• </a:t>
            </a:r>
            <a:r>
              <a:rPr lang="en-IN" sz="2800" dirty="0" smtClean="0">
                <a:solidFill>
                  <a:srgbClr val="444949"/>
                </a:solidFill>
                <a:latin typeface="GillSans-Light"/>
              </a:rPr>
              <a:t>Fully integrated with IAM for authorization</a:t>
            </a:r>
          </a:p>
          <a:p>
            <a:pPr>
              <a:buNone/>
            </a:pPr>
            <a:r>
              <a:rPr lang="en-IN" sz="2800" dirty="0" smtClean="0">
                <a:solidFill>
                  <a:srgbClr val="444949"/>
                </a:solidFill>
                <a:latin typeface="ArialMT"/>
              </a:rPr>
              <a:t>• </a:t>
            </a:r>
            <a:r>
              <a:rPr lang="en-IN" sz="2800" dirty="0" smtClean="0">
                <a:solidFill>
                  <a:srgbClr val="444949"/>
                </a:solidFill>
                <a:latin typeface="GillSans-Light"/>
              </a:rPr>
              <a:t>Seamlessly integrated into:</a:t>
            </a:r>
          </a:p>
          <a:p>
            <a:pPr lvl="1">
              <a:buNone/>
            </a:pPr>
            <a:r>
              <a:rPr lang="en-IN" sz="2000" dirty="0" smtClean="0">
                <a:solidFill>
                  <a:srgbClr val="444949"/>
                </a:solidFill>
                <a:latin typeface="ArialMT"/>
              </a:rPr>
              <a:t>• </a:t>
            </a:r>
            <a:r>
              <a:rPr lang="en-IN" sz="2000" dirty="0" smtClean="0">
                <a:solidFill>
                  <a:srgbClr val="444949"/>
                </a:solidFill>
                <a:latin typeface="GillSans-Light"/>
              </a:rPr>
              <a:t>Amazon EBS: encrypt volumes</a:t>
            </a:r>
          </a:p>
          <a:p>
            <a:pPr lvl="1">
              <a:buNone/>
            </a:pPr>
            <a:r>
              <a:rPr lang="en-IN" sz="2000" dirty="0" smtClean="0">
                <a:solidFill>
                  <a:srgbClr val="444949"/>
                </a:solidFill>
                <a:latin typeface="ArialMT"/>
              </a:rPr>
              <a:t>• </a:t>
            </a:r>
            <a:r>
              <a:rPr lang="en-IN" sz="2000" dirty="0" smtClean="0">
                <a:solidFill>
                  <a:srgbClr val="444949"/>
                </a:solidFill>
                <a:latin typeface="GillSans-Light"/>
              </a:rPr>
              <a:t>Amazon S3: Server side encryption of objects</a:t>
            </a:r>
          </a:p>
          <a:p>
            <a:pPr lvl="1">
              <a:buNone/>
            </a:pPr>
            <a:r>
              <a:rPr lang="en-IN" sz="2000" dirty="0" smtClean="0">
                <a:solidFill>
                  <a:srgbClr val="444949"/>
                </a:solidFill>
                <a:latin typeface="ArialMT"/>
              </a:rPr>
              <a:t>• </a:t>
            </a:r>
            <a:r>
              <a:rPr lang="en-IN" sz="2000" dirty="0" smtClean="0">
                <a:solidFill>
                  <a:srgbClr val="444949"/>
                </a:solidFill>
                <a:latin typeface="GillSans-Light"/>
              </a:rPr>
              <a:t>Amazon </a:t>
            </a:r>
            <a:r>
              <a:rPr lang="en-IN" sz="2000" dirty="0" err="1" smtClean="0">
                <a:solidFill>
                  <a:srgbClr val="444949"/>
                </a:solidFill>
                <a:latin typeface="GillSans-Light"/>
              </a:rPr>
              <a:t>Redshift</a:t>
            </a:r>
            <a:r>
              <a:rPr lang="en-IN" sz="2000" dirty="0" smtClean="0">
                <a:solidFill>
                  <a:srgbClr val="444949"/>
                </a:solidFill>
                <a:latin typeface="GillSans-Light"/>
              </a:rPr>
              <a:t>: encryption of data</a:t>
            </a:r>
          </a:p>
          <a:p>
            <a:pPr lvl="1">
              <a:buNone/>
            </a:pPr>
            <a:r>
              <a:rPr lang="en-IN" sz="2000" dirty="0" smtClean="0">
                <a:solidFill>
                  <a:srgbClr val="444949"/>
                </a:solidFill>
                <a:latin typeface="ArialMT"/>
              </a:rPr>
              <a:t>• </a:t>
            </a:r>
            <a:r>
              <a:rPr lang="en-IN" sz="2000" dirty="0" smtClean="0">
                <a:solidFill>
                  <a:srgbClr val="444949"/>
                </a:solidFill>
                <a:latin typeface="GillSans-Light"/>
              </a:rPr>
              <a:t>Amazon RDS: encryption of data</a:t>
            </a:r>
          </a:p>
          <a:p>
            <a:pPr lvl="1">
              <a:buNone/>
            </a:pPr>
            <a:r>
              <a:rPr lang="en-IN" sz="2000" dirty="0" smtClean="0">
                <a:solidFill>
                  <a:srgbClr val="444949"/>
                </a:solidFill>
                <a:latin typeface="ArialMT"/>
              </a:rPr>
              <a:t>• </a:t>
            </a:r>
            <a:r>
              <a:rPr lang="en-IN" sz="2000" dirty="0" smtClean="0">
                <a:solidFill>
                  <a:srgbClr val="444949"/>
                </a:solidFill>
                <a:latin typeface="GillSans-Light"/>
              </a:rPr>
              <a:t>Amazon SSM: Parameter store</a:t>
            </a:r>
          </a:p>
          <a:p>
            <a:pPr lvl="1">
              <a:buNone/>
            </a:pPr>
            <a:r>
              <a:rPr lang="en-IN" sz="2000" dirty="0" smtClean="0">
                <a:solidFill>
                  <a:srgbClr val="444949"/>
                </a:solidFill>
                <a:latin typeface="ArialMT"/>
              </a:rPr>
              <a:t>• </a:t>
            </a:r>
            <a:r>
              <a:rPr lang="en-IN" sz="2000" dirty="0" smtClean="0">
                <a:solidFill>
                  <a:srgbClr val="444949"/>
                </a:solidFill>
                <a:latin typeface="GillSans-Light"/>
              </a:rPr>
              <a:t>Etc…</a:t>
            </a:r>
          </a:p>
          <a:p>
            <a:pPr>
              <a:buNone/>
            </a:pPr>
            <a:r>
              <a:rPr lang="en-IN" sz="2800" dirty="0" smtClean="0">
                <a:solidFill>
                  <a:srgbClr val="444949"/>
                </a:solidFill>
                <a:latin typeface="ArialMT"/>
              </a:rPr>
              <a:t>• </a:t>
            </a:r>
            <a:r>
              <a:rPr lang="en-IN" sz="2800" dirty="0" smtClean="0">
                <a:solidFill>
                  <a:srgbClr val="444949"/>
                </a:solidFill>
                <a:latin typeface="GillSans-Light"/>
              </a:rPr>
              <a:t>But you can also use the CLI / SDK</a:t>
            </a:r>
            <a:endParaRPr lang="en-IN" dirty="0"/>
          </a:p>
        </p:txBody>
      </p:sp>
      <p:sp>
        <p:nvSpPr>
          <p:cNvPr id="3" name="Title 2"/>
          <p:cNvSpPr>
            <a:spLocks noGrp="1"/>
          </p:cNvSpPr>
          <p:nvPr>
            <p:ph type="title"/>
          </p:nvPr>
        </p:nvSpPr>
        <p:spPr>
          <a:xfrm>
            <a:off x="228600" y="533400"/>
            <a:ext cx="8229600" cy="1143000"/>
          </a:xfrm>
        </p:spPr>
        <p:txBody>
          <a:bodyPr>
            <a:noAutofit/>
          </a:bodyPr>
          <a:lstStyle/>
          <a:p>
            <a:r>
              <a:rPr lang="en-IN" sz="3600" dirty="0" smtClean="0">
                <a:solidFill>
                  <a:srgbClr val="444949"/>
                </a:solidFill>
                <a:latin typeface="GillSans-Light"/>
              </a:rPr>
              <a:t>AWS KMS (Key </a:t>
            </a:r>
            <a:br>
              <a:rPr lang="en-IN" sz="3600" dirty="0" smtClean="0">
                <a:solidFill>
                  <a:srgbClr val="444949"/>
                </a:solidFill>
                <a:latin typeface="GillSans-Light"/>
              </a:rPr>
            </a:br>
            <a:r>
              <a:rPr lang="en-IN" sz="3600" dirty="0" smtClean="0">
                <a:solidFill>
                  <a:srgbClr val="444949"/>
                </a:solidFill>
                <a:latin typeface="GillSans-Light"/>
              </a:rPr>
              <a:t>Management Service)</a:t>
            </a:r>
            <a:endParaRPr lang="en-IN" sz="4000" dirty="0"/>
          </a:p>
        </p:txBody>
      </p:sp>
      <p:pic>
        <p:nvPicPr>
          <p:cNvPr id="4099" name="Picture 3"/>
          <p:cNvPicPr>
            <a:picLocks noChangeAspect="1" noChangeArrowheads="1"/>
          </p:cNvPicPr>
          <p:nvPr/>
        </p:nvPicPr>
        <p:blipFill>
          <a:blip r:embed="rId2" cstate="print"/>
          <a:srcRect/>
          <a:stretch>
            <a:fillRect/>
          </a:stretch>
        </p:blipFill>
        <p:spPr bwMode="auto">
          <a:xfrm>
            <a:off x="7543800" y="5257800"/>
            <a:ext cx="1295400" cy="12954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The value in KMS is that the CMK used to encrypt data can never be retrieved by the user, and the CMK can be rotated for extra security</a:t>
            </a:r>
          </a:p>
          <a:p>
            <a:pPr>
              <a:buNone/>
            </a:pPr>
            <a:r>
              <a:rPr lang="en-IN" sz="2400" dirty="0" smtClean="0">
                <a:solidFill>
                  <a:srgbClr val="444949"/>
                </a:solidFill>
                <a:latin typeface="ArialMT"/>
              </a:rPr>
              <a:t>• </a:t>
            </a:r>
            <a:r>
              <a:rPr lang="en-IN" sz="2400" dirty="0" smtClean="0">
                <a:solidFill>
                  <a:srgbClr val="444949"/>
                </a:solidFill>
                <a:latin typeface="GillSans-Light"/>
              </a:rPr>
              <a:t>Never ever store your secrets in plaintext, especially in your code!</a:t>
            </a:r>
          </a:p>
          <a:p>
            <a:pPr>
              <a:buNone/>
            </a:pPr>
            <a:r>
              <a:rPr lang="en-IN" sz="2400" dirty="0" smtClean="0">
                <a:solidFill>
                  <a:srgbClr val="444949"/>
                </a:solidFill>
                <a:latin typeface="ArialMT"/>
              </a:rPr>
              <a:t>• </a:t>
            </a:r>
            <a:r>
              <a:rPr lang="en-IN" sz="2400" dirty="0" smtClean="0">
                <a:solidFill>
                  <a:srgbClr val="444949"/>
                </a:solidFill>
                <a:latin typeface="GillSans-Light"/>
              </a:rPr>
              <a:t>Encrypted secrets can be stored in the code / environment variables</a:t>
            </a:r>
          </a:p>
          <a:p>
            <a:pPr>
              <a:buNone/>
            </a:pPr>
            <a:r>
              <a:rPr lang="en-IN" sz="2400" b="1" dirty="0" smtClean="0">
                <a:solidFill>
                  <a:srgbClr val="444949"/>
                </a:solidFill>
                <a:latin typeface="ArialMT"/>
              </a:rPr>
              <a:t>• </a:t>
            </a:r>
            <a:r>
              <a:rPr lang="en-IN" sz="2400" b="1" dirty="0" smtClean="0">
                <a:solidFill>
                  <a:srgbClr val="444949"/>
                </a:solidFill>
                <a:latin typeface="GillSans-Light"/>
              </a:rPr>
              <a:t>KMS can only help in encrypting up to 4KB of data per call</a:t>
            </a:r>
          </a:p>
          <a:p>
            <a:pPr>
              <a:buNone/>
            </a:pPr>
            <a:r>
              <a:rPr lang="en-IN" sz="2400" b="1" dirty="0" smtClean="0">
                <a:solidFill>
                  <a:srgbClr val="444949"/>
                </a:solidFill>
                <a:latin typeface="ArialMT"/>
              </a:rPr>
              <a:t>• </a:t>
            </a:r>
            <a:r>
              <a:rPr lang="en-IN" sz="2400" b="1" dirty="0" smtClean="0">
                <a:solidFill>
                  <a:srgbClr val="444949"/>
                </a:solidFill>
                <a:latin typeface="GillSans-Light"/>
              </a:rPr>
              <a:t>If data &gt; 4 KB, use Envelope Encryption</a:t>
            </a:r>
          </a:p>
          <a:p>
            <a:pPr>
              <a:buNone/>
            </a:pPr>
            <a:r>
              <a:rPr lang="en-IN" sz="2400" dirty="0" smtClean="0">
                <a:solidFill>
                  <a:srgbClr val="444949"/>
                </a:solidFill>
                <a:latin typeface="ArialMT"/>
              </a:rPr>
              <a:t>• </a:t>
            </a:r>
            <a:r>
              <a:rPr lang="en-IN" sz="2400" dirty="0" smtClean="0">
                <a:solidFill>
                  <a:srgbClr val="444949"/>
                </a:solidFill>
                <a:latin typeface="GillSans-Light"/>
              </a:rPr>
              <a:t>To give access to KMS to someone:</a:t>
            </a:r>
          </a:p>
          <a:p>
            <a:pPr lvl="1">
              <a:buNone/>
            </a:pPr>
            <a:r>
              <a:rPr lang="en-IN" sz="1600" dirty="0" smtClean="0">
                <a:solidFill>
                  <a:srgbClr val="444949"/>
                </a:solidFill>
                <a:latin typeface="ArialMT"/>
              </a:rPr>
              <a:t>• </a:t>
            </a:r>
            <a:r>
              <a:rPr lang="en-IN" sz="1600" dirty="0" smtClean="0">
                <a:solidFill>
                  <a:srgbClr val="444949"/>
                </a:solidFill>
                <a:latin typeface="GillSans-Light"/>
              </a:rPr>
              <a:t>Make sure the Key Policy allows the user</a:t>
            </a:r>
          </a:p>
          <a:p>
            <a:pPr lvl="1">
              <a:buNone/>
            </a:pPr>
            <a:r>
              <a:rPr lang="en-IN" sz="1600" dirty="0" smtClean="0">
                <a:solidFill>
                  <a:srgbClr val="444949"/>
                </a:solidFill>
                <a:latin typeface="ArialMT"/>
              </a:rPr>
              <a:t>• </a:t>
            </a:r>
            <a:r>
              <a:rPr lang="en-IN" sz="1600" dirty="0" smtClean="0">
                <a:solidFill>
                  <a:srgbClr val="444949"/>
                </a:solidFill>
                <a:latin typeface="GillSans-Light"/>
              </a:rPr>
              <a:t>Make sure the IAM Policy allows the API calls</a:t>
            </a:r>
          </a:p>
          <a:p>
            <a:pPr>
              <a:buNone/>
            </a:pPr>
            <a:r>
              <a:rPr lang="en-IN" sz="2400" b="1" dirty="0" smtClean="0">
                <a:solidFill>
                  <a:srgbClr val="444949"/>
                </a:solidFill>
                <a:latin typeface="ArialMT"/>
              </a:rPr>
              <a:t>• </a:t>
            </a:r>
            <a:r>
              <a:rPr lang="en-IN" sz="2400" b="1" dirty="0" smtClean="0">
                <a:solidFill>
                  <a:srgbClr val="444949"/>
                </a:solidFill>
                <a:latin typeface="GillSans-Light"/>
              </a:rPr>
              <a:t>Track API calls made to KMS in </a:t>
            </a:r>
            <a:r>
              <a:rPr lang="en-IN" sz="2400" b="1" dirty="0" err="1" smtClean="0">
                <a:solidFill>
                  <a:srgbClr val="444949"/>
                </a:solidFill>
                <a:latin typeface="GillSans-Light"/>
              </a:rPr>
              <a:t>CloudTrail</a:t>
            </a:r>
            <a:endParaRPr lang="en-IN" b="1"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AWS KMS 101</a:t>
            </a:r>
            <a:endParaRPr lang="en-IN" sz="4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3200" dirty="0" smtClean="0">
                <a:solidFill>
                  <a:srgbClr val="444949"/>
                </a:solidFill>
                <a:latin typeface="ArialMT"/>
              </a:rPr>
              <a:t>• </a:t>
            </a:r>
            <a:r>
              <a:rPr lang="en-IN" sz="3200" dirty="0" smtClean="0">
                <a:solidFill>
                  <a:srgbClr val="444949"/>
                </a:solidFill>
                <a:latin typeface="GillSans-Light"/>
              </a:rPr>
              <a:t>Customer Manager CMK:</a:t>
            </a:r>
          </a:p>
          <a:p>
            <a:pPr lvl="1">
              <a:buNone/>
            </a:pPr>
            <a:r>
              <a:rPr lang="en-IN" sz="2400" dirty="0" smtClean="0">
                <a:solidFill>
                  <a:srgbClr val="444949"/>
                </a:solidFill>
                <a:latin typeface="ArialMT"/>
              </a:rPr>
              <a:t>• </a:t>
            </a:r>
            <a:r>
              <a:rPr lang="en-IN" sz="2400" dirty="0" smtClean="0">
                <a:solidFill>
                  <a:srgbClr val="444949"/>
                </a:solidFill>
                <a:latin typeface="GillSans-Light"/>
              </a:rPr>
              <a:t>Create, manage and use, can enable or disable</a:t>
            </a:r>
          </a:p>
          <a:p>
            <a:pPr lvl="1">
              <a:buNone/>
            </a:pPr>
            <a:r>
              <a:rPr lang="en-IN" sz="2400" dirty="0" smtClean="0">
                <a:solidFill>
                  <a:srgbClr val="444949"/>
                </a:solidFill>
                <a:latin typeface="ArialMT"/>
              </a:rPr>
              <a:t>• </a:t>
            </a:r>
            <a:r>
              <a:rPr lang="en-IN" sz="2400" dirty="0" smtClean="0">
                <a:solidFill>
                  <a:srgbClr val="444949"/>
                </a:solidFill>
                <a:latin typeface="GillSans-Light"/>
              </a:rPr>
              <a:t>Possibility of rotation policy (new key generated every year, old key preserved)</a:t>
            </a:r>
          </a:p>
          <a:p>
            <a:pPr lvl="1">
              <a:buNone/>
            </a:pPr>
            <a:r>
              <a:rPr lang="en-IN" sz="2400" dirty="0" smtClean="0">
                <a:solidFill>
                  <a:srgbClr val="444949"/>
                </a:solidFill>
                <a:latin typeface="ArialMT"/>
              </a:rPr>
              <a:t>• </a:t>
            </a:r>
            <a:r>
              <a:rPr lang="en-IN" sz="2400" dirty="0" smtClean="0">
                <a:solidFill>
                  <a:srgbClr val="444949"/>
                </a:solidFill>
                <a:latin typeface="GillSans-Light"/>
              </a:rPr>
              <a:t>Can add a key policy (resource policy)</a:t>
            </a:r>
          </a:p>
          <a:p>
            <a:pPr lvl="1">
              <a:buNone/>
            </a:pPr>
            <a:r>
              <a:rPr lang="en-IN" sz="2400" dirty="0" smtClean="0">
                <a:solidFill>
                  <a:srgbClr val="444949"/>
                </a:solidFill>
                <a:latin typeface="ArialMT"/>
              </a:rPr>
              <a:t>• </a:t>
            </a:r>
            <a:r>
              <a:rPr lang="en-IN" sz="2400" dirty="0" smtClean="0">
                <a:solidFill>
                  <a:srgbClr val="444949"/>
                </a:solidFill>
                <a:latin typeface="GillSans-Light"/>
              </a:rPr>
              <a:t>Leverage for envelope encryption</a:t>
            </a:r>
          </a:p>
          <a:p>
            <a:pPr>
              <a:buNone/>
            </a:pPr>
            <a:r>
              <a:rPr lang="en-IN" sz="3200" dirty="0" smtClean="0">
                <a:solidFill>
                  <a:srgbClr val="444949"/>
                </a:solidFill>
                <a:latin typeface="ArialMT"/>
              </a:rPr>
              <a:t>• </a:t>
            </a:r>
            <a:r>
              <a:rPr lang="en-IN" sz="3200" dirty="0" smtClean="0">
                <a:solidFill>
                  <a:srgbClr val="444949"/>
                </a:solidFill>
                <a:latin typeface="GillSans-Light"/>
              </a:rPr>
              <a:t>AWS managed CMK:</a:t>
            </a:r>
          </a:p>
          <a:p>
            <a:pPr lvl="1">
              <a:buNone/>
            </a:pPr>
            <a:r>
              <a:rPr lang="en-IN" sz="2400" dirty="0" smtClean="0">
                <a:solidFill>
                  <a:srgbClr val="444949"/>
                </a:solidFill>
                <a:latin typeface="ArialMT"/>
              </a:rPr>
              <a:t>• </a:t>
            </a:r>
            <a:r>
              <a:rPr lang="en-IN" sz="2400" dirty="0" smtClean="0">
                <a:solidFill>
                  <a:srgbClr val="444949"/>
                </a:solidFill>
                <a:latin typeface="GillSans-Light"/>
              </a:rPr>
              <a:t>Used by AWS service (</a:t>
            </a:r>
            <a:r>
              <a:rPr lang="en-IN" sz="2400" dirty="0" err="1" smtClean="0">
                <a:solidFill>
                  <a:srgbClr val="444949"/>
                </a:solidFill>
                <a:latin typeface="GillSans-Light"/>
              </a:rPr>
              <a:t>aws</a:t>
            </a:r>
            <a:r>
              <a:rPr lang="en-IN" sz="2400" dirty="0" smtClean="0">
                <a:solidFill>
                  <a:srgbClr val="444949"/>
                </a:solidFill>
                <a:latin typeface="GillSans-Light"/>
              </a:rPr>
              <a:t>/s3, </a:t>
            </a:r>
            <a:r>
              <a:rPr lang="en-IN" sz="2400" dirty="0" err="1" smtClean="0">
                <a:solidFill>
                  <a:srgbClr val="444949"/>
                </a:solidFill>
                <a:latin typeface="GillSans-Light"/>
              </a:rPr>
              <a:t>aws</a:t>
            </a:r>
            <a:r>
              <a:rPr lang="en-IN" sz="2400" dirty="0" smtClean="0">
                <a:solidFill>
                  <a:srgbClr val="444949"/>
                </a:solidFill>
                <a:latin typeface="GillSans-Light"/>
              </a:rPr>
              <a:t>/</a:t>
            </a:r>
            <a:r>
              <a:rPr lang="en-IN" sz="2400" dirty="0" err="1" smtClean="0">
                <a:solidFill>
                  <a:srgbClr val="444949"/>
                </a:solidFill>
                <a:latin typeface="GillSans-Light"/>
              </a:rPr>
              <a:t>ebs</a:t>
            </a:r>
            <a:r>
              <a:rPr lang="en-IN" sz="2400" dirty="0" smtClean="0">
                <a:solidFill>
                  <a:srgbClr val="444949"/>
                </a:solidFill>
                <a:latin typeface="GillSans-Light"/>
              </a:rPr>
              <a:t>, </a:t>
            </a:r>
            <a:r>
              <a:rPr lang="en-IN" sz="2400" dirty="0" err="1" smtClean="0">
                <a:solidFill>
                  <a:srgbClr val="444949"/>
                </a:solidFill>
                <a:latin typeface="GillSans-Light"/>
              </a:rPr>
              <a:t>aws</a:t>
            </a:r>
            <a:r>
              <a:rPr lang="en-IN" sz="2400" dirty="0" smtClean="0">
                <a:solidFill>
                  <a:srgbClr val="444949"/>
                </a:solidFill>
                <a:latin typeface="GillSans-Light"/>
              </a:rPr>
              <a:t>/</a:t>
            </a:r>
            <a:r>
              <a:rPr lang="en-IN" sz="2400" dirty="0" err="1" smtClean="0">
                <a:solidFill>
                  <a:srgbClr val="444949"/>
                </a:solidFill>
                <a:latin typeface="GillSans-Light"/>
              </a:rPr>
              <a:t>redshift</a:t>
            </a:r>
            <a:r>
              <a:rPr lang="en-IN" sz="24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Managed by AWS</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Types of KMS Keys</a:t>
            </a:r>
            <a:endParaRPr lang="en-IN" sz="4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How does KMS work?</a:t>
            </a:r>
            <a:br>
              <a:rPr lang="en-IN" sz="3200" dirty="0" smtClean="0">
                <a:solidFill>
                  <a:srgbClr val="444949"/>
                </a:solidFill>
                <a:latin typeface="GillSans-Light"/>
              </a:rPr>
            </a:br>
            <a:r>
              <a:rPr lang="en-IN" sz="3200" dirty="0" smtClean="0">
                <a:solidFill>
                  <a:srgbClr val="444949"/>
                </a:solidFill>
                <a:latin typeface="GillSans-Light"/>
              </a:rPr>
              <a:t>API – Encrypt and Decrypt</a:t>
            </a:r>
            <a:endParaRPr lang="en-IN" sz="3600" dirty="0"/>
          </a:p>
        </p:txBody>
      </p:sp>
      <p:pic>
        <p:nvPicPr>
          <p:cNvPr id="5122" name="Picture 2"/>
          <p:cNvPicPr>
            <a:picLocks noGrp="1" noChangeAspect="1" noChangeArrowheads="1"/>
          </p:cNvPicPr>
          <p:nvPr>
            <p:ph idx="1"/>
          </p:nvPr>
        </p:nvPicPr>
        <p:blipFill>
          <a:blip r:embed="rId2"/>
          <a:srcRect/>
          <a:stretch>
            <a:fillRect/>
          </a:stretch>
        </p:blipFill>
        <p:spPr bwMode="auto">
          <a:xfrm>
            <a:off x="457200" y="1600200"/>
            <a:ext cx="8229600" cy="426720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6482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Secure storage for configuration and secrets</a:t>
            </a:r>
          </a:p>
          <a:p>
            <a:pPr>
              <a:buNone/>
            </a:pPr>
            <a:r>
              <a:rPr lang="en-IN" sz="2800" dirty="0" smtClean="0">
                <a:solidFill>
                  <a:srgbClr val="444949"/>
                </a:solidFill>
                <a:latin typeface="ArialMT"/>
              </a:rPr>
              <a:t>• </a:t>
            </a:r>
            <a:r>
              <a:rPr lang="en-IN" sz="2800" dirty="0" smtClean="0">
                <a:solidFill>
                  <a:srgbClr val="444949"/>
                </a:solidFill>
                <a:latin typeface="GillSans-Light"/>
              </a:rPr>
              <a:t>Optional Seamless Encryption using KMS</a:t>
            </a:r>
          </a:p>
          <a:p>
            <a:pPr>
              <a:buNone/>
            </a:pPr>
            <a:r>
              <a:rPr lang="en-IN" sz="2800" dirty="0" smtClean="0">
                <a:solidFill>
                  <a:srgbClr val="444949"/>
                </a:solidFill>
                <a:latin typeface="ArialMT"/>
              </a:rPr>
              <a:t>• </a:t>
            </a:r>
            <a:r>
              <a:rPr lang="en-IN" sz="2800" dirty="0" err="1" smtClean="0">
                <a:solidFill>
                  <a:srgbClr val="444949"/>
                </a:solidFill>
                <a:latin typeface="GillSans-Light"/>
              </a:rPr>
              <a:t>Serverless</a:t>
            </a:r>
            <a:r>
              <a:rPr lang="en-IN" sz="2800" dirty="0" smtClean="0">
                <a:solidFill>
                  <a:srgbClr val="444949"/>
                </a:solidFill>
                <a:latin typeface="GillSans-Light"/>
              </a:rPr>
              <a:t>, scalable, durable, easy SDK, free</a:t>
            </a:r>
          </a:p>
          <a:p>
            <a:pPr>
              <a:buNone/>
            </a:pPr>
            <a:r>
              <a:rPr lang="en-IN" sz="2800" dirty="0" smtClean="0">
                <a:solidFill>
                  <a:srgbClr val="444949"/>
                </a:solidFill>
                <a:latin typeface="ArialMT"/>
              </a:rPr>
              <a:t>• </a:t>
            </a:r>
            <a:r>
              <a:rPr lang="en-IN" sz="2800" dirty="0" smtClean="0">
                <a:solidFill>
                  <a:srgbClr val="444949"/>
                </a:solidFill>
                <a:latin typeface="GillSans-Light"/>
              </a:rPr>
              <a:t>Version tracking of configurations / secrets</a:t>
            </a:r>
          </a:p>
          <a:p>
            <a:pPr>
              <a:buNone/>
            </a:pPr>
            <a:r>
              <a:rPr lang="en-IN" sz="2800" dirty="0" smtClean="0">
                <a:solidFill>
                  <a:srgbClr val="444949"/>
                </a:solidFill>
                <a:latin typeface="ArialMT"/>
              </a:rPr>
              <a:t>• </a:t>
            </a:r>
            <a:r>
              <a:rPr lang="en-IN" sz="2800" dirty="0" smtClean="0">
                <a:solidFill>
                  <a:srgbClr val="444949"/>
                </a:solidFill>
                <a:latin typeface="GillSans-Light"/>
              </a:rPr>
              <a:t>Configuration management using path &amp; IAM</a:t>
            </a:r>
          </a:p>
          <a:p>
            <a:pPr>
              <a:buNone/>
            </a:pPr>
            <a:r>
              <a:rPr lang="en-IN" sz="2800" dirty="0" smtClean="0">
                <a:solidFill>
                  <a:srgbClr val="444949"/>
                </a:solidFill>
                <a:latin typeface="ArialMT"/>
              </a:rPr>
              <a:t>• </a:t>
            </a:r>
            <a:r>
              <a:rPr lang="en-IN" sz="2800" dirty="0" smtClean="0">
                <a:solidFill>
                  <a:srgbClr val="444949"/>
                </a:solidFill>
                <a:latin typeface="GillSans-Light"/>
              </a:rPr>
              <a:t>Notifications with </a:t>
            </a:r>
            <a:r>
              <a:rPr lang="en-IN" sz="2800" dirty="0" err="1" smtClean="0">
                <a:solidFill>
                  <a:srgbClr val="444949"/>
                </a:solidFill>
                <a:latin typeface="GillSans-Light"/>
              </a:rPr>
              <a:t>CloudWatch</a:t>
            </a:r>
            <a:r>
              <a:rPr lang="en-IN" sz="2800" dirty="0" smtClean="0">
                <a:solidFill>
                  <a:srgbClr val="444949"/>
                </a:solidFill>
                <a:latin typeface="GillSans-Light"/>
              </a:rPr>
              <a:t> Events</a:t>
            </a:r>
          </a:p>
          <a:p>
            <a:pPr>
              <a:buNone/>
            </a:pPr>
            <a:r>
              <a:rPr lang="en-IN" sz="2800" dirty="0" smtClean="0">
                <a:solidFill>
                  <a:srgbClr val="444949"/>
                </a:solidFill>
                <a:latin typeface="ArialMT"/>
              </a:rPr>
              <a:t>• </a:t>
            </a:r>
            <a:r>
              <a:rPr lang="en-IN" sz="2800" dirty="0" smtClean="0">
                <a:solidFill>
                  <a:srgbClr val="444949"/>
                </a:solidFill>
                <a:latin typeface="GillSans-Light"/>
              </a:rPr>
              <a:t>Integration with </a:t>
            </a:r>
            <a:r>
              <a:rPr lang="en-IN" sz="2800" dirty="0" err="1" smtClean="0">
                <a:solidFill>
                  <a:srgbClr val="444949"/>
                </a:solidFill>
                <a:latin typeface="GillSans-Light"/>
              </a:rPr>
              <a:t>CloudFormation</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Can retrieve secrets from Secrets Manager using</a:t>
            </a:r>
          </a:p>
          <a:p>
            <a:pPr>
              <a:buNone/>
            </a:pPr>
            <a:r>
              <a:rPr lang="en-IN" sz="2800" dirty="0" smtClean="0">
                <a:solidFill>
                  <a:srgbClr val="444949"/>
                </a:solidFill>
                <a:latin typeface="GillSans-Light"/>
              </a:rPr>
              <a:t>the SSM Parameter Store API</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AWS Parameter Store</a:t>
            </a:r>
            <a:endParaRPr lang="en-IN" sz="4000" dirty="0"/>
          </a:p>
        </p:txBody>
      </p:sp>
      <p:pic>
        <p:nvPicPr>
          <p:cNvPr id="6146" name="Picture 2"/>
          <p:cNvPicPr>
            <a:picLocks noChangeAspect="1" noChangeArrowheads="1"/>
          </p:cNvPicPr>
          <p:nvPr/>
        </p:nvPicPr>
        <p:blipFill>
          <a:blip r:embed="rId2"/>
          <a:srcRect/>
          <a:stretch>
            <a:fillRect/>
          </a:stretch>
        </p:blipFill>
        <p:spPr bwMode="auto">
          <a:xfrm>
            <a:off x="5029200" y="1219200"/>
            <a:ext cx="3819525" cy="54102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dirty="0" smtClean="0">
                <a:solidFill>
                  <a:srgbClr val="444949"/>
                </a:solidFill>
                <a:latin typeface="GillSans-Light"/>
              </a:rPr>
              <a:t>AWS Parameter Store Hierarchy</a:t>
            </a:r>
            <a:endParaRPr lang="en-IN" sz="3200" dirty="0"/>
          </a:p>
        </p:txBody>
      </p:sp>
      <p:pic>
        <p:nvPicPr>
          <p:cNvPr id="7170" name="Picture 2"/>
          <p:cNvPicPr>
            <a:picLocks noGrp="1" noChangeAspect="1" noChangeArrowheads="1"/>
          </p:cNvPicPr>
          <p:nvPr>
            <p:ph idx="1"/>
          </p:nvPr>
        </p:nvPicPr>
        <p:blipFill>
          <a:blip r:embed="rId2"/>
          <a:srcRect/>
          <a:stretch>
            <a:fillRect/>
          </a:stretch>
        </p:blipFill>
        <p:spPr bwMode="auto">
          <a:xfrm>
            <a:off x="291562" y="1371600"/>
            <a:ext cx="8700037" cy="46482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Newer service, meant for storing secrets</a:t>
            </a:r>
          </a:p>
          <a:p>
            <a:pPr>
              <a:buNone/>
            </a:pPr>
            <a:r>
              <a:rPr lang="en-IN" sz="2400" dirty="0" smtClean="0">
                <a:solidFill>
                  <a:srgbClr val="444949"/>
                </a:solidFill>
                <a:latin typeface="ArialMT"/>
              </a:rPr>
              <a:t>• </a:t>
            </a:r>
            <a:r>
              <a:rPr lang="en-IN" sz="2400" dirty="0" smtClean="0">
                <a:solidFill>
                  <a:srgbClr val="444949"/>
                </a:solidFill>
                <a:latin typeface="GillSans-Light"/>
              </a:rPr>
              <a:t>Capability to force </a:t>
            </a:r>
            <a:r>
              <a:rPr lang="en-IN" sz="2400" b="1" dirty="0" smtClean="0">
                <a:solidFill>
                  <a:srgbClr val="444949"/>
                </a:solidFill>
                <a:latin typeface="GillSans-Light"/>
              </a:rPr>
              <a:t>rotation of secrets </a:t>
            </a:r>
            <a:r>
              <a:rPr lang="en-IN" sz="2400" dirty="0" smtClean="0">
                <a:solidFill>
                  <a:srgbClr val="444949"/>
                </a:solidFill>
                <a:latin typeface="GillSans-Light"/>
              </a:rPr>
              <a:t>every X days</a:t>
            </a:r>
          </a:p>
          <a:p>
            <a:pPr>
              <a:buNone/>
            </a:pPr>
            <a:r>
              <a:rPr lang="en-IN" sz="2400" dirty="0" smtClean="0">
                <a:solidFill>
                  <a:srgbClr val="444949"/>
                </a:solidFill>
                <a:latin typeface="ArialMT"/>
              </a:rPr>
              <a:t>• </a:t>
            </a:r>
            <a:r>
              <a:rPr lang="en-IN" sz="2400" dirty="0" smtClean="0">
                <a:solidFill>
                  <a:srgbClr val="444949"/>
                </a:solidFill>
                <a:latin typeface="GillSans-Light"/>
              </a:rPr>
              <a:t>Automate generation of secrets on rotation (uses Lambda)</a:t>
            </a:r>
          </a:p>
          <a:p>
            <a:pPr>
              <a:buNone/>
            </a:pPr>
            <a:r>
              <a:rPr lang="en-IN" sz="2400" dirty="0" smtClean="0">
                <a:solidFill>
                  <a:srgbClr val="444949"/>
                </a:solidFill>
                <a:latin typeface="ArialMT"/>
              </a:rPr>
              <a:t>• </a:t>
            </a:r>
            <a:r>
              <a:rPr lang="en-IN" sz="2400" dirty="0" smtClean="0">
                <a:solidFill>
                  <a:srgbClr val="444949"/>
                </a:solidFill>
                <a:latin typeface="GillSans-Light"/>
              </a:rPr>
              <a:t>Integration with </a:t>
            </a:r>
            <a:r>
              <a:rPr lang="en-IN" sz="2400" b="1" dirty="0" smtClean="0">
                <a:solidFill>
                  <a:srgbClr val="444949"/>
                </a:solidFill>
                <a:latin typeface="GillSans-Light"/>
              </a:rPr>
              <a:t>Amazon RDS </a:t>
            </a:r>
            <a:r>
              <a:rPr lang="en-IN" sz="2400" dirty="0" smtClean="0">
                <a:solidFill>
                  <a:srgbClr val="444949"/>
                </a:solidFill>
                <a:latin typeface="GillSans-Light"/>
              </a:rPr>
              <a:t>(</a:t>
            </a:r>
            <a:r>
              <a:rPr lang="en-IN" sz="2400" dirty="0" err="1" smtClean="0">
                <a:solidFill>
                  <a:srgbClr val="444949"/>
                </a:solidFill>
                <a:latin typeface="GillSans-Light"/>
              </a:rPr>
              <a:t>MySQL</a:t>
            </a:r>
            <a:r>
              <a:rPr lang="en-IN" sz="2400" dirty="0" smtClean="0">
                <a:solidFill>
                  <a:srgbClr val="444949"/>
                </a:solidFill>
                <a:latin typeface="GillSans-Light"/>
              </a:rPr>
              <a:t>, </a:t>
            </a:r>
            <a:r>
              <a:rPr lang="en-IN" sz="2400" dirty="0" err="1" smtClean="0">
                <a:solidFill>
                  <a:srgbClr val="444949"/>
                </a:solidFill>
                <a:latin typeface="GillSans-Light"/>
              </a:rPr>
              <a:t>PostgreSQL</a:t>
            </a:r>
            <a:r>
              <a:rPr lang="en-IN" sz="2400" dirty="0" smtClean="0">
                <a:solidFill>
                  <a:srgbClr val="444949"/>
                </a:solidFill>
                <a:latin typeface="GillSans-Light"/>
              </a:rPr>
              <a:t>, Aurora)</a:t>
            </a:r>
          </a:p>
          <a:p>
            <a:pPr>
              <a:buNone/>
            </a:pPr>
            <a:r>
              <a:rPr lang="en-IN" sz="2400" dirty="0" smtClean="0">
                <a:solidFill>
                  <a:srgbClr val="444949"/>
                </a:solidFill>
                <a:latin typeface="ArialMT"/>
              </a:rPr>
              <a:t>• </a:t>
            </a:r>
            <a:r>
              <a:rPr lang="en-IN" sz="2400" dirty="0" smtClean="0">
                <a:solidFill>
                  <a:srgbClr val="444949"/>
                </a:solidFill>
                <a:latin typeface="GillSans-Light"/>
              </a:rPr>
              <a:t>Secrets are encrypted using KMS</a:t>
            </a:r>
          </a:p>
          <a:p>
            <a:pPr>
              <a:buNone/>
            </a:pPr>
            <a:r>
              <a:rPr lang="en-IN" sz="2400" dirty="0" smtClean="0">
                <a:solidFill>
                  <a:srgbClr val="444949"/>
                </a:solidFill>
                <a:latin typeface="ArialMT"/>
              </a:rPr>
              <a:t>• </a:t>
            </a:r>
            <a:r>
              <a:rPr lang="en-IN" sz="2400" dirty="0" smtClean="0">
                <a:solidFill>
                  <a:srgbClr val="444949"/>
                </a:solidFill>
                <a:latin typeface="GillSans-Light"/>
              </a:rPr>
              <a:t>Mostly meant for RDS integration</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Secrets Manager</a:t>
            </a:r>
            <a:endParaRPr lang="en-IN" dirty="0"/>
          </a:p>
        </p:txBody>
      </p:sp>
      <p:pic>
        <p:nvPicPr>
          <p:cNvPr id="8194" name="Picture 2"/>
          <p:cNvPicPr>
            <a:picLocks noChangeAspect="1" noChangeArrowheads="1"/>
          </p:cNvPicPr>
          <p:nvPr/>
        </p:nvPicPr>
        <p:blipFill>
          <a:blip r:embed="rId2" cstate="print"/>
          <a:srcRect/>
          <a:stretch>
            <a:fillRect/>
          </a:stretch>
        </p:blipFill>
        <p:spPr bwMode="auto">
          <a:xfrm>
            <a:off x="7315200" y="5105400"/>
            <a:ext cx="1575646" cy="1579615"/>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KMS encryption at rest for underlying EBS volumes / snapshots</a:t>
            </a:r>
          </a:p>
          <a:p>
            <a:pPr>
              <a:buNone/>
            </a:pPr>
            <a:r>
              <a:rPr lang="en-IN" sz="2400" dirty="0" smtClean="0">
                <a:solidFill>
                  <a:srgbClr val="444949"/>
                </a:solidFill>
                <a:latin typeface="ArialMT"/>
              </a:rPr>
              <a:t>• </a:t>
            </a:r>
            <a:r>
              <a:rPr lang="en-IN" sz="2400" dirty="0" smtClean="0">
                <a:solidFill>
                  <a:srgbClr val="444949"/>
                </a:solidFill>
                <a:latin typeface="GillSans-Light"/>
              </a:rPr>
              <a:t>Transparent Data Encryption (TDE) for Oracle and SQL Server</a:t>
            </a:r>
          </a:p>
          <a:p>
            <a:pPr>
              <a:buNone/>
            </a:pPr>
            <a:r>
              <a:rPr lang="en-IN" sz="2400" dirty="0" smtClean="0">
                <a:solidFill>
                  <a:srgbClr val="444949"/>
                </a:solidFill>
                <a:latin typeface="ArialMT"/>
              </a:rPr>
              <a:t>• </a:t>
            </a:r>
            <a:r>
              <a:rPr lang="en-IN" sz="2400" dirty="0" smtClean="0">
                <a:solidFill>
                  <a:srgbClr val="444949"/>
                </a:solidFill>
                <a:latin typeface="GillSans-Light"/>
              </a:rPr>
              <a:t>SSL encryption to RDS is possible for all DB (in-flight)</a:t>
            </a:r>
          </a:p>
          <a:p>
            <a:pPr>
              <a:buNone/>
            </a:pPr>
            <a:r>
              <a:rPr lang="en-IN" sz="2400" dirty="0" smtClean="0">
                <a:solidFill>
                  <a:srgbClr val="444949"/>
                </a:solidFill>
                <a:latin typeface="ArialMT"/>
              </a:rPr>
              <a:t>• </a:t>
            </a:r>
            <a:r>
              <a:rPr lang="en-IN" sz="2400" dirty="0" smtClean="0">
                <a:solidFill>
                  <a:srgbClr val="444949"/>
                </a:solidFill>
                <a:latin typeface="GillSans-Light"/>
              </a:rPr>
              <a:t>IAM authentication for </a:t>
            </a:r>
            <a:r>
              <a:rPr lang="en-IN" sz="2400" dirty="0" err="1" smtClean="0">
                <a:solidFill>
                  <a:srgbClr val="444949"/>
                </a:solidFill>
                <a:latin typeface="GillSans-Light"/>
              </a:rPr>
              <a:t>MySQL</a:t>
            </a:r>
            <a:r>
              <a:rPr lang="en-IN" sz="2400" dirty="0" smtClean="0">
                <a:solidFill>
                  <a:srgbClr val="444949"/>
                </a:solidFill>
                <a:latin typeface="GillSans-Light"/>
              </a:rPr>
              <a:t> and </a:t>
            </a:r>
            <a:r>
              <a:rPr lang="en-IN" sz="2400" dirty="0" err="1" smtClean="0">
                <a:solidFill>
                  <a:srgbClr val="444949"/>
                </a:solidFill>
                <a:latin typeface="GillSans-Light"/>
              </a:rPr>
              <a:t>PostgreSQL</a:t>
            </a:r>
            <a:endParaRPr lang="en-IN" sz="2400" dirty="0" smtClean="0">
              <a:solidFill>
                <a:srgbClr val="444949"/>
              </a:solidFill>
              <a:latin typeface="GillSans-Light"/>
            </a:endParaRPr>
          </a:p>
          <a:p>
            <a:pPr>
              <a:buNone/>
            </a:pPr>
            <a:r>
              <a:rPr lang="en-IN" sz="2400" dirty="0" smtClean="0">
                <a:solidFill>
                  <a:srgbClr val="444949"/>
                </a:solidFill>
                <a:latin typeface="ArialMT"/>
              </a:rPr>
              <a:t>• </a:t>
            </a:r>
            <a:r>
              <a:rPr lang="en-IN" sz="2400" dirty="0" smtClean="0">
                <a:solidFill>
                  <a:srgbClr val="444949"/>
                </a:solidFill>
                <a:latin typeface="GillSans-Light"/>
              </a:rPr>
              <a:t>Authorization still happens within RDS (not in IAM)</a:t>
            </a:r>
          </a:p>
          <a:p>
            <a:pPr>
              <a:buNone/>
            </a:pPr>
            <a:r>
              <a:rPr lang="en-IN" sz="2400" dirty="0" smtClean="0">
                <a:solidFill>
                  <a:srgbClr val="444949"/>
                </a:solidFill>
                <a:latin typeface="ArialMT"/>
              </a:rPr>
              <a:t>• </a:t>
            </a:r>
            <a:r>
              <a:rPr lang="en-IN" sz="2400" dirty="0" smtClean="0">
                <a:solidFill>
                  <a:srgbClr val="444949"/>
                </a:solidFill>
                <a:latin typeface="GillSans-Light"/>
              </a:rPr>
              <a:t>Can copy an un-encrypted RDS snapshot into an encrypted one</a:t>
            </a:r>
          </a:p>
          <a:p>
            <a:pPr>
              <a:buNone/>
            </a:pPr>
            <a:r>
              <a:rPr lang="en-IN" sz="2400" dirty="0" smtClean="0">
                <a:solidFill>
                  <a:srgbClr val="444949"/>
                </a:solidFill>
                <a:latin typeface="ArialMT"/>
              </a:rPr>
              <a:t>• </a:t>
            </a:r>
            <a:r>
              <a:rPr lang="en-IN" sz="2400" dirty="0" err="1" smtClean="0">
                <a:solidFill>
                  <a:srgbClr val="444949"/>
                </a:solidFill>
                <a:latin typeface="GillSans-Light"/>
              </a:rPr>
              <a:t>CloudTrail</a:t>
            </a:r>
            <a:r>
              <a:rPr lang="en-IN" sz="2400" dirty="0" smtClean="0">
                <a:solidFill>
                  <a:srgbClr val="444949"/>
                </a:solidFill>
                <a:latin typeface="GillSans-Light"/>
              </a:rPr>
              <a:t> cannot be used to track queries made within RDS</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RDS - Security</a:t>
            </a:r>
            <a:endParaRPr lang="en-IN" sz="4000" dirty="0"/>
          </a:p>
        </p:txBody>
      </p:sp>
      <p:pic>
        <p:nvPicPr>
          <p:cNvPr id="9218" name="Picture 2"/>
          <p:cNvPicPr>
            <a:picLocks noChangeAspect="1" noChangeArrowheads="1"/>
          </p:cNvPicPr>
          <p:nvPr/>
        </p:nvPicPr>
        <p:blipFill>
          <a:blip r:embed="rId2" cstate="print"/>
          <a:srcRect/>
          <a:stretch>
            <a:fillRect/>
          </a:stretch>
        </p:blipFill>
        <p:spPr bwMode="auto">
          <a:xfrm>
            <a:off x="7696200" y="5562600"/>
            <a:ext cx="1119187" cy="1122412"/>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None/>
            </a:pPr>
            <a:r>
              <a:rPr lang="en-IN" sz="2400" dirty="0" smtClean="0">
                <a:solidFill>
                  <a:srgbClr val="444949"/>
                </a:solidFill>
                <a:latin typeface="ArialMT"/>
              </a:rPr>
              <a:t>• </a:t>
            </a:r>
            <a:r>
              <a:rPr lang="en-IN" sz="2400" b="1" dirty="0" smtClean="0">
                <a:solidFill>
                  <a:srgbClr val="444949"/>
                </a:solidFill>
                <a:latin typeface="GillSans-Light"/>
              </a:rPr>
              <a:t>SSL</a:t>
            </a:r>
            <a:r>
              <a:rPr lang="en-IN" sz="2400" dirty="0" smtClean="0">
                <a:solidFill>
                  <a:srgbClr val="444949"/>
                </a:solidFill>
                <a:latin typeface="GillSans-Light"/>
              </a:rPr>
              <a:t> refers to Secure Sockets Layer, used to encrypt connections</a:t>
            </a:r>
          </a:p>
          <a:p>
            <a:pPr>
              <a:buNone/>
            </a:pPr>
            <a:r>
              <a:rPr lang="en-IN" sz="2400" dirty="0" smtClean="0">
                <a:solidFill>
                  <a:srgbClr val="444949"/>
                </a:solidFill>
                <a:latin typeface="ArialMT"/>
              </a:rPr>
              <a:t>• </a:t>
            </a:r>
            <a:r>
              <a:rPr lang="en-IN" sz="2400" b="1" dirty="0" smtClean="0">
                <a:solidFill>
                  <a:srgbClr val="444949"/>
                </a:solidFill>
                <a:latin typeface="GillSans-Light"/>
              </a:rPr>
              <a:t>TLS</a:t>
            </a:r>
            <a:r>
              <a:rPr lang="en-IN" sz="2400" dirty="0" smtClean="0">
                <a:solidFill>
                  <a:srgbClr val="444949"/>
                </a:solidFill>
                <a:latin typeface="GillSans-Light"/>
              </a:rPr>
              <a:t> refers to Transport Layer Security, which is a newer version</a:t>
            </a:r>
          </a:p>
          <a:p>
            <a:pPr>
              <a:buNone/>
            </a:pPr>
            <a:r>
              <a:rPr lang="en-IN" sz="2400" dirty="0" smtClean="0">
                <a:solidFill>
                  <a:srgbClr val="444949"/>
                </a:solidFill>
                <a:latin typeface="ArialMT"/>
              </a:rPr>
              <a:t>• </a:t>
            </a:r>
            <a:r>
              <a:rPr lang="en-IN" sz="2400" dirty="0" smtClean="0">
                <a:solidFill>
                  <a:srgbClr val="444949"/>
                </a:solidFill>
                <a:latin typeface="GillSans-Light"/>
              </a:rPr>
              <a:t>Nowadays, </a:t>
            </a:r>
            <a:r>
              <a:rPr lang="en-IN" sz="2400" b="1" dirty="0" smtClean="0">
                <a:solidFill>
                  <a:srgbClr val="444949"/>
                </a:solidFill>
                <a:latin typeface="GillSans-Light"/>
              </a:rPr>
              <a:t>TLS certificates are mainly used</a:t>
            </a:r>
            <a:r>
              <a:rPr lang="en-IN" sz="2400" dirty="0" smtClean="0">
                <a:solidFill>
                  <a:srgbClr val="444949"/>
                </a:solidFill>
                <a:latin typeface="GillSans-Light"/>
              </a:rPr>
              <a:t>, but people still refer as SSL</a:t>
            </a:r>
          </a:p>
          <a:p>
            <a:pPr>
              <a:buNone/>
            </a:pPr>
            <a:r>
              <a:rPr lang="en-IN" sz="2400" dirty="0" smtClean="0">
                <a:solidFill>
                  <a:srgbClr val="444949"/>
                </a:solidFill>
                <a:latin typeface="ArialMT"/>
              </a:rPr>
              <a:t>• </a:t>
            </a:r>
            <a:r>
              <a:rPr lang="en-IN" sz="2400" dirty="0" smtClean="0">
                <a:solidFill>
                  <a:srgbClr val="444949"/>
                </a:solidFill>
                <a:latin typeface="GillSans-Light"/>
              </a:rPr>
              <a:t>Public SSL certificates are issued by Certificate Authorities (CA)</a:t>
            </a:r>
          </a:p>
          <a:p>
            <a:pPr>
              <a:buNone/>
            </a:pPr>
            <a:r>
              <a:rPr lang="en-IN" sz="2400" dirty="0" smtClean="0">
                <a:solidFill>
                  <a:srgbClr val="444949"/>
                </a:solidFill>
                <a:latin typeface="ArialMT"/>
              </a:rPr>
              <a:t>• </a:t>
            </a:r>
            <a:r>
              <a:rPr lang="en-IN" sz="2400" dirty="0" err="1" smtClean="0">
                <a:solidFill>
                  <a:srgbClr val="444949"/>
                </a:solidFill>
                <a:latin typeface="GillSans-Light"/>
              </a:rPr>
              <a:t>Comodo</a:t>
            </a:r>
            <a:r>
              <a:rPr lang="en-IN" sz="2400" dirty="0" smtClean="0">
                <a:solidFill>
                  <a:srgbClr val="444949"/>
                </a:solidFill>
                <a:latin typeface="GillSans-Light"/>
              </a:rPr>
              <a:t>, Symantec, </a:t>
            </a:r>
            <a:r>
              <a:rPr lang="en-IN" sz="2400" dirty="0" err="1" smtClean="0">
                <a:solidFill>
                  <a:srgbClr val="444949"/>
                </a:solidFill>
                <a:latin typeface="GillSans-Light"/>
              </a:rPr>
              <a:t>GoDaddy</a:t>
            </a:r>
            <a:r>
              <a:rPr lang="en-IN" sz="2400" dirty="0" smtClean="0">
                <a:solidFill>
                  <a:srgbClr val="444949"/>
                </a:solidFill>
                <a:latin typeface="GillSans-Light"/>
              </a:rPr>
              <a:t>, </a:t>
            </a:r>
            <a:r>
              <a:rPr lang="en-IN" sz="2400" dirty="0" err="1" smtClean="0">
                <a:solidFill>
                  <a:srgbClr val="444949"/>
                </a:solidFill>
                <a:latin typeface="GillSans-Light"/>
              </a:rPr>
              <a:t>GlobalSign</a:t>
            </a:r>
            <a:r>
              <a:rPr lang="en-IN" sz="2400" dirty="0" smtClean="0">
                <a:solidFill>
                  <a:srgbClr val="444949"/>
                </a:solidFill>
                <a:latin typeface="GillSans-Light"/>
              </a:rPr>
              <a:t>, </a:t>
            </a:r>
            <a:r>
              <a:rPr lang="en-IN" sz="2400" dirty="0" err="1" smtClean="0">
                <a:solidFill>
                  <a:srgbClr val="444949"/>
                </a:solidFill>
                <a:latin typeface="GillSans-Light"/>
              </a:rPr>
              <a:t>Digicert</a:t>
            </a:r>
            <a:r>
              <a:rPr lang="en-IN" sz="2400" dirty="0" smtClean="0">
                <a:solidFill>
                  <a:srgbClr val="444949"/>
                </a:solidFill>
                <a:latin typeface="GillSans-Light"/>
              </a:rPr>
              <a:t>, </a:t>
            </a:r>
            <a:r>
              <a:rPr lang="en-IN" sz="2400" dirty="0" err="1" smtClean="0">
                <a:solidFill>
                  <a:srgbClr val="444949"/>
                </a:solidFill>
                <a:latin typeface="GillSans-Light"/>
              </a:rPr>
              <a:t>Letsencrypt</a:t>
            </a:r>
            <a:r>
              <a:rPr lang="en-IN" sz="2400" dirty="0" smtClean="0">
                <a:solidFill>
                  <a:srgbClr val="444949"/>
                </a:solidFill>
                <a:latin typeface="GillSans-Light"/>
              </a:rPr>
              <a:t>, etc…</a:t>
            </a:r>
          </a:p>
          <a:p>
            <a:pPr>
              <a:buNone/>
            </a:pPr>
            <a:r>
              <a:rPr lang="en-IN" sz="2400" dirty="0" smtClean="0">
                <a:solidFill>
                  <a:srgbClr val="444949"/>
                </a:solidFill>
                <a:latin typeface="ArialMT"/>
              </a:rPr>
              <a:t>• </a:t>
            </a:r>
            <a:r>
              <a:rPr lang="en-IN" sz="2400" dirty="0" smtClean="0">
                <a:solidFill>
                  <a:srgbClr val="444949"/>
                </a:solidFill>
                <a:latin typeface="GillSans-Light"/>
              </a:rPr>
              <a:t>SSL certificates have an expiration date (you set) and must be renewed</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SSL/TLS - Basics</a:t>
            </a:r>
            <a:endParaRPr lang="en-IN" sz="4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Font typeface="Wingdings" pitchFamily="2" charset="2"/>
              <a:buChar char="v"/>
            </a:pPr>
            <a:r>
              <a:rPr lang="en-US" sz="2000" dirty="0" smtClean="0"/>
              <a:t> Users: long term credentials</a:t>
            </a:r>
          </a:p>
          <a:p>
            <a:pPr>
              <a:buFont typeface="Wingdings" pitchFamily="2" charset="2"/>
              <a:buChar char="v"/>
            </a:pPr>
            <a:r>
              <a:rPr lang="en-US" sz="2000" dirty="0" smtClean="0"/>
              <a:t> Groups</a:t>
            </a:r>
          </a:p>
          <a:p>
            <a:pPr>
              <a:buFont typeface="Wingdings" pitchFamily="2" charset="2"/>
              <a:buChar char="v"/>
            </a:pPr>
            <a:r>
              <a:rPr lang="en-US" sz="2000" dirty="0" smtClean="0"/>
              <a:t> Roles: short-term credentials, uses STS</a:t>
            </a:r>
          </a:p>
          <a:p>
            <a:pPr lvl="2">
              <a:buNone/>
            </a:pPr>
            <a:r>
              <a:rPr lang="en-US" sz="1600" dirty="0" smtClean="0"/>
              <a:t>• EC2 Instance Roles: uses the EC2 metadata service. One role at a time per instance</a:t>
            </a:r>
          </a:p>
          <a:p>
            <a:pPr lvl="2">
              <a:buNone/>
            </a:pPr>
            <a:r>
              <a:rPr lang="en-US" sz="1600" dirty="0" smtClean="0"/>
              <a:t>• Service Roles: API Gateway, </a:t>
            </a:r>
            <a:r>
              <a:rPr lang="en-US" sz="1600" dirty="0" err="1" smtClean="0"/>
              <a:t>CodeDeploy</a:t>
            </a:r>
            <a:r>
              <a:rPr lang="en-US" sz="1600" dirty="0" smtClean="0"/>
              <a:t>, etc…</a:t>
            </a:r>
          </a:p>
          <a:p>
            <a:pPr lvl="2">
              <a:buNone/>
            </a:pPr>
            <a:r>
              <a:rPr lang="en-US" sz="1600" dirty="0" smtClean="0"/>
              <a:t>• Cross Account roles</a:t>
            </a:r>
          </a:p>
          <a:p>
            <a:pPr>
              <a:buFont typeface="Wingdings" pitchFamily="2" charset="2"/>
              <a:buChar char="v"/>
            </a:pPr>
            <a:r>
              <a:rPr lang="en-US" sz="2000" dirty="0" smtClean="0"/>
              <a:t> Policies</a:t>
            </a:r>
          </a:p>
          <a:p>
            <a:pPr lvl="2">
              <a:buNone/>
            </a:pPr>
            <a:r>
              <a:rPr lang="en-US" sz="1600" dirty="0" smtClean="0"/>
              <a:t>• AWS Managed</a:t>
            </a:r>
          </a:p>
          <a:p>
            <a:pPr lvl="2">
              <a:buNone/>
            </a:pPr>
            <a:r>
              <a:rPr lang="en-US" sz="1600" dirty="0" smtClean="0"/>
              <a:t>• Customer Managed</a:t>
            </a:r>
          </a:p>
          <a:p>
            <a:pPr lvl="2">
              <a:buNone/>
            </a:pPr>
            <a:r>
              <a:rPr lang="en-US" sz="1600" dirty="0" smtClean="0"/>
              <a:t>• Inline Policies</a:t>
            </a:r>
          </a:p>
          <a:p>
            <a:pPr>
              <a:buFont typeface="Wingdings" pitchFamily="2" charset="2"/>
              <a:buChar char="v"/>
            </a:pPr>
            <a:r>
              <a:rPr lang="en-US" sz="2000" dirty="0" smtClean="0"/>
              <a:t> Resource Based Policies (S3 bucket, SQS queue, etc…)</a:t>
            </a:r>
            <a:endParaRPr lang="en-US" sz="2000" dirty="0"/>
          </a:p>
        </p:txBody>
      </p:sp>
      <p:sp>
        <p:nvSpPr>
          <p:cNvPr id="3" name="Title 2"/>
          <p:cNvSpPr>
            <a:spLocks noGrp="1"/>
          </p:cNvSpPr>
          <p:nvPr>
            <p:ph type="title"/>
          </p:nvPr>
        </p:nvSpPr>
        <p:spPr/>
        <p:txBody>
          <a:bodyPr>
            <a:normAutofit/>
          </a:bodyPr>
          <a:lstStyle/>
          <a:p>
            <a:r>
              <a:rPr lang="en-US" sz="2000" dirty="0" smtClean="0"/>
              <a:t>IAM –What should you know by now</a:t>
            </a:r>
            <a:endParaRPr lang="en-US" sz="20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dirty="0" smtClean="0">
                <a:solidFill>
                  <a:srgbClr val="444949"/>
                </a:solidFill>
                <a:latin typeface="GillSans-Light"/>
              </a:rPr>
              <a:t>SSL Encryp8tion – How it works</a:t>
            </a:r>
            <a:endParaRPr lang="en-IN" sz="2800" dirty="0"/>
          </a:p>
        </p:txBody>
      </p:sp>
      <p:pic>
        <p:nvPicPr>
          <p:cNvPr id="10243" name="Picture 3"/>
          <p:cNvPicPr>
            <a:picLocks noGrp="1" noChangeAspect="1" noChangeArrowheads="1"/>
          </p:cNvPicPr>
          <p:nvPr>
            <p:ph idx="1"/>
          </p:nvPr>
        </p:nvPicPr>
        <p:blipFill>
          <a:blip r:embed="rId2"/>
          <a:srcRect/>
          <a:stretch>
            <a:fillRect/>
          </a:stretch>
        </p:blipFill>
        <p:spPr bwMode="auto">
          <a:xfrm>
            <a:off x="228600" y="1219200"/>
            <a:ext cx="8610600" cy="480060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3429000" cy="4876800"/>
          </a:xfrm>
        </p:spPr>
        <p:txBody>
          <a:bodyPr>
            <a:normAutofit fontScale="62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SNI solves the problem of loading multiple SSL certificates onto one web server (to serve multiple websites)</a:t>
            </a:r>
          </a:p>
          <a:p>
            <a:pPr>
              <a:buNone/>
            </a:pPr>
            <a:r>
              <a:rPr lang="en-IN" sz="2800" dirty="0" smtClean="0">
                <a:solidFill>
                  <a:srgbClr val="444949"/>
                </a:solidFill>
                <a:latin typeface="ArialMT"/>
              </a:rPr>
              <a:t>• </a:t>
            </a:r>
            <a:r>
              <a:rPr lang="en-IN" sz="2800" dirty="0" smtClean="0">
                <a:solidFill>
                  <a:srgbClr val="444949"/>
                </a:solidFill>
                <a:latin typeface="GillSans-Light"/>
              </a:rPr>
              <a:t>It’s a “newer” protocol, and requires the client to indicate the hostname of the target server in the initial SSL handshake</a:t>
            </a:r>
          </a:p>
          <a:p>
            <a:pPr>
              <a:buNone/>
            </a:pPr>
            <a:r>
              <a:rPr lang="en-IN" sz="2800" dirty="0" smtClean="0">
                <a:solidFill>
                  <a:srgbClr val="444949"/>
                </a:solidFill>
                <a:latin typeface="ArialMT"/>
              </a:rPr>
              <a:t>• </a:t>
            </a:r>
            <a:r>
              <a:rPr lang="en-IN" sz="2800" dirty="0" smtClean="0">
                <a:solidFill>
                  <a:srgbClr val="444949"/>
                </a:solidFill>
                <a:latin typeface="GillSans-Light"/>
              </a:rPr>
              <a:t>The server will then find the correct certificate, or return the default one </a:t>
            </a:r>
          </a:p>
          <a:p>
            <a:pPr>
              <a:buNone/>
            </a:pPr>
            <a:r>
              <a:rPr lang="en-IN" sz="2800" dirty="0" smtClean="0">
                <a:solidFill>
                  <a:srgbClr val="444949"/>
                </a:solidFill>
                <a:latin typeface="GillSans-Light"/>
              </a:rPr>
              <a:t>Note:</a:t>
            </a:r>
          </a:p>
          <a:p>
            <a:pPr>
              <a:buNone/>
            </a:pPr>
            <a:r>
              <a:rPr lang="en-IN" sz="2800" dirty="0" smtClean="0">
                <a:solidFill>
                  <a:srgbClr val="444949"/>
                </a:solidFill>
                <a:latin typeface="ArialMT"/>
              </a:rPr>
              <a:t>• </a:t>
            </a:r>
            <a:r>
              <a:rPr lang="en-IN" sz="2800" dirty="0" smtClean="0">
                <a:solidFill>
                  <a:srgbClr val="444949"/>
                </a:solidFill>
                <a:latin typeface="GillSans-Light"/>
              </a:rPr>
              <a:t>Only works for ALB &amp; NLB (newer generation), </a:t>
            </a:r>
            <a:r>
              <a:rPr lang="en-IN" sz="2800" dirty="0" err="1" smtClean="0">
                <a:solidFill>
                  <a:srgbClr val="444949"/>
                </a:solidFill>
                <a:latin typeface="GillSans-Light"/>
              </a:rPr>
              <a:t>CloudFront</a:t>
            </a:r>
            <a:endParaRPr lang="en-IN" sz="2800" dirty="0" smtClean="0">
              <a:solidFill>
                <a:srgbClr val="444949"/>
              </a:solidFill>
              <a:latin typeface="GillSans-Light"/>
            </a:endParaRPr>
          </a:p>
          <a:p>
            <a:pPr>
              <a:buNone/>
            </a:pPr>
            <a:r>
              <a:rPr lang="en-IN" sz="2800" dirty="0" smtClean="0">
                <a:solidFill>
                  <a:srgbClr val="444949"/>
                </a:solidFill>
                <a:latin typeface="ArialMT"/>
              </a:rPr>
              <a:t>• </a:t>
            </a:r>
            <a:r>
              <a:rPr lang="en-IN" sz="2800" dirty="0" smtClean="0">
                <a:solidFill>
                  <a:srgbClr val="444949"/>
                </a:solidFill>
                <a:latin typeface="GillSans-Light"/>
              </a:rPr>
              <a:t>Does not work for CLB (older gen)</a:t>
            </a:r>
            <a:endParaRPr lang="en-IN" dirty="0"/>
          </a:p>
        </p:txBody>
      </p:sp>
      <p:sp>
        <p:nvSpPr>
          <p:cNvPr id="3" name="Title 2"/>
          <p:cNvSpPr>
            <a:spLocks noGrp="1"/>
          </p:cNvSpPr>
          <p:nvPr>
            <p:ph type="title"/>
          </p:nvPr>
        </p:nvSpPr>
        <p:spPr/>
        <p:txBody>
          <a:bodyPr>
            <a:normAutofit/>
          </a:bodyPr>
          <a:lstStyle/>
          <a:p>
            <a:r>
              <a:rPr lang="en-IN" sz="2400" dirty="0" smtClean="0">
                <a:solidFill>
                  <a:srgbClr val="444949"/>
                </a:solidFill>
                <a:latin typeface="GillSans-Light"/>
              </a:rPr>
              <a:t>SSL – Server Name Indication (SNI)</a:t>
            </a:r>
            <a:endParaRPr lang="en-IN" sz="2800" dirty="0"/>
          </a:p>
        </p:txBody>
      </p:sp>
      <p:pic>
        <p:nvPicPr>
          <p:cNvPr id="11266" name="Picture 2"/>
          <p:cNvPicPr>
            <a:picLocks noChangeAspect="1" noChangeArrowheads="1"/>
          </p:cNvPicPr>
          <p:nvPr/>
        </p:nvPicPr>
        <p:blipFill>
          <a:blip r:embed="rId2" cstate="print"/>
          <a:srcRect/>
          <a:stretch>
            <a:fillRect/>
          </a:stretch>
        </p:blipFill>
        <p:spPr bwMode="auto">
          <a:xfrm>
            <a:off x="7848600" y="1371600"/>
            <a:ext cx="685799" cy="685799"/>
          </a:xfrm>
          <a:prstGeom prst="rect">
            <a:avLst/>
          </a:prstGeom>
          <a:noFill/>
          <a:ln w="9525">
            <a:noFill/>
            <a:miter lim="800000"/>
            <a:headEnd/>
            <a:tailEnd/>
          </a:ln>
          <a:effectLst/>
        </p:spPr>
      </p:pic>
      <p:pic>
        <p:nvPicPr>
          <p:cNvPr id="6" name="Picture 2"/>
          <p:cNvPicPr>
            <a:picLocks noChangeAspect="1" noChangeArrowheads="1"/>
          </p:cNvPicPr>
          <p:nvPr/>
        </p:nvPicPr>
        <p:blipFill>
          <a:blip r:embed="rId2" cstate="print"/>
          <a:srcRect/>
          <a:stretch>
            <a:fillRect/>
          </a:stretch>
        </p:blipFill>
        <p:spPr bwMode="auto">
          <a:xfrm>
            <a:off x="8153400" y="2971800"/>
            <a:ext cx="685799" cy="685799"/>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3962400" y="2971800"/>
            <a:ext cx="800100" cy="795752"/>
          </a:xfrm>
          <a:prstGeom prst="rect">
            <a:avLst/>
          </a:prstGeom>
          <a:noFill/>
          <a:ln w="9525">
            <a:noFill/>
            <a:miter lim="800000"/>
            <a:headEnd/>
            <a:tailEnd/>
          </a:ln>
          <a:effectLst/>
        </p:spPr>
      </p:pic>
      <p:pic>
        <p:nvPicPr>
          <p:cNvPr id="11269" name="Picture 5"/>
          <p:cNvPicPr>
            <a:picLocks noChangeAspect="1" noChangeArrowheads="1"/>
          </p:cNvPicPr>
          <p:nvPr/>
        </p:nvPicPr>
        <p:blipFill>
          <a:blip r:embed="rId4"/>
          <a:srcRect/>
          <a:stretch>
            <a:fillRect/>
          </a:stretch>
        </p:blipFill>
        <p:spPr bwMode="auto">
          <a:xfrm>
            <a:off x="6248400" y="2895600"/>
            <a:ext cx="838200" cy="838200"/>
          </a:xfrm>
          <a:prstGeom prst="rect">
            <a:avLst/>
          </a:prstGeom>
          <a:noFill/>
          <a:ln w="9525">
            <a:noFill/>
            <a:miter lim="800000"/>
            <a:headEnd/>
            <a:tailEnd/>
          </a:ln>
          <a:effectLst/>
        </p:spPr>
      </p:pic>
      <p:pic>
        <p:nvPicPr>
          <p:cNvPr id="11270" name="Picture 6"/>
          <p:cNvPicPr>
            <a:picLocks noChangeAspect="1" noChangeArrowheads="1"/>
          </p:cNvPicPr>
          <p:nvPr/>
        </p:nvPicPr>
        <p:blipFill>
          <a:blip r:embed="rId5"/>
          <a:srcRect/>
          <a:stretch>
            <a:fillRect/>
          </a:stretch>
        </p:blipFill>
        <p:spPr bwMode="auto">
          <a:xfrm>
            <a:off x="6400800" y="4572000"/>
            <a:ext cx="838200" cy="838200"/>
          </a:xfrm>
          <a:prstGeom prst="rect">
            <a:avLst/>
          </a:prstGeom>
          <a:noFill/>
          <a:ln w="9525">
            <a:noFill/>
            <a:miter lim="800000"/>
            <a:headEnd/>
            <a:tailEnd/>
          </a:ln>
          <a:effectLst/>
        </p:spPr>
      </p:pic>
      <p:pic>
        <p:nvPicPr>
          <p:cNvPr id="11271" name="Picture 7"/>
          <p:cNvPicPr>
            <a:picLocks noChangeAspect="1" noChangeArrowheads="1"/>
          </p:cNvPicPr>
          <p:nvPr/>
        </p:nvPicPr>
        <p:blipFill>
          <a:blip r:embed="rId6"/>
          <a:srcRect/>
          <a:stretch>
            <a:fillRect/>
          </a:stretch>
        </p:blipFill>
        <p:spPr bwMode="auto">
          <a:xfrm>
            <a:off x="6400800" y="5791200"/>
            <a:ext cx="838200" cy="838200"/>
          </a:xfrm>
          <a:prstGeom prst="rect">
            <a:avLst/>
          </a:prstGeom>
          <a:noFill/>
          <a:ln w="9525">
            <a:noFill/>
            <a:miter lim="800000"/>
            <a:headEnd/>
            <a:tailEnd/>
          </a:ln>
          <a:effectLst/>
        </p:spPr>
      </p:pic>
      <p:cxnSp>
        <p:nvCxnSpPr>
          <p:cNvPr id="16" name="Straight Arrow Connector 15"/>
          <p:cNvCxnSpPr/>
          <p:nvPr/>
        </p:nvCxnSpPr>
        <p:spPr>
          <a:xfrm>
            <a:off x="4876800" y="3276600"/>
            <a:ext cx="1295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239000" y="3352800"/>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800600" y="2590800"/>
            <a:ext cx="1447800" cy="507831"/>
          </a:xfrm>
          <a:prstGeom prst="rect">
            <a:avLst/>
          </a:prstGeom>
        </p:spPr>
        <p:txBody>
          <a:bodyPr wrap="square">
            <a:spAutoFit/>
          </a:bodyPr>
          <a:lstStyle/>
          <a:p>
            <a:r>
              <a:rPr lang="en-IN" sz="1600" dirty="0" smtClean="0">
                <a:solidFill>
                  <a:srgbClr val="444949"/>
                </a:solidFill>
                <a:latin typeface="Calibri"/>
              </a:rPr>
              <a:t>I would like</a:t>
            </a:r>
          </a:p>
          <a:p>
            <a:r>
              <a:rPr lang="en-IN" sz="1100" dirty="0" smtClean="0">
                <a:solidFill>
                  <a:srgbClr val="444949"/>
                </a:solidFill>
                <a:latin typeface="Calibri"/>
              </a:rPr>
              <a:t>www.mycorp.com</a:t>
            </a:r>
            <a:endParaRPr lang="en-IN" dirty="0"/>
          </a:p>
        </p:txBody>
      </p:sp>
      <p:sp>
        <p:nvSpPr>
          <p:cNvPr id="21" name="Rectangle 20"/>
          <p:cNvSpPr/>
          <p:nvPr/>
        </p:nvSpPr>
        <p:spPr>
          <a:xfrm>
            <a:off x="7696200" y="1981200"/>
            <a:ext cx="1447800" cy="461665"/>
          </a:xfrm>
          <a:prstGeom prst="rect">
            <a:avLst/>
          </a:prstGeom>
        </p:spPr>
        <p:txBody>
          <a:bodyPr wrap="square">
            <a:spAutoFit/>
          </a:bodyPr>
          <a:lstStyle/>
          <a:p>
            <a:r>
              <a:rPr lang="en-IN" sz="1200" dirty="0" smtClean="0">
                <a:solidFill>
                  <a:srgbClr val="444949"/>
                </a:solidFill>
                <a:latin typeface="Calibri"/>
              </a:rPr>
              <a:t>Target group for</a:t>
            </a:r>
          </a:p>
          <a:p>
            <a:r>
              <a:rPr lang="en-IN" sz="1200" dirty="0" smtClean="0">
                <a:solidFill>
                  <a:srgbClr val="444949"/>
                </a:solidFill>
                <a:latin typeface="Calibri"/>
              </a:rPr>
              <a:t>www.mycorp.com</a:t>
            </a:r>
            <a:endParaRPr lang="en-IN" sz="1200" dirty="0"/>
          </a:p>
        </p:txBody>
      </p:sp>
      <p:sp>
        <p:nvSpPr>
          <p:cNvPr id="22" name="Rectangle 21"/>
          <p:cNvSpPr/>
          <p:nvPr/>
        </p:nvSpPr>
        <p:spPr>
          <a:xfrm>
            <a:off x="7239000" y="3733800"/>
            <a:ext cx="1905000" cy="533400"/>
          </a:xfrm>
          <a:prstGeom prst="rect">
            <a:avLst/>
          </a:prstGeom>
        </p:spPr>
        <p:txBody>
          <a:bodyPr wrap="square">
            <a:spAutoFit/>
          </a:bodyPr>
          <a:lstStyle/>
          <a:p>
            <a:r>
              <a:rPr lang="en-IN" sz="1400" dirty="0" smtClean="0">
                <a:solidFill>
                  <a:srgbClr val="444949"/>
                </a:solidFill>
                <a:latin typeface="Calibri"/>
              </a:rPr>
              <a:t>Target group for</a:t>
            </a:r>
          </a:p>
          <a:p>
            <a:r>
              <a:rPr lang="en-IN" sz="1400" dirty="0" smtClean="0">
                <a:solidFill>
                  <a:srgbClr val="444949"/>
                </a:solidFill>
                <a:latin typeface="Calibri"/>
              </a:rPr>
              <a:t>Domain1.example.com</a:t>
            </a:r>
            <a:endParaRPr lang="en-IN" sz="1400" dirty="0"/>
          </a:p>
        </p:txBody>
      </p:sp>
      <p:sp>
        <p:nvSpPr>
          <p:cNvPr id="23" name="Rectangle 22"/>
          <p:cNvSpPr/>
          <p:nvPr/>
        </p:nvSpPr>
        <p:spPr>
          <a:xfrm>
            <a:off x="7239000" y="4648200"/>
            <a:ext cx="1905000" cy="523220"/>
          </a:xfrm>
          <a:prstGeom prst="rect">
            <a:avLst/>
          </a:prstGeom>
        </p:spPr>
        <p:txBody>
          <a:bodyPr wrap="square">
            <a:spAutoFit/>
          </a:bodyPr>
          <a:lstStyle/>
          <a:p>
            <a:r>
              <a:rPr lang="en-IN" sz="1400" dirty="0" smtClean="0">
                <a:solidFill>
                  <a:srgbClr val="444949"/>
                </a:solidFill>
                <a:latin typeface="Calibri"/>
              </a:rPr>
              <a:t>SSL Cert:</a:t>
            </a:r>
          </a:p>
          <a:p>
            <a:r>
              <a:rPr lang="en-IN" sz="1400" dirty="0" smtClean="0">
                <a:solidFill>
                  <a:srgbClr val="444949"/>
                </a:solidFill>
                <a:latin typeface="Calibri"/>
              </a:rPr>
              <a:t>Domain1.example.com</a:t>
            </a:r>
            <a:endParaRPr lang="en-IN" sz="1400" dirty="0"/>
          </a:p>
        </p:txBody>
      </p:sp>
      <p:sp>
        <p:nvSpPr>
          <p:cNvPr id="24" name="Rectangle 23"/>
          <p:cNvSpPr/>
          <p:nvPr/>
        </p:nvSpPr>
        <p:spPr>
          <a:xfrm>
            <a:off x="7315200" y="5867400"/>
            <a:ext cx="1828800" cy="523220"/>
          </a:xfrm>
          <a:prstGeom prst="rect">
            <a:avLst/>
          </a:prstGeom>
        </p:spPr>
        <p:txBody>
          <a:bodyPr wrap="square">
            <a:spAutoFit/>
          </a:bodyPr>
          <a:lstStyle/>
          <a:p>
            <a:r>
              <a:rPr lang="en-IN" sz="1400" dirty="0" smtClean="0">
                <a:solidFill>
                  <a:srgbClr val="444949"/>
                </a:solidFill>
                <a:latin typeface="Calibri"/>
              </a:rPr>
              <a:t>SSL Cert:</a:t>
            </a:r>
          </a:p>
          <a:p>
            <a:r>
              <a:rPr lang="en-IN" sz="1400" dirty="0" smtClean="0">
                <a:solidFill>
                  <a:srgbClr val="444949"/>
                </a:solidFill>
                <a:latin typeface="Calibri"/>
              </a:rPr>
              <a:t>www.mycorp.com</a:t>
            </a:r>
            <a:endParaRPr lang="en-IN" sz="1400" dirty="0"/>
          </a:p>
        </p:txBody>
      </p:sp>
      <p:cxnSp>
        <p:nvCxnSpPr>
          <p:cNvPr id="26" name="Straight Connector 25"/>
          <p:cNvCxnSpPr/>
          <p:nvPr/>
        </p:nvCxnSpPr>
        <p:spPr>
          <a:xfrm rot="10800000">
            <a:off x="5562600" y="6172200"/>
            <a:ext cx="685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4648200" y="5257800"/>
            <a:ext cx="1828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562600" y="4343400"/>
            <a:ext cx="6858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400800" y="4114800"/>
            <a:ext cx="540533" cy="369332"/>
          </a:xfrm>
          <a:prstGeom prst="rect">
            <a:avLst/>
          </a:prstGeom>
        </p:spPr>
        <p:txBody>
          <a:bodyPr wrap="none">
            <a:spAutoFit/>
          </a:bodyPr>
          <a:lstStyle/>
          <a:p>
            <a:r>
              <a:rPr lang="en-IN" dirty="0" smtClean="0">
                <a:solidFill>
                  <a:srgbClr val="444949"/>
                </a:solidFill>
                <a:latin typeface="Calibri"/>
              </a:rPr>
              <a:t>ALB</a:t>
            </a:r>
            <a:endParaRPr lang="en-IN" dirty="0"/>
          </a:p>
        </p:txBody>
      </p:sp>
      <p:sp>
        <p:nvSpPr>
          <p:cNvPr id="32" name="Rectangle 31"/>
          <p:cNvSpPr/>
          <p:nvPr/>
        </p:nvSpPr>
        <p:spPr>
          <a:xfrm>
            <a:off x="4267200" y="5257800"/>
            <a:ext cx="1371600" cy="523220"/>
          </a:xfrm>
          <a:prstGeom prst="rect">
            <a:avLst/>
          </a:prstGeom>
        </p:spPr>
        <p:txBody>
          <a:bodyPr wrap="square">
            <a:spAutoFit/>
          </a:bodyPr>
          <a:lstStyle/>
          <a:p>
            <a:r>
              <a:rPr lang="en-IN" sz="1400" dirty="0" smtClean="0">
                <a:solidFill>
                  <a:srgbClr val="444949"/>
                </a:solidFill>
                <a:latin typeface="Calibri"/>
              </a:rPr>
              <a:t>Use the correct</a:t>
            </a:r>
          </a:p>
          <a:p>
            <a:r>
              <a:rPr lang="en-IN" sz="1400" dirty="0" smtClean="0">
                <a:solidFill>
                  <a:srgbClr val="444949"/>
                </a:solidFill>
                <a:latin typeface="Calibri"/>
              </a:rPr>
              <a:t>SSL cert</a:t>
            </a:r>
            <a:endParaRPr lang="en-IN" sz="1400" dirty="0"/>
          </a:p>
        </p:txBody>
      </p:sp>
      <p:cxnSp>
        <p:nvCxnSpPr>
          <p:cNvPr id="34" name="Straight Connector 33"/>
          <p:cNvCxnSpPr/>
          <p:nvPr/>
        </p:nvCxnSpPr>
        <p:spPr>
          <a:xfrm rot="5400000" flipH="1" flipV="1">
            <a:off x="6058297" y="2247503"/>
            <a:ext cx="114379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629400" y="1676400"/>
            <a:ext cx="1143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4038600" y="3810000"/>
            <a:ext cx="725968" cy="369332"/>
          </a:xfrm>
          <a:prstGeom prst="rect">
            <a:avLst/>
          </a:prstGeom>
        </p:spPr>
        <p:txBody>
          <a:bodyPr wrap="none">
            <a:spAutoFit/>
          </a:bodyPr>
          <a:lstStyle/>
          <a:p>
            <a:r>
              <a:rPr lang="en-IN" dirty="0" smtClean="0">
                <a:solidFill>
                  <a:srgbClr val="444949"/>
                </a:solidFill>
                <a:latin typeface="Calibri"/>
              </a:rPr>
              <a:t>Client</a:t>
            </a:r>
            <a:endParaRPr lang="en-I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dirty="0" smtClean="0">
                <a:solidFill>
                  <a:srgbClr val="444949"/>
                </a:solidFill>
                <a:latin typeface="GillSans-Light"/>
              </a:rPr>
              <a:t>SSL – Man in the Middle Attacks</a:t>
            </a:r>
            <a:endParaRPr lang="en-IN" sz="3200" dirty="0"/>
          </a:p>
        </p:txBody>
      </p:sp>
      <p:pic>
        <p:nvPicPr>
          <p:cNvPr id="1026" name="Picture 2"/>
          <p:cNvPicPr>
            <a:picLocks noGrp="1" noChangeAspect="1" noChangeArrowheads="1"/>
          </p:cNvPicPr>
          <p:nvPr>
            <p:ph idx="1"/>
          </p:nvPr>
        </p:nvPicPr>
        <p:blipFill>
          <a:blip r:embed="rId2"/>
          <a:srcRect/>
          <a:stretch>
            <a:fillRect/>
          </a:stretch>
        </p:blipFill>
        <p:spPr bwMode="auto">
          <a:xfrm>
            <a:off x="381000" y="1295400"/>
            <a:ext cx="8499864" cy="47244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IN" sz="3200" dirty="0" smtClean="0">
                <a:solidFill>
                  <a:srgbClr val="444949"/>
                </a:solidFill>
                <a:latin typeface="GillSans-Light"/>
              </a:rPr>
              <a:t>1. Don’t use public-facing HTTP, use HTTPS (meaning, use SSL/TLS </a:t>
            </a:r>
            <a:r>
              <a:rPr lang="en-IN" sz="3200" dirty="0" err="1" smtClean="0">
                <a:solidFill>
                  <a:srgbClr val="444949"/>
                </a:solidFill>
                <a:latin typeface="GillSans-Light"/>
              </a:rPr>
              <a:t>certicates</a:t>
            </a:r>
            <a:r>
              <a:rPr lang="en-IN" sz="3200" dirty="0" smtClean="0">
                <a:solidFill>
                  <a:srgbClr val="444949"/>
                </a:solidFill>
                <a:latin typeface="GillSans-Light"/>
              </a:rPr>
              <a:t>)</a:t>
            </a:r>
          </a:p>
          <a:p>
            <a:pPr>
              <a:buNone/>
            </a:pPr>
            <a:r>
              <a:rPr lang="en-IN" sz="3200" dirty="0" smtClean="0">
                <a:solidFill>
                  <a:srgbClr val="444949"/>
                </a:solidFill>
                <a:latin typeface="GillSans-Light"/>
              </a:rPr>
              <a:t>2. Use a DNS that has DNSSEC</a:t>
            </a:r>
          </a:p>
          <a:p>
            <a:pPr lvl="1">
              <a:buNone/>
            </a:pPr>
            <a:r>
              <a:rPr lang="en-IN" sz="2400" dirty="0" smtClean="0">
                <a:solidFill>
                  <a:srgbClr val="444949"/>
                </a:solidFill>
                <a:latin typeface="ArialMT"/>
              </a:rPr>
              <a:t>• </a:t>
            </a:r>
            <a:r>
              <a:rPr lang="en-IN" sz="2400" dirty="0" smtClean="0">
                <a:solidFill>
                  <a:srgbClr val="444949"/>
                </a:solidFill>
                <a:latin typeface="GillSans-Light"/>
              </a:rPr>
              <a:t>To end send a client to a pirate server, a DNS response needs to be “forged” by a server which intercepts them</a:t>
            </a:r>
          </a:p>
          <a:p>
            <a:pPr lvl="1">
              <a:buNone/>
            </a:pPr>
            <a:r>
              <a:rPr lang="en-IN" sz="2400" dirty="0" smtClean="0">
                <a:solidFill>
                  <a:srgbClr val="444949"/>
                </a:solidFill>
                <a:latin typeface="ArialMT"/>
              </a:rPr>
              <a:t>• </a:t>
            </a:r>
            <a:r>
              <a:rPr lang="en-IN" sz="2400" dirty="0" smtClean="0">
                <a:solidFill>
                  <a:srgbClr val="444949"/>
                </a:solidFill>
                <a:latin typeface="GillSans-Light"/>
              </a:rPr>
              <a:t>It is possible to protect your domain name by configuring DNSSEC</a:t>
            </a:r>
          </a:p>
          <a:p>
            <a:pPr lvl="1">
              <a:buNone/>
            </a:pPr>
            <a:r>
              <a:rPr lang="en-IN" sz="2400" dirty="0" smtClean="0">
                <a:solidFill>
                  <a:srgbClr val="444949"/>
                </a:solidFill>
                <a:latin typeface="ArialMT"/>
              </a:rPr>
              <a:t>• </a:t>
            </a:r>
            <a:r>
              <a:rPr lang="en-IN" sz="2400" dirty="0" smtClean="0">
                <a:solidFill>
                  <a:srgbClr val="444949"/>
                </a:solidFill>
                <a:latin typeface="GillSans-Light"/>
              </a:rPr>
              <a:t>Amazon Route 53 supports DNSSEC for domain registration. However, Route 53 does not support DNSSEC for DNS service, regardless of whether the domain is registered with Route 53. If you want to configure DNSSEC for a domain that is registered with Route 53, you must use another DNS service provider.</a:t>
            </a:r>
          </a:p>
          <a:p>
            <a:pPr lvl="1">
              <a:buNone/>
            </a:pPr>
            <a:r>
              <a:rPr lang="en-IN" sz="2400" dirty="0" smtClean="0">
                <a:solidFill>
                  <a:srgbClr val="444949"/>
                </a:solidFill>
                <a:latin typeface="ArialMT"/>
              </a:rPr>
              <a:t>• </a:t>
            </a:r>
            <a:r>
              <a:rPr lang="en-IN" sz="2400" dirty="0" smtClean="0">
                <a:solidFill>
                  <a:srgbClr val="444949"/>
                </a:solidFill>
                <a:latin typeface="GillSans-Light"/>
              </a:rPr>
              <a:t>You could run a custom DNS server on Amazon EC2 for example (Bind is the most popular, </a:t>
            </a:r>
            <a:r>
              <a:rPr lang="en-IN" sz="2400" dirty="0" err="1" smtClean="0">
                <a:solidFill>
                  <a:srgbClr val="444949"/>
                </a:solidFill>
                <a:latin typeface="GillSans-Light"/>
              </a:rPr>
              <a:t>dnsmasq</a:t>
            </a:r>
            <a:r>
              <a:rPr lang="en-IN" sz="2400" dirty="0" smtClean="0">
                <a:solidFill>
                  <a:srgbClr val="444949"/>
                </a:solidFill>
                <a:latin typeface="GillSans-Light"/>
              </a:rPr>
              <a:t>, </a:t>
            </a:r>
            <a:r>
              <a:rPr lang="en-IN" sz="2400" dirty="0" err="1" smtClean="0">
                <a:solidFill>
                  <a:srgbClr val="444949"/>
                </a:solidFill>
                <a:latin typeface="GillSans-Light"/>
              </a:rPr>
              <a:t>KnotDNS</a:t>
            </a:r>
            <a:r>
              <a:rPr lang="en-IN" sz="2400" dirty="0" smtClean="0">
                <a:solidFill>
                  <a:srgbClr val="444949"/>
                </a:solidFill>
                <a:latin typeface="GillSans-Light"/>
              </a:rPr>
              <a:t>, </a:t>
            </a:r>
            <a:r>
              <a:rPr lang="en-IN" sz="2400" dirty="0" err="1" smtClean="0">
                <a:solidFill>
                  <a:srgbClr val="444949"/>
                </a:solidFill>
                <a:latin typeface="GillSans-Light"/>
              </a:rPr>
              <a:t>PowerDNS</a:t>
            </a:r>
            <a:r>
              <a:rPr lang="en-IN" sz="2400" dirty="0" smtClean="0">
                <a:solidFill>
                  <a:srgbClr val="444949"/>
                </a:solidFill>
                <a:latin typeface="GillSans-Light"/>
              </a:rPr>
              <a:t>).</a:t>
            </a:r>
            <a:endParaRPr lang="en-IN"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SSL – Man in the Middle Attack</a:t>
            </a:r>
            <a:br>
              <a:rPr lang="en-IN" sz="2800" dirty="0" smtClean="0">
                <a:solidFill>
                  <a:srgbClr val="444949"/>
                </a:solidFill>
                <a:latin typeface="GillSans-Light"/>
              </a:rPr>
            </a:br>
            <a:r>
              <a:rPr lang="en-IN" sz="2800" dirty="0" smtClean="0">
                <a:solidFill>
                  <a:srgbClr val="444949"/>
                </a:solidFill>
                <a:latin typeface="GillSans-Light"/>
              </a:rPr>
              <a:t>How to prevent</a:t>
            </a:r>
            <a:endParaRPr lang="en-IN" sz="32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800600" cy="4525963"/>
          </a:xfrm>
        </p:spPr>
        <p:txBody>
          <a:bodyPr>
            <a:normAutofit fontScale="92500" lnSpcReduction="20000"/>
          </a:bodyPr>
          <a:lstStyle/>
          <a:p>
            <a:pPr>
              <a:buNone/>
            </a:pPr>
            <a:r>
              <a:rPr lang="en-IN" sz="2400" dirty="0" smtClean="0">
                <a:solidFill>
                  <a:srgbClr val="444949"/>
                </a:solidFill>
                <a:latin typeface="ArialMT"/>
              </a:rPr>
              <a:t>• </a:t>
            </a:r>
            <a:r>
              <a:rPr lang="en-IN" sz="2400" dirty="0" smtClean="0">
                <a:solidFill>
                  <a:srgbClr val="444949"/>
                </a:solidFill>
                <a:latin typeface="GillSans-Light"/>
              </a:rPr>
              <a:t>To host public SSL certificates in AWS, you can:</a:t>
            </a:r>
          </a:p>
          <a:p>
            <a:pPr lvl="1">
              <a:buNone/>
            </a:pPr>
            <a:r>
              <a:rPr lang="en-IN" sz="1800" dirty="0" smtClean="0">
                <a:solidFill>
                  <a:srgbClr val="444949"/>
                </a:solidFill>
                <a:latin typeface="ArialMT"/>
              </a:rPr>
              <a:t>• </a:t>
            </a:r>
            <a:r>
              <a:rPr lang="en-IN" sz="1800" dirty="0" smtClean="0">
                <a:solidFill>
                  <a:srgbClr val="444949"/>
                </a:solidFill>
                <a:latin typeface="GillSans-Light"/>
              </a:rPr>
              <a:t>Buy your own and upload them using the CLI</a:t>
            </a:r>
          </a:p>
          <a:p>
            <a:pPr lvl="1">
              <a:buNone/>
            </a:pPr>
            <a:r>
              <a:rPr lang="en-IN" sz="1800" dirty="0" smtClean="0">
                <a:solidFill>
                  <a:srgbClr val="444949"/>
                </a:solidFill>
                <a:latin typeface="ArialMT"/>
              </a:rPr>
              <a:t>• </a:t>
            </a:r>
            <a:r>
              <a:rPr lang="en-IN" sz="1800" dirty="0" smtClean="0">
                <a:solidFill>
                  <a:srgbClr val="444949"/>
                </a:solidFill>
                <a:latin typeface="GillSans-Light"/>
              </a:rPr>
              <a:t>Have ACM provision and renew public SSL</a:t>
            </a:r>
          </a:p>
          <a:p>
            <a:pPr>
              <a:buNone/>
            </a:pPr>
            <a:r>
              <a:rPr lang="en-IN" sz="2000" dirty="0" smtClean="0">
                <a:solidFill>
                  <a:srgbClr val="444949"/>
                </a:solidFill>
                <a:latin typeface="GillSans-Light"/>
              </a:rPr>
              <a:t>certificates for you (free of cost)</a:t>
            </a:r>
          </a:p>
          <a:p>
            <a:pPr>
              <a:buNone/>
            </a:pPr>
            <a:r>
              <a:rPr lang="en-IN" sz="2400" dirty="0" smtClean="0">
                <a:solidFill>
                  <a:srgbClr val="444949"/>
                </a:solidFill>
                <a:latin typeface="ArialMT"/>
              </a:rPr>
              <a:t>• </a:t>
            </a:r>
            <a:r>
              <a:rPr lang="en-IN" sz="2400" dirty="0" smtClean="0">
                <a:solidFill>
                  <a:srgbClr val="444949"/>
                </a:solidFill>
                <a:latin typeface="GillSans-Light"/>
              </a:rPr>
              <a:t>ACM loads SSL certificates on the following integrations:</a:t>
            </a:r>
          </a:p>
          <a:p>
            <a:pPr lvl="2">
              <a:buNone/>
            </a:pPr>
            <a:r>
              <a:rPr lang="en-IN" sz="1800" dirty="0" smtClean="0">
                <a:solidFill>
                  <a:srgbClr val="444949"/>
                </a:solidFill>
                <a:latin typeface="ArialMT"/>
              </a:rPr>
              <a:t>• </a:t>
            </a:r>
            <a:r>
              <a:rPr lang="en-IN" sz="1800" dirty="0" smtClean="0">
                <a:solidFill>
                  <a:srgbClr val="444949"/>
                </a:solidFill>
                <a:latin typeface="GillSans-Light"/>
              </a:rPr>
              <a:t>Load Balancers (including the ones created by EB)</a:t>
            </a:r>
          </a:p>
          <a:p>
            <a:pPr lvl="2">
              <a:buNone/>
            </a:pPr>
            <a:r>
              <a:rPr lang="en-IN" sz="1800" dirty="0" smtClean="0">
                <a:solidFill>
                  <a:srgbClr val="444949"/>
                </a:solidFill>
                <a:latin typeface="ArialMT"/>
              </a:rPr>
              <a:t>• </a:t>
            </a:r>
            <a:r>
              <a:rPr lang="en-IN" sz="1800" dirty="0" err="1" smtClean="0">
                <a:solidFill>
                  <a:srgbClr val="444949"/>
                </a:solidFill>
                <a:latin typeface="GillSans-Light"/>
              </a:rPr>
              <a:t>CloudFront</a:t>
            </a:r>
            <a:r>
              <a:rPr lang="en-IN" sz="1800" dirty="0" smtClean="0">
                <a:solidFill>
                  <a:srgbClr val="444949"/>
                </a:solidFill>
                <a:latin typeface="GillSans-Light"/>
              </a:rPr>
              <a:t> distributions</a:t>
            </a:r>
          </a:p>
          <a:p>
            <a:pPr lvl="2">
              <a:buNone/>
            </a:pPr>
            <a:r>
              <a:rPr lang="en-IN" sz="1800" dirty="0" smtClean="0">
                <a:solidFill>
                  <a:srgbClr val="444949"/>
                </a:solidFill>
                <a:latin typeface="ArialMT"/>
              </a:rPr>
              <a:t>• </a:t>
            </a:r>
            <a:r>
              <a:rPr lang="en-IN" sz="1800" dirty="0" smtClean="0">
                <a:solidFill>
                  <a:srgbClr val="444949"/>
                </a:solidFill>
                <a:latin typeface="GillSans-Light"/>
              </a:rPr>
              <a:t>APIs on API Gateways</a:t>
            </a:r>
          </a:p>
          <a:p>
            <a:pPr>
              <a:buNone/>
            </a:pPr>
            <a:r>
              <a:rPr lang="en-IN" sz="2400" dirty="0" smtClean="0">
                <a:solidFill>
                  <a:srgbClr val="444949"/>
                </a:solidFill>
                <a:latin typeface="ArialMT"/>
              </a:rPr>
              <a:t>• </a:t>
            </a:r>
            <a:r>
              <a:rPr lang="en-IN" sz="2400" dirty="0" smtClean="0">
                <a:solidFill>
                  <a:srgbClr val="444949"/>
                </a:solidFill>
                <a:latin typeface="GillSans-Light"/>
              </a:rPr>
              <a:t>SSL certificates is overall a pain to manually manage, so ACM is great to leverage in your AWS infrastructure</a:t>
            </a:r>
            <a:endParaRPr lang="en-IN" sz="2000" dirty="0"/>
          </a:p>
        </p:txBody>
      </p:sp>
      <p:sp>
        <p:nvSpPr>
          <p:cNvPr id="3" name="Title 2"/>
          <p:cNvSpPr>
            <a:spLocks noGrp="1"/>
          </p:cNvSpPr>
          <p:nvPr>
            <p:ph type="title"/>
          </p:nvPr>
        </p:nvSpPr>
        <p:spPr/>
        <p:txBody>
          <a:bodyPr>
            <a:normAutofit/>
          </a:bodyPr>
          <a:lstStyle/>
          <a:p>
            <a:r>
              <a:rPr lang="en-IN" sz="2800" dirty="0" smtClean="0">
                <a:solidFill>
                  <a:srgbClr val="444949"/>
                </a:solidFill>
                <a:latin typeface="GillSans-Light"/>
              </a:rPr>
              <a:t>AWS Certificate Manager (ACM)</a:t>
            </a:r>
            <a:endParaRPr lang="en-IN" sz="3200" dirty="0"/>
          </a:p>
        </p:txBody>
      </p:sp>
      <p:pic>
        <p:nvPicPr>
          <p:cNvPr id="2050" name="Picture 2"/>
          <p:cNvPicPr>
            <a:picLocks noChangeAspect="1" noChangeArrowheads="1"/>
          </p:cNvPicPr>
          <p:nvPr/>
        </p:nvPicPr>
        <p:blipFill>
          <a:blip r:embed="rId2"/>
          <a:srcRect/>
          <a:stretch>
            <a:fillRect/>
          </a:stretch>
        </p:blipFill>
        <p:spPr bwMode="auto">
          <a:xfrm>
            <a:off x="5257800" y="1295400"/>
            <a:ext cx="3638550" cy="51816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Possibility of creating public certificates</a:t>
            </a:r>
          </a:p>
          <a:p>
            <a:pPr lvl="1">
              <a:buNone/>
            </a:pPr>
            <a:r>
              <a:rPr lang="en-IN" sz="2400" dirty="0" smtClean="0">
                <a:solidFill>
                  <a:srgbClr val="444949"/>
                </a:solidFill>
                <a:latin typeface="ArialMT"/>
              </a:rPr>
              <a:t>• </a:t>
            </a:r>
            <a:r>
              <a:rPr lang="en-IN" sz="2400" dirty="0" smtClean="0">
                <a:solidFill>
                  <a:srgbClr val="444949"/>
                </a:solidFill>
                <a:latin typeface="GillSans-Light"/>
              </a:rPr>
              <a:t>Must verify public DNS</a:t>
            </a:r>
          </a:p>
          <a:p>
            <a:pPr lvl="1">
              <a:buNone/>
            </a:pPr>
            <a:r>
              <a:rPr lang="en-IN" sz="2400" dirty="0" smtClean="0">
                <a:solidFill>
                  <a:srgbClr val="444949"/>
                </a:solidFill>
                <a:latin typeface="ArialMT"/>
              </a:rPr>
              <a:t>• </a:t>
            </a:r>
            <a:r>
              <a:rPr lang="en-IN" sz="2400" dirty="0" smtClean="0">
                <a:solidFill>
                  <a:srgbClr val="444949"/>
                </a:solidFill>
                <a:latin typeface="GillSans-Light"/>
              </a:rPr>
              <a:t>Must be issued by a trusted public certificate authority (CA)</a:t>
            </a:r>
          </a:p>
          <a:p>
            <a:pPr>
              <a:buNone/>
            </a:pPr>
            <a:r>
              <a:rPr lang="en-IN" sz="3200" dirty="0" smtClean="0">
                <a:solidFill>
                  <a:srgbClr val="444949"/>
                </a:solidFill>
                <a:latin typeface="ArialMT"/>
              </a:rPr>
              <a:t>• </a:t>
            </a:r>
            <a:r>
              <a:rPr lang="en-IN" sz="3200" dirty="0" smtClean="0">
                <a:solidFill>
                  <a:srgbClr val="444949"/>
                </a:solidFill>
                <a:latin typeface="GillSans-Light"/>
              </a:rPr>
              <a:t>Possibility of creating private certificates</a:t>
            </a:r>
          </a:p>
          <a:p>
            <a:pPr lvl="2">
              <a:buNone/>
            </a:pPr>
            <a:r>
              <a:rPr lang="en-IN" sz="2200" dirty="0" smtClean="0">
                <a:solidFill>
                  <a:srgbClr val="444949"/>
                </a:solidFill>
                <a:latin typeface="ArialMT"/>
              </a:rPr>
              <a:t>• </a:t>
            </a:r>
            <a:r>
              <a:rPr lang="en-IN" sz="2200" dirty="0" smtClean="0">
                <a:solidFill>
                  <a:srgbClr val="444949"/>
                </a:solidFill>
                <a:latin typeface="GillSans-Light"/>
              </a:rPr>
              <a:t>For your internal applications</a:t>
            </a:r>
          </a:p>
          <a:p>
            <a:pPr lvl="2">
              <a:buNone/>
            </a:pPr>
            <a:r>
              <a:rPr lang="en-IN" sz="2200" dirty="0" smtClean="0">
                <a:solidFill>
                  <a:srgbClr val="444949"/>
                </a:solidFill>
                <a:latin typeface="ArialMT"/>
              </a:rPr>
              <a:t>• </a:t>
            </a:r>
            <a:r>
              <a:rPr lang="en-IN" sz="2200" dirty="0" smtClean="0">
                <a:solidFill>
                  <a:srgbClr val="444949"/>
                </a:solidFill>
                <a:latin typeface="GillSans-Light"/>
              </a:rPr>
              <a:t>You create your own private CA</a:t>
            </a:r>
          </a:p>
          <a:p>
            <a:pPr lvl="2">
              <a:buNone/>
            </a:pPr>
            <a:r>
              <a:rPr lang="en-IN" sz="2200" dirty="0" smtClean="0">
                <a:solidFill>
                  <a:srgbClr val="444949"/>
                </a:solidFill>
                <a:latin typeface="ArialMT"/>
              </a:rPr>
              <a:t>• </a:t>
            </a:r>
            <a:r>
              <a:rPr lang="en-IN" sz="2200" dirty="0" smtClean="0">
                <a:solidFill>
                  <a:srgbClr val="444949"/>
                </a:solidFill>
                <a:latin typeface="GillSans-Light"/>
              </a:rPr>
              <a:t>Your applications must trust your private CA</a:t>
            </a:r>
          </a:p>
          <a:p>
            <a:pPr>
              <a:buNone/>
            </a:pPr>
            <a:r>
              <a:rPr lang="en-IN" sz="3200" dirty="0" smtClean="0">
                <a:solidFill>
                  <a:srgbClr val="444949"/>
                </a:solidFill>
                <a:latin typeface="ArialMT"/>
              </a:rPr>
              <a:t>• </a:t>
            </a:r>
            <a:r>
              <a:rPr lang="en-IN" sz="3200" dirty="0" smtClean="0">
                <a:solidFill>
                  <a:srgbClr val="444949"/>
                </a:solidFill>
                <a:latin typeface="GillSans-Light"/>
              </a:rPr>
              <a:t>Certificate renewal:</a:t>
            </a:r>
          </a:p>
          <a:p>
            <a:pPr lvl="1">
              <a:buNone/>
            </a:pPr>
            <a:r>
              <a:rPr lang="en-IN" sz="2400" dirty="0" smtClean="0">
                <a:solidFill>
                  <a:srgbClr val="444949"/>
                </a:solidFill>
                <a:latin typeface="ArialMT"/>
              </a:rPr>
              <a:t>• </a:t>
            </a:r>
            <a:r>
              <a:rPr lang="en-IN" sz="2400" dirty="0" smtClean="0">
                <a:solidFill>
                  <a:srgbClr val="444949"/>
                </a:solidFill>
                <a:latin typeface="GillSans-Light"/>
              </a:rPr>
              <a:t>Automatically done if generated provisioned by ACM</a:t>
            </a:r>
          </a:p>
          <a:p>
            <a:pPr lvl="1">
              <a:buNone/>
            </a:pPr>
            <a:r>
              <a:rPr lang="en-IN" sz="2400" dirty="0" smtClean="0">
                <a:solidFill>
                  <a:srgbClr val="444949"/>
                </a:solidFill>
                <a:latin typeface="ArialMT"/>
              </a:rPr>
              <a:t>• </a:t>
            </a:r>
            <a:r>
              <a:rPr lang="en-IN" sz="2400" dirty="0" smtClean="0">
                <a:solidFill>
                  <a:srgbClr val="444949"/>
                </a:solidFill>
                <a:latin typeface="GillSans-Light"/>
              </a:rPr>
              <a:t>Any manually uploaded certificates must be renewed manually and re-uploaded</a:t>
            </a:r>
          </a:p>
          <a:p>
            <a:pPr>
              <a:buNone/>
            </a:pPr>
            <a:r>
              <a:rPr lang="en-IN" sz="3200" dirty="0" smtClean="0">
                <a:solidFill>
                  <a:srgbClr val="444949"/>
                </a:solidFill>
                <a:latin typeface="ArialMT"/>
              </a:rPr>
              <a:t>• </a:t>
            </a:r>
            <a:r>
              <a:rPr lang="en-IN" sz="3200" dirty="0" smtClean="0">
                <a:solidFill>
                  <a:srgbClr val="444949"/>
                </a:solidFill>
                <a:latin typeface="GillSans-Light"/>
              </a:rPr>
              <a:t>ACM is a regional service</a:t>
            </a:r>
          </a:p>
          <a:p>
            <a:pPr lvl="1">
              <a:buNone/>
            </a:pPr>
            <a:r>
              <a:rPr lang="en-IN" sz="2400" dirty="0" smtClean="0">
                <a:solidFill>
                  <a:srgbClr val="444949"/>
                </a:solidFill>
                <a:latin typeface="ArialMT"/>
              </a:rPr>
              <a:t>• </a:t>
            </a:r>
            <a:r>
              <a:rPr lang="en-IN" sz="2400" dirty="0" smtClean="0">
                <a:solidFill>
                  <a:srgbClr val="444949"/>
                </a:solidFill>
                <a:latin typeface="GillSans-Light"/>
              </a:rPr>
              <a:t>To use with a global application (multiple ALB for example), you need to issue an SSL certificate in each region where you application is deployed.</a:t>
            </a:r>
          </a:p>
          <a:p>
            <a:pPr lvl="1">
              <a:buNone/>
            </a:pPr>
            <a:r>
              <a:rPr lang="en-IN" sz="2400" dirty="0" smtClean="0">
                <a:solidFill>
                  <a:srgbClr val="444949"/>
                </a:solidFill>
                <a:latin typeface="ArialMT"/>
              </a:rPr>
              <a:t>• </a:t>
            </a:r>
            <a:r>
              <a:rPr lang="en-IN" sz="2400" dirty="0" smtClean="0">
                <a:solidFill>
                  <a:srgbClr val="444949"/>
                </a:solidFill>
                <a:latin typeface="GillSans-Light"/>
              </a:rPr>
              <a:t>You cannot copy </a:t>
            </a:r>
            <a:r>
              <a:rPr lang="en-IN" sz="2400" dirty="0" err="1" smtClean="0">
                <a:solidFill>
                  <a:srgbClr val="444949"/>
                </a:solidFill>
                <a:latin typeface="GillSans-Light"/>
              </a:rPr>
              <a:t>certs</a:t>
            </a:r>
            <a:r>
              <a:rPr lang="en-IN" sz="2400" dirty="0" smtClean="0">
                <a:solidFill>
                  <a:srgbClr val="444949"/>
                </a:solidFill>
                <a:latin typeface="GillSans-Light"/>
              </a:rPr>
              <a:t> across regions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ACM – Good to know</a:t>
            </a:r>
            <a:endParaRPr lang="en-I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KMS =&gt; AWS manages the software for encryption</a:t>
            </a:r>
          </a:p>
          <a:p>
            <a:pPr>
              <a:buNone/>
            </a:pPr>
            <a:r>
              <a:rPr lang="en-IN" sz="2800" dirty="0" smtClean="0">
                <a:solidFill>
                  <a:srgbClr val="444949"/>
                </a:solidFill>
                <a:latin typeface="ArialMT"/>
              </a:rPr>
              <a:t>• </a:t>
            </a:r>
            <a:r>
              <a:rPr lang="en-IN" sz="2800" dirty="0" err="1" smtClean="0">
                <a:solidFill>
                  <a:srgbClr val="444949"/>
                </a:solidFill>
                <a:latin typeface="GillSans-Light"/>
              </a:rPr>
              <a:t>CloudHSM</a:t>
            </a:r>
            <a:r>
              <a:rPr lang="en-IN" sz="2800" dirty="0" smtClean="0">
                <a:solidFill>
                  <a:srgbClr val="444949"/>
                </a:solidFill>
                <a:latin typeface="GillSans-Light"/>
              </a:rPr>
              <a:t> =&gt; AWS provisions encryption </a:t>
            </a:r>
            <a:r>
              <a:rPr lang="en-IN" sz="2800" b="1" dirty="0" smtClean="0">
                <a:solidFill>
                  <a:srgbClr val="444949"/>
                </a:solidFill>
                <a:latin typeface="GillSans-Light"/>
              </a:rPr>
              <a:t>hardware</a:t>
            </a:r>
          </a:p>
          <a:p>
            <a:pPr>
              <a:buNone/>
            </a:pPr>
            <a:r>
              <a:rPr lang="en-IN" sz="2800" dirty="0" smtClean="0">
                <a:solidFill>
                  <a:srgbClr val="444949"/>
                </a:solidFill>
                <a:latin typeface="ArialMT"/>
              </a:rPr>
              <a:t>• </a:t>
            </a:r>
            <a:r>
              <a:rPr lang="en-IN" sz="2800" dirty="0" smtClean="0">
                <a:solidFill>
                  <a:srgbClr val="444949"/>
                </a:solidFill>
                <a:latin typeface="GillSans-Light"/>
              </a:rPr>
              <a:t>Dedicated Hardware (HSM = Hardware Security Module)</a:t>
            </a:r>
          </a:p>
          <a:p>
            <a:pPr>
              <a:buNone/>
            </a:pPr>
            <a:r>
              <a:rPr lang="en-IN" sz="2800" dirty="0" smtClean="0">
                <a:solidFill>
                  <a:srgbClr val="444949"/>
                </a:solidFill>
                <a:latin typeface="ArialMT"/>
              </a:rPr>
              <a:t>• </a:t>
            </a:r>
            <a:r>
              <a:rPr lang="en-IN" sz="2800" dirty="0" smtClean="0">
                <a:solidFill>
                  <a:srgbClr val="444949"/>
                </a:solidFill>
                <a:latin typeface="GillSans-Light"/>
              </a:rPr>
              <a:t>You manage your own encryption keys entirely (not AWS)</a:t>
            </a:r>
          </a:p>
          <a:p>
            <a:pPr>
              <a:buNone/>
            </a:pPr>
            <a:r>
              <a:rPr lang="en-IN" sz="2800" dirty="0" smtClean="0">
                <a:solidFill>
                  <a:srgbClr val="444949"/>
                </a:solidFill>
                <a:latin typeface="ArialMT"/>
              </a:rPr>
              <a:t>• </a:t>
            </a:r>
            <a:r>
              <a:rPr lang="en-IN" sz="2800" dirty="0" smtClean="0">
                <a:solidFill>
                  <a:srgbClr val="444949"/>
                </a:solidFill>
                <a:latin typeface="GillSans-Light"/>
              </a:rPr>
              <a:t>HSM device is tamper resistant, FIPS 140-2 Level 3 compliance</a:t>
            </a:r>
          </a:p>
          <a:p>
            <a:pPr>
              <a:buNone/>
            </a:pPr>
            <a:r>
              <a:rPr lang="en-IN" sz="2800" dirty="0" smtClean="0">
                <a:solidFill>
                  <a:srgbClr val="444949"/>
                </a:solidFill>
                <a:latin typeface="ArialMT"/>
              </a:rPr>
              <a:t>• </a:t>
            </a:r>
            <a:r>
              <a:rPr lang="en-IN" sz="2800" dirty="0" smtClean="0">
                <a:solidFill>
                  <a:srgbClr val="444949"/>
                </a:solidFill>
                <a:latin typeface="GillSans-Light"/>
              </a:rPr>
              <a:t>Supports both symmetric and </a:t>
            </a:r>
            <a:r>
              <a:rPr lang="en-IN" sz="2800" b="1" dirty="0" smtClean="0">
                <a:solidFill>
                  <a:srgbClr val="444949"/>
                </a:solidFill>
                <a:latin typeface="GillSans-Light"/>
              </a:rPr>
              <a:t>asymmetric</a:t>
            </a:r>
            <a:r>
              <a:rPr lang="en-IN" sz="2800" dirty="0" smtClean="0">
                <a:solidFill>
                  <a:srgbClr val="444949"/>
                </a:solidFill>
                <a:latin typeface="GillSans-Light"/>
              </a:rPr>
              <a:t> encryption (SSL/TLS keys)</a:t>
            </a:r>
          </a:p>
          <a:p>
            <a:pPr>
              <a:buNone/>
            </a:pPr>
            <a:r>
              <a:rPr lang="en-IN" sz="2800" dirty="0" smtClean="0">
                <a:solidFill>
                  <a:srgbClr val="444949"/>
                </a:solidFill>
                <a:latin typeface="ArialMT"/>
              </a:rPr>
              <a:t>• </a:t>
            </a:r>
            <a:r>
              <a:rPr lang="en-IN" sz="2800" dirty="0" smtClean="0">
                <a:solidFill>
                  <a:srgbClr val="444949"/>
                </a:solidFill>
                <a:latin typeface="GillSans-Light"/>
              </a:rPr>
              <a:t>No free tier available</a:t>
            </a:r>
          </a:p>
          <a:p>
            <a:pPr>
              <a:buNone/>
            </a:pPr>
            <a:r>
              <a:rPr lang="en-IN" sz="2800" dirty="0" smtClean="0">
                <a:solidFill>
                  <a:srgbClr val="444949"/>
                </a:solidFill>
                <a:latin typeface="ArialMT"/>
              </a:rPr>
              <a:t>• </a:t>
            </a:r>
            <a:r>
              <a:rPr lang="en-IN" sz="2800" dirty="0" smtClean="0">
                <a:solidFill>
                  <a:srgbClr val="444949"/>
                </a:solidFill>
                <a:latin typeface="GillSans-Light"/>
              </a:rPr>
              <a:t>Must use the </a:t>
            </a:r>
            <a:r>
              <a:rPr lang="en-IN" sz="2800" dirty="0" err="1" smtClean="0">
                <a:solidFill>
                  <a:srgbClr val="444949"/>
                </a:solidFill>
                <a:latin typeface="GillSans-Light"/>
              </a:rPr>
              <a:t>CloudHSM</a:t>
            </a:r>
            <a:r>
              <a:rPr lang="en-IN" sz="2800" dirty="0" smtClean="0">
                <a:solidFill>
                  <a:srgbClr val="444949"/>
                </a:solidFill>
                <a:latin typeface="GillSans-Light"/>
              </a:rPr>
              <a:t> Client Software</a:t>
            </a:r>
          </a:p>
          <a:p>
            <a:pPr>
              <a:buNone/>
            </a:pPr>
            <a:r>
              <a:rPr lang="en-IN" sz="2800" dirty="0" smtClean="0">
                <a:solidFill>
                  <a:srgbClr val="444949"/>
                </a:solidFill>
                <a:latin typeface="ArialMT"/>
              </a:rPr>
              <a:t>• </a:t>
            </a:r>
            <a:r>
              <a:rPr lang="en-IN" sz="2800" dirty="0" err="1" smtClean="0">
                <a:solidFill>
                  <a:srgbClr val="444949"/>
                </a:solidFill>
                <a:latin typeface="GillSans-Light"/>
              </a:rPr>
              <a:t>Redshift</a:t>
            </a:r>
            <a:r>
              <a:rPr lang="en-IN" sz="2800" dirty="0" smtClean="0">
                <a:solidFill>
                  <a:srgbClr val="444949"/>
                </a:solidFill>
                <a:latin typeface="GillSans-Light"/>
              </a:rPr>
              <a:t> supports </a:t>
            </a:r>
            <a:r>
              <a:rPr lang="en-IN" sz="2800" dirty="0" err="1" smtClean="0">
                <a:solidFill>
                  <a:srgbClr val="444949"/>
                </a:solidFill>
                <a:latin typeface="GillSans-Light"/>
              </a:rPr>
              <a:t>CloudHSM</a:t>
            </a:r>
            <a:r>
              <a:rPr lang="en-IN" sz="2800" dirty="0" smtClean="0">
                <a:solidFill>
                  <a:srgbClr val="444949"/>
                </a:solidFill>
                <a:latin typeface="GillSans-Light"/>
              </a:rPr>
              <a:t> for database encryption and key management</a:t>
            </a:r>
          </a:p>
          <a:p>
            <a:pPr>
              <a:buNone/>
            </a:pPr>
            <a:r>
              <a:rPr lang="en-IN" sz="2800" dirty="0" smtClean="0">
                <a:solidFill>
                  <a:srgbClr val="444949"/>
                </a:solidFill>
                <a:latin typeface="ArialMT"/>
              </a:rPr>
              <a:t>• </a:t>
            </a:r>
            <a:r>
              <a:rPr lang="en-IN" sz="2800" b="1" dirty="0" smtClean="0">
                <a:solidFill>
                  <a:srgbClr val="444949"/>
                </a:solidFill>
                <a:latin typeface="GillSans-Light"/>
              </a:rPr>
              <a:t>Good option to use with SSE-C encryption</a:t>
            </a:r>
            <a:endParaRPr lang="en-IN" b="1" dirty="0"/>
          </a:p>
        </p:txBody>
      </p:sp>
      <p:sp>
        <p:nvSpPr>
          <p:cNvPr id="3" name="Title 2"/>
          <p:cNvSpPr>
            <a:spLocks noGrp="1"/>
          </p:cNvSpPr>
          <p:nvPr>
            <p:ph type="title"/>
          </p:nvPr>
        </p:nvSpPr>
        <p:spPr/>
        <p:txBody>
          <a:bodyPr/>
          <a:lstStyle/>
          <a:p>
            <a:r>
              <a:rPr lang="en-IN" sz="4000" dirty="0" err="1" smtClean="0">
                <a:solidFill>
                  <a:srgbClr val="444949"/>
                </a:solidFill>
                <a:latin typeface="GillSans-Light"/>
              </a:rPr>
              <a:t>CloudHSM</a:t>
            </a:r>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7543800" y="5105400"/>
            <a:ext cx="1357313" cy="1357313"/>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err="1" smtClean="0">
                <a:solidFill>
                  <a:srgbClr val="444949"/>
                </a:solidFill>
                <a:latin typeface="GillSans-Light"/>
              </a:rPr>
              <a:t>CloudHSM</a:t>
            </a:r>
            <a:r>
              <a:rPr lang="en-IN" sz="4000" dirty="0" smtClean="0">
                <a:solidFill>
                  <a:srgbClr val="444949"/>
                </a:solidFill>
                <a:latin typeface="GillSans-Light"/>
              </a:rPr>
              <a:t> Diagram</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533400" y="1447800"/>
            <a:ext cx="8080443" cy="2667000"/>
          </a:xfrm>
          <a:prstGeom prst="rect">
            <a:avLst/>
          </a:prstGeom>
          <a:noFill/>
          <a:ln w="9525">
            <a:noFill/>
            <a:miter lim="800000"/>
            <a:headEnd/>
            <a:tailEnd/>
          </a:ln>
          <a:effectLst/>
        </p:spPr>
      </p:pic>
      <p:sp>
        <p:nvSpPr>
          <p:cNvPr id="7" name="Rectangle 6"/>
          <p:cNvSpPr/>
          <p:nvPr/>
        </p:nvSpPr>
        <p:spPr>
          <a:xfrm>
            <a:off x="533400" y="4953000"/>
            <a:ext cx="3124200" cy="646331"/>
          </a:xfrm>
          <a:prstGeom prst="rect">
            <a:avLst/>
          </a:prstGeom>
        </p:spPr>
        <p:txBody>
          <a:bodyPr wrap="square">
            <a:spAutoFit/>
          </a:bodyPr>
          <a:lstStyle/>
          <a:p>
            <a:r>
              <a:rPr lang="en-IN" b="1" dirty="0" smtClean="0">
                <a:solidFill>
                  <a:srgbClr val="444949"/>
                </a:solidFill>
                <a:latin typeface="GillSans-Light"/>
              </a:rPr>
              <a:t>IAM permissions:</a:t>
            </a:r>
          </a:p>
          <a:p>
            <a:r>
              <a:rPr lang="en-IN" dirty="0" smtClean="0">
                <a:solidFill>
                  <a:srgbClr val="444949"/>
                </a:solidFill>
                <a:latin typeface="ArialMT"/>
              </a:rPr>
              <a:t>• </a:t>
            </a:r>
            <a:r>
              <a:rPr lang="en-IN" dirty="0" smtClean="0">
                <a:solidFill>
                  <a:srgbClr val="444949"/>
                </a:solidFill>
                <a:latin typeface="GillSans-Light"/>
              </a:rPr>
              <a:t>CRUD an HSM Cluster</a:t>
            </a:r>
            <a:endParaRPr lang="en-IN" dirty="0"/>
          </a:p>
        </p:txBody>
      </p:sp>
      <p:sp>
        <p:nvSpPr>
          <p:cNvPr id="8" name="Rectangle 7"/>
          <p:cNvSpPr/>
          <p:nvPr/>
        </p:nvSpPr>
        <p:spPr>
          <a:xfrm>
            <a:off x="3733800" y="4876800"/>
            <a:ext cx="2590800" cy="923330"/>
          </a:xfrm>
          <a:prstGeom prst="rect">
            <a:avLst/>
          </a:prstGeom>
        </p:spPr>
        <p:txBody>
          <a:bodyPr wrap="square">
            <a:spAutoFit/>
          </a:bodyPr>
          <a:lstStyle/>
          <a:p>
            <a:r>
              <a:rPr lang="en-IN" b="1" dirty="0" err="1" smtClean="0">
                <a:solidFill>
                  <a:srgbClr val="444949"/>
                </a:solidFill>
                <a:latin typeface="GillSans-Light"/>
              </a:rPr>
              <a:t>CloudHSM</a:t>
            </a:r>
            <a:r>
              <a:rPr lang="en-IN" b="1" dirty="0" smtClean="0">
                <a:solidFill>
                  <a:srgbClr val="444949"/>
                </a:solidFill>
                <a:latin typeface="GillSans-Light"/>
              </a:rPr>
              <a:t> Software:</a:t>
            </a:r>
          </a:p>
          <a:p>
            <a:r>
              <a:rPr lang="en-IN" dirty="0" smtClean="0">
                <a:solidFill>
                  <a:srgbClr val="444949"/>
                </a:solidFill>
                <a:latin typeface="ArialMT"/>
              </a:rPr>
              <a:t>• </a:t>
            </a:r>
            <a:r>
              <a:rPr lang="en-IN" dirty="0" smtClean="0">
                <a:solidFill>
                  <a:srgbClr val="444949"/>
                </a:solidFill>
                <a:latin typeface="GillSans-Light"/>
              </a:rPr>
              <a:t>Manage the Keys</a:t>
            </a:r>
          </a:p>
          <a:p>
            <a:r>
              <a:rPr lang="en-IN" dirty="0" smtClean="0">
                <a:solidFill>
                  <a:srgbClr val="444949"/>
                </a:solidFill>
                <a:latin typeface="ArialMT"/>
              </a:rPr>
              <a:t>• </a:t>
            </a:r>
            <a:r>
              <a:rPr lang="en-IN" dirty="0" smtClean="0">
                <a:solidFill>
                  <a:srgbClr val="444949"/>
                </a:solidFill>
                <a:latin typeface="GillSans-Light"/>
              </a:rPr>
              <a:t>Manage the Users</a:t>
            </a:r>
            <a:endParaRPr lang="en-I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err="1" smtClean="0">
                <a:solidFill>
                  <a:srgbClr val="444949"/>
                </a:solidFill>
                <a:latin typeface="GillSans-Light"/>
              </a:rPr>
              <a:t>CloudHSM</a:t>
            </a:r>
            <a:r>
              <a:rPr lang="en-IN" sz="2400" dirty="0" smtClean="0">
                <a:solidFill>
                  <a:srgbClr val="444949"/>
                </a:solidFill>
                <a:latin typeface="GillSans-Light"/>
              </a:rPr>
              <a:t> clusters are spread across Multi AZ (HA)</a:t>
            </a:r>
          </a:p>
          <a:p>
            <a:pPr>
              <a:buNone/>
            </a:pPr>
            <a:r>
              <a:rPr lang="en-IN" sz="2400" dirty="0" smtClean="0">
                <a:solidFill>
                  <a:srgbClr val="444949"/>
                </a:solidFill>
                <a:latin typeface="ArialMT"/>
              </a:rPr>
              <a:t>• </a:t>
            </a:r>
            <a:r>
              <a:rPr lang="en-IN" sz="2400" dirty="0" smtClean="0">
                <a:solidFill>
                  <a:srgbClr val="444949"/>
                </a:solidFill>
                <a:latin typeface="GillSans-Light"/>
              </a:rPr>
              <a:t>Great for availability and durability</a:t>
            </a:r>
            <a:endParaRPr lang="en-IN" dirty="0"/>
          </a:p>
        </p:txBody>
      </p:sp>
      <p:sp>
        <p:nvSpPr>
          <p:cNvPr id="3" name="Title 2"/>
          <p:cNvSpPr>
            <a:spLocks noGrp="1"/>
          </p:cNvSpPr>
          <p:nvPr>
            <p:ph type="title"/>
          </p:nvPr>
        </p:nvSpPr>
        <p:spPr/>
        <p:txBody>
          <a:bodyPr>
            <a:normAutofit/>
          </a:bodyPr>
          <a:lstStyle/>
          <a:p>
            <a:r>
              <a:rPr lang="en-IN" sz="3200" dirty="0" err="1" smtClean="0">
                <a:solidFill>
                  <a:srgbClr val="444949"/>
                </a:solidFill>
                <a:latin typeface="GillSans-Light"/>
              </a:rPr>
              <a:t>CloudHSM</a:t>
            </a:r>
            <a:r>
              <a:rPr lang="en-IN" sz="3200" dirty="0" smtClean="0">
                <a:solidFill>
                  <a:srgbClr val="444949"/>
                </a:solidFill>
                <a:latin typeface="GillSans-Light"/>
              </a:rPr>
              <a:t> – High </a:t>
            </a:r>
            <a:br>
              <a:rPr lang="en-IN" sz="3200" dirty="0" smtClean="0">
                <a:solidFill>
                  <a:srgbClr val="444949"/>
                </a:solidFill>
                <a:latin typeface="GillSans-Light"/>
              </a:rPr>
            </a:br>
            <a:r>
              <a:rPr lang="en-IN" sz="3200" dirty="0" smtClean="0">
                <a:solidFill>
                  <a:srgbClr val="444949"/>
                </a:solidFill>
                <a:latin typeface="GillSans-Light"/>
              </a:rPr>
              <a:t>Availability</a:t>
            </a:r>
            <a:endParaRPr lang="en-IN" sz="3600" dirty="0"/>
          </a:p>
        </p:txBody>
      </p:sp>
      <p:pic>
        <p:nvPicPr>
          <p:cNvPr id="5122" name="Picture 2"/>
          <p:cNvPicPr>
            <a:picLocks noChangeAspect="1" noChangeArrowheads="1"/>
          </p:cNvPicPr>
          <p:nvPr/>
        </p:nvPicPr>
        <p:blipFill>
          <a:blip r:embed="rId2"/>
          <a:srcRect/>
          <a:stretch>
            <a:fillRect/>
          </a:stretch>
        </p:blipFill>
        <p:spPr bwMode="auto">
          <a:xfrm>
            <a:off x="1143000" y="3276600"/>
            <a:ext cx="1371600" cy="1371600"/>
          </a:xfrm>
          <a:prstGeom prst="rect">
            <a:avLst/>
          </a:prstGeom>
          <a:noFill/>
          <a:ln w="9525">
            <a:noFill/>
            <a:miter lim="800000"/>
            <a:headEnd/>
            <a:tailEnd/>
          </a:ln>
          <a:effectLst/>
        </p:spPr>
      </p:pic>
      <p:sp>
        <p:nvSpPr>
          <p:cNvPr id="6" name="Rectangle 5"/>
          <p:cNvSpPr/>
          <p:nvPr/>
        </p:nvSpPr>
        <p:spPr>
          <a:xfrm>
            <a:off x="5334000" y="2667000"/>
            <a:ext cx="3214255" cy="1447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7" name="Rectangle 6"/>
          <p:cNvSpPr/>
          <p:nvPr/>
        </p:nvSpPr>
        <p:spPr>
          <a:xfrm>
            <a:off x="5410200" y="4724400"/>
            <a:ext cx="3214255" cy="1447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123" name="Picture 3"/>
          <p:cNvPicPr>
            <a:picLocks noChangeAspect="1" noChangeArrowheads="1"/>
          </p:cNvPicPr>
          <p:nvPr/>
        </p:nvPicPr>
        <p:blipFill>
          <a:blip r:embed="rId3" cstate="print"/>
          <a:srcRect/>
          <a:stretch>
            <a:fillRect/>
          </a:stretch>
        </p:blipFill>
        <p:spPr bwMode="auto">
          <a:xfrm>
            <a:off x="5562600" y="2743200"/>
            <a:ext cx="1238250" cy="1238250"/>
          </a:xfrm>
          <a:prstGeom prst="rect">
            <a:avLst/>
          </a:prstGeom>
          <a:noFill/>
          <a:ln w="9525">
            <a:noFill/>
            <a:miter lim="800000"/>
            <a:headEnd/>
            <a:tailEnd/>
          </a:ln>
          <a:effectLst/>
        </p:spPr>
      </p:pic>
      <p:pic>
        <p:nvPicPr>
          <p:cNvPr id="9" name="Picture 3"/>
          <p:cNvPicPr>
            <a:picLocks noChangeAspect="1" noChangeArrowheads="1"/>
          </p:cNvPicPr>
          <p:nvPr/>
        </p:nvPicPr>
        <p:blipFill>
          <a:blip r:embed="rId3" cstate="print"/>
          <a:srcRect/>
          <a:stretch>
            <a:fillRect/>
          </a:stretch>
        </p:blipFill>
        <p:spPr bwMode="auto">
          <a:xfrm>
            <a:off x="5638800" y="4800600"/>
            <a:ext cx="1238250" cy="1238250"/>
          </a:xfrm>
          <a:prstGeom prst="rect">
            <a:avLst/>
          </a:prstGeom>
          <a:noFill/>
          <a:ln w="9525">
            <a:noFill/>
            <a:miter lim="800000"/>
            <a:headEnd/>
            <a:tailEnd/>
          </a:ln>
          <a:effectLst/>
        </p:spPr>
      </p:pic>
      <p:sp>
        <p:nvSpPr>
          <p:cNvPr id="10" name="Rectangle 9"/>
          <p:cNvSpPr/>
          <p:nvPr/>
        </p:nvSpPr>
        <p:spPr>
          <a:xfrm>
            <a:off x="6858000" y="2819400"/>
            <a:ext cx="1981199" cy="338554"/>
          </a:xfrm>
          <a:prstGeom prst="rect">
            <a:avLst/>
          </a:prstGeom>
        </p:spPr>
        <p:txBody>
          <a:bodyPr wrap="square">
            <a:spAutoFit/>
          </a:bodyPr>
          <a:lstStyle/>
          <a:p>
            <a:r>
              <a:rPr lang="en-IN" sz="1600" dirty="0" smtClean="0">
                <a:solidFill>
                  <a:srgbClr val="A6A6A6"/>
                </a:solidFill>
                <a:latin typeface="Calibri"/>
              </a:rPr>
              <a:t>Availability Zone 1</a:t>
            </a:r>
            <a:endParaRPr lang="en-IN" sz="1600" dirty="0"/>
          </a:p>
        </p:txBody>
      </p:sp>
      <p:sp>
        <p:nvSpPr>
          <p:cNvPr id="11" name="Rectangle 10"/>
          <p:cNvSpPr/>
          <p:nvPr/>
        </p:nvSpPr>
        <p:spPr>
          <a:xfrm>
            <a:off x="6934200" y="4876800"/>
            <a:ext cx="1696234" cy="338554"/>
          </a:xfrm>
          <a:prstGeom prst="rect">
            <a:avLst/>
          </a:prstGeom>
        </p:spPr>
        <p:txBody>
          <a:bodyPr wrap="none">
            <a:spAutoFit/>
          </a:bodyPr>
          <a:lstStyle/>
          <a:p>
            <a:r>
              <a:rPr lang="en-IN" sz="1600" dirty="0" smtClean="0">
                <a:solidFill>
                  <a:srgbClr val="A6A6A6"/>
                </a:solidFill>
                <a:latin typeface="Calibri"/>
              </a:rPr>
              <a:t>Availability Zone 2</a:t>
            </a:r>
            <a:endParaRPr lang="en-IN" sz="1600" dirty="0"/>
          </a:p>
        </p:txBody>
      </p:sp>
      <p:sp>
        <p:nvSpPr>
          <p:cNvPr id="12" name="Rectangle 11"/>
          <p:cNvSpPr/>
          <p:nvPr/>
        </p:nvSpPr>
        <p:spPr>
          <a:xfrm>
            <a:off x="7010400" y="3352800"/>
            <a:ext cx="1343638" cy="369332"/>
          </a:xfrm>
          <a:prstGeom prst="rect">
            <a:avLst/>
          </a:prstGeom>
        </p:spPr>
        <p:txBody>
          <a:bodyPr wrap="none">
            <a:spAutoFit/>
          </a:bodyPr>
          <a:lstStyle/>
          <a:p>
            <a:r>
              <a:rPr lang="en-IN" dirty="0" err="1" smtClean="0">
                <a:solidFill>
                  <a:srgbClr val="444949"/>
                </a:solidFill>
                <a:latin typeface="Calibri"/>
              </a:rPr>
              <a:t>CloudHSM</a:t>
            </a:r>
            <a:r>
              <a:rPr lang="en-IN" dirty="0" smtClean="0">
                <a:solidFill>
                  <a:srgbClr val="444949"/>
                </a:solidFill>
                <a:latin typeface="Calibri"/>
              </a:rPr>
              <a:t> 1</a:t>
            </a:r>
            <a:endParaRPr lang="en-IN" dirty="0"/>
          </a:p>
        </p:txBody>
      </p:sp>
      <p:sp>
        <p:nvSpPr>
          <p:cNvPr id="13" name="Rectangle 12"/>
          <p:cNvSpPr/>
          <p:nvPr/>
        </p:nvSpPr>
        <p:spPr>
          <a:xfrm>
            <a:off x="7086600" y="5334000"/>
            <a:ext cx="1343638" cy="369332"/>
          </a:xfrm>
          <a:prstGeom prst="rect">
            <a:avLst/>
          </a:prstGeom>
        </p:spPr>
        <p:txBody>
          <a:bodyPr wrap="none">
            <a:spAutoFit/>
          </a:bodyPr>
          <a:lstStyle/>
          <a:p>
            <a:r>
              <a:rPr lang="en-IN" dirty="0" err="1" smtClean="0">
                <a:solidFill>
                  <a:srgbClr val="444949"/>
                </a:solidFill>
                <a:latin typeface="Calibri"/>
              </a:rPr>
              <a:t>CloudHSM</a:t>
            </a:r>
            <a:r>
              <a:rPr lang="en-IN" dirty="0" smtClean="0">
                <a:solidFill>
                  <a:srgbClr val="444949"/>
                </a:solidFill>
                <a:latin typeface="Calibri"/>
              </a:rPr>
              <a:t> 2</a:t>
            </a:r>
            <a:endParaRPr lang="en-IN" dirty="0"/>
          </a:p>
        </p:txBody>
      </p:sp>
      <p:sp>
        <p:nvSpPr>
          <p:cNvPr id="14" name="Rectangle 13"/>
          <p:cNvSpPr/>
          <p:nvPr/>
        </p:nvSpPr>
        <p:spPr>
          <a:xfrm>
            <a:off x="914400" y="4724400"/>
            <a:ext cx="2061783" cy="369332"/>
          </a:xfrm>
          <a:prstGeom prst="rect">
            <a:avLst/>
          </a:prstGeom>
        </p:spPr>
        <p:txBody>
          <a:bodyPr wrap="none">
            <a:spAutoFit/>
          </a:bodyPr>
          <a:lstStyle/>
          <a:p>
            <a:r>
              <a:rPr lang="en-IN" dirty="0" err="1" smtClean="0"/>
              <a:t>CloudHSM</a:t>
            </a:r>
            <a:r>
              <a:rPr lang="en-IN" dirty="0" smtClean="0"/>
              <a:t> Client</a:t>
            </a:r>
            <a:endParaRPr lang="en-IN" dirty="0"/>
          </a:p>
        </p:txBody>
      </p:sp>
      <p:cxnSp>
        <p:nvCxnSpPr>
          <p:cNvPr id="16" name="Straight Arrow Connector 15"/>
          <p:cNvCxnSpPr/>
          <p:nvPr/>
        </p:nvCxnSpPr>
        <p:spPr>
          <a:xfrm rot="5400000" flipH="1" flipV="1">
            <a:off x="5881688" y="4405312"/>
            <a:ext cx="743744" cy="1031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743200" y="3276600"/>
            <a:ext cx="2819400" cy="6096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743200" y="4114800"/>
            <a:ext cx="2819400" cy="1143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990600" y="1447800"/>
          <a:ext cx="7010400" cy="4701194"/>
        </p:xfrm>
        <a:graphic>
          <a:graphicData uri="http://schemas.openxmlformats.org/drawingml/2006/table">
            <a:tbl>
              <a:tblPr firstRow="1" bandRow="1">
                <a:tableStyleId>{5C22544A-7EE6-4342-B048-85BDC9FD1C3A}</a:tableStyleId>
              </a:tblPr>
              <a:tblGrid>
                <a:gridCol w="2336800"/>
                <a:gridCol w="2336800"/>
                <a:gridCol w="2336800"/>
              </a:tblGrid>
              <a:tr h="357450">
                <a:tc>
                  <a:txBody>
                    <a:bodyPr/>
                    <a:lstStyle/>
                    <a:p>
                      <a:r>
                        <a:rPr kumimoji="0" lang="en-IN" sz="1400" b="1" kern="1200" baseline="0" dirty="0" smtClean="0">
                          <a:solidFill>
                            <a:schemeClr val="lt1"/>
                          </a:solidFill>
                          <a:latin typeface="+mn-lt"/>
                          <a:ea typeface="+mn-ea"/>
                          <a:cs typeface="+mn-cs"/>
                        </a:rPr>
                        <a:t>Feature</a:t>
                      </a:r>
                      <a:endParaRPr lang="en-IN" sz="1400" dirty="0"/>
                    </a:p>
                  </a:txBody>
                  <a:tcPr/>
                </a:tc>
                <a:tc>
                  <a:txBody>
                    <a:bodyPr/>
                    <a:lstStyle/>
                    <a:p>
                      <a:r>
                        <a:rPr kumimoji="0" lang="en-IN" sz="1400" b="1" kern="1200" baseline="0" dirty="0" smtClean="0">
                          <a:solidFill>
                            <a:schemeClr val="lt1"/>
                          </a:solidFill>
                          <a:latin typeface="+mn-lt"/>
                          <a:ea typeface="+mn-ea"/>
                          <a:cs typeface="+mn-cs"/>
                        </a:rPr>
                        <a:t>AWS KMS</a:t>
                      </a:r>
                      <a:endParaRPr lang="en-IN" sz="1400" dirty="0"/>
                    </a:p>
                  </a:txBody>
                  <a:tcPr/>
                </a:tc>
                <a:tc>
                  <a:txBody>
                    <a:bodyPr/>
                    <a:lstStyle/>
                    <a:p>
                      <a:r>
                        <a:rPr kumimoji="0" lang="en-IN" sz="1400" b="1" kern="1200" baseline="0" dirty="0" smtClean="0">
                          <a:solidFill>
                            <a:schemeClr val="lt1"/>
                          </a:solidFill>
                          <a:latin typeface="+mn-lt"/>
                          <a:ea typeface="+mn-ea"/>
                          <a:cs typeface="+mn-cs"/>
                        </a:rPr>
                        <a:t>AWS </a:t>
                      </a:r>
                      <a:r>
                        <a:rPr kumimoji="0" lang="en-IN" sz="1400" b="1" kern="1200" baseline="0" dirty="0" err="1" smtClean="0">
                          <a:solidFill>
                            <a:schemeClr val="lt1"/>
                          </a:solidFill>
                          <a:latin typeface="+mn-lt"/>
                          <a:ea typeface="+mn-ea"/>
                          <a:cs typeface="+mn-cs"/>
                        </a:rPr>
                        <a:t>CloudHSM</a:t>
                      </a:r>
                      <a:endParaRPr lang="en-IN" sz="1400" dirty="0"/>
                    </a:p>
                  </a:txBody>
                  <a:tcPr/>
                </a:tc>
              </a:tr>
              <a:tr h="491662">
                <a:tc>
                  <a:txBody>
                    <a:bodyPr/>
                    <a:lstStyle/>
                    <a:p>
                      <a:r>
                        <a:rPr kumimoji="0" lang="en-IN" sz="1400" b="1" kern="1200" baseline="0" dirty="0" smtClean="0">
                          <a:solidFill>
                            <a:schemeClr val="dk1"/>
                          </a:solidFill>
                          <a:latin typeface="+mn-lt"/>
                          <a:ea typeface="+mn-ea"/>
                          <a:cs typeface="+mn-cs"/>
                        </a:rPr>
                        <a:t>Tenancy</a:t>
                      </a:r>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aseline="0" dirty="0" smtClean="0">
                          <a:solidFill>
                            <a:srgbClr val="444949"/>
                          </a:solidFill>
                          <a:latin typeface="Calibri"/>
                        </a:rPr>
                        <a:t>Uses multi-tenant key storage</a:t>
                      </a:r>
                      <a:endParaRPr lang="en-IN" sz="1400" dirty="0"/>
                    </a:p>
                  </a:txBody>
                  <a:tcPr/>
                </a:tc>
                <a:tc>
                  <a:txBody>
                    <a:bodyPr/>
                    <a:lstStyle/>
                    <a:p>
                      <a:pPr algn="l"/>
                      <a:r>
                        <a:rPr lang="en-IN" sz="1400" baseline="0" dirty="0" smtClean="0">
                          <a:solidFill>
                            <a:srgbClr val="444949"/>
                          </a:solidFill>
                          <a:latin typeface="Calibri"/>
                        </a:rPr>
                        <a:t>Single tenant key storage,</a:t>
                      </a:r>
                    </a:p>
                    <a:p>
                      <a:pPr algn="l"/>
                      <a:r>
                        <a:rPr lang="en-IN" sz="1400" baseline="0" dirty="0" smtClean="0">
                          <a:solidFill>
                            <a:srgbClr val="444949"/>
                          </a:solidFill>
                          <a:latin typeface="Calibri"/>
                        </a:rPr>
                        <a:t>dedicated to one customer</a:t>
                      </a:r>
                      <a:endParaRPr lang="en-IN" sz="1400" dirty="0"/>
                    </a:p>
                  </a:txBody>
                  <a:tcPr/>
                </a:tc>
              </a:tr>
              <a:tr h="702375">
                <a:tc>
                  <a:txBody>
                    <a:bodyPr/>
                    <a:lstStyle/>
                    <a:p>
                      <a:r>
                        <a:rPr kumimoji="0" lang="en-IN" sz="1400" b="1" kern="1200" baseline="0" dirty="0" smtClean="0">
                          <a:solidFill>
                            <a:schemeClr val="dk1"/>
                          </a:solidFill>
                          <a:latin typeface="+mn-lt"/>
                          <a:ea typeface="+mn-ea"/>
                          <a:cs typeface="+mn-cs"/>
                        </a:rPr>
                        <a:t>Keys</a:t>
                      </a:r>
                      <a:endParaRPr lang="en-IN" sz="1400" dirty="0"/>
                    </a:p>
                  </a:txBody>
                  <a:tcPr/>
                </a:tc>
                <a:tc>
                  <a:txBody>
                    <a:bodyPr/>
                    <a:lstStyle/>
                    <a:p>
                      <a:pPr algn="l"/>
                      <a:r>
                        <a:rPr lang="en-IN" sz="1400" baseline="0" dirty="0" smtClean="0">
                          <a:solidFill>
                            <a:srgbClr val="444949"/>
                          </a:solidFill>
                          <a:latin typeface="Calibri"/>
                        </a:rPr>
                        <a:t>Keys owned and managed by</a:t>
                      </a:r>
                    </a:p>
                    <a:p>
                      <a:pPr algn="l"/>
                      <a:r>
                        <a:rPr lang="en-IN" sz="1400" baseline="0" dirty="0" smtClean="0">
                          <a:solidFill>
                            <a:srgbClr val="444949"/>
                          </a:solidFill>
                          <a:latin typeface="Calibri"/>
                        </a:rPr>
                        <a:t>AWS</a:t>
                      </a:r>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aseline="0" dirty="0" smtClean="0">
                          <a:solidFill>
                            <a:srgbClr val="444949"/>
                          </a:solidFill>
                          <a:latin typeface="Calibri"/>
                        </a:rPr>
                        <a:t>Customer managed Keys</a:t>
                      </a:r>
                      <a:endParaRPr lang="en-IN" sz="1400" dirty="0"/>
                    </a:p>
                  </a:txBody>
                  <a:tcPr/>
                </a:tc>
              </a:tr>
              <a:tr h="702375">
                <a:tc>
                  <a:txBody>
                    <a:bodyPr/>
                    <a:lstStyle/>
                    <a:p>
                      <a:r>
                        <a:rPr kumimoji="0" lang="en-IN" sz="1400" b="1" kern="1200" baseline="0" dirty="0" smtClean="0">
                          <a:solidFill>
                            <a:schemeClr val="dk1"/>
                          </a:solidFill>
                          <a:latin typeface="+mn-lt"/>
                          <a:ea typeface="+mn-ea"/>
                          <a:cs typeface="+mn-cs"/>
                        </a:rPr>
                        <a:t>Encryption</a:t>
                      </a:r>
                      <a:endParaRPr lang="en-IN" sz="1400" dirty="0"/>
                    </a:p>
                  </a:txBody>
                  <a:tcPr/>
                </a:tc>
                <a:tc>
                  <a:txBody>
                    <a:bodyPr/>
                    <a:lstStyle/>
                    <a:p>
                      <a:pPr algn="l"/>
                      <a:r>
                        <a:rPr lang="en-IN" sz="1400" baseline="0" dirty="0" smtClean="0">
                          <a:solidFill>
                            <a:srgbClr val="444949"/>
                          </a:solidFill>
                          <a:latin typeface="Calibri"/>
                        </a:rPr>
                        <a:t>Supports only symmetric key</a:t>
                      </a:r>
                    </a:p>
                    <a:p>
                      <a:pPr algn="l"/>
                      <a:r>
                        <a:rPr lang="en-IN" sz="1400" baseline="0" dirty="0" smtClean="0">
                          <a:solidFill>
                            <a:srgbClr val="444949"/>
                          </a:solidFill>
                          <a:latin typeface="Calibri"/>
                        </a:rPr>
                        <a:t>encryption</a:t>
                      </a:r>
                      <a:endParaRPr lang="en-IN" sz="1400" dirty="0"/>
                    </a:p>
                  </a:txBody>
                  <a:tcPr/>
                </a:tc>
                <a:tc>
                  <a:txBody>
                    <a:bodyPr/>
                    <a:lstStyle/>
                    <a:p>
                      <a:pPr algn="l"/>
                      <a:r>
                        <a:rPr lang="en-IN" sz="1400" baseline="0" dirty="0" smtClean="0">
                          <a:solidFill>
                            <a:srgbClr val="444949"/>
                          </a:solidFill>
                          <a:latin typeface="Calibri"/>
                        </a:rPr>
                        <a:t>Supports both symmetric and</a:t>
                      </a:r>
                    </a:p>
                    <a:p>
                      <a:pPr algn="l"/>
                      <a:r>
                        <a:rPr lang="en-IN" sz="1400" baseline="0" dirty="0" smtClean="0">
                          <a:solidFill>
                            <a:srgbClr val="444949"/>
                          </a:solidFill>
                          <a:latin typeface="Calibri"/>
                        </a:rPr>
                        <a:t>asymmetric encryption</a:t>
                      </a:r>
                      <a:endParaRPr lang="en-IN" sz="1400" dirty="0"/>
                    </a:p>
                  </a:txBody>
                  <a:tcPr/>
                </a:tc>
              </a:tr>
              <a:tr h="491662">
                <a:tc>
                  <a:txBody>
                    <a:bodyPr/>
                    <a:lstStyle/>
                    <a:p>
                      <a:r>
                        <a:rPr kumimoji="0" lang="en-IN" sz="1400" b="1" kern="1200" baseline="0" dirty="0" smtClean="0">
                          <a:solidFill>
                            <a:schemeClr val="dk1"/>
                          </a:solidFill>
                          <a:latin typeface="+mn-lt"/>
                          <a:ea typeface="+mn-ea"/>
                          <a:cs typeface="+mn-cs"/>
                        </a:rPr>
                        <a:t>Cryptographic Acceleration</a:t>
                      </a:r>
                      <a:endParaRPr lang="en-IN" sz="1400" dirty="0"/>
                    </a:p>
                  </a:txBody>
                  <a:tcPr/>
                </a:tc>
                <a:tc>
                  <a:txBody>
                    <a:bodyPr/>
                    <a:lstStyle/>
                    <a:p>
                      <a:r>
                        <a:rPr lang="en-US" sz="1400" dirty="0" smtClean="0"/>
                        <a:t>none</a:t>
                      </a:r>
                    </a:p>
                    <a:p>
                      <a:endParaRPr lang="en-US" sz="1400" dirty="0" smtClean="0"/>
                    </a:p>
                  </a:txBody>
                  <a:tcPr/>
                </a:tc>
                <a:tc>
                  <a:txBody>
                    <a:bodyPr/>
                    <a:lstStyle/>
                    <a:p>
                      <a:pPr algn="l"/>
                      <a:r>
                        <a:rPr lang="en-IN" sz="1400" baseline="0" dirty="0" smtClean="0">
                          <a:solidFill>
                            <a:srgbClr val="444949"/>
                          </a:solidFill>
                          <a:latin typeface="Calibri"/>
                        </a:rPr>
                        <a:t>SSL/TLS Acceleration</a:t>
                      </a:r>
                    </a:p>
                    <a:p>
                      <a:pPr algn="l"/>
                      <a:r>
                        <a:rPr lang="en-IN" sz="1400" baseline="0" dirty="0" smtClean="0">
                          <a:solidFill>
                            <a:srgbClr val="444949"/>
                          </a:solidFill>
                          <a:latin typeface="Calibri"/>
                        </a:rPr>
                        <a:t>Oracle TDE Acceleration</a:t>
                      </a:r>
                      <a:endParaRPr lang="en-IN" sz="1400" dirty="0"/>
                    </a:p>
                  </a:txBody>
                  <a:tcPr/>
                </a:tc>
              </a:tr>
              <a:tr h="1545224">
                <a:tc>
                  <a:txBody>
                    <a:bodyPr/>
                    <a:lstStyle/>
                    <a:p>
                      <a:r>
                        <a:rPr kumimoji="0" lang="en-IN" sz="1400" b="1" kern="1200" baseline="0" dirty="0" smtClean="0">
                          <a:solidFill>
                            <a:schemeClr val="dk1"/>
                          </a:solidFill>
                          <a:latin typeface="+mn-lt"/>
                          <a:ea typeface="+mn-ea"/>
                          <a:cs typeface="+mn-cs"/>
                        </a:rPr>
                        <a:t>Key Storage and Management</a:t>
                      </a:r>
                      <a:endParaRPr lang="en-IN" sz="1400" dirty="0"/>
                    </a:p>
                  </a:txBody>
                  <a:tcPr/>
                </a:tc>
                <a:tc>
                  <a:txBody>
                    <a:bodyPr/>
                    <a:lstStyle/>
                    <a:p>
                      <a:pPr algn="l"/>
                      <a:r>
                        <a:rPr lang="en-IN" sz="1400" baseline="0" dirty="0" smtClean="0">
                          <a:solidFill>
                            <a:srgbClr val="444949"/>
                          </a:solidFill>
                          <a:latin typeface="Calibri"/>
                        </a:rPr>
                        <a:t>Accessible from multiple</a:t>
                      </a:r>
                    </a:p>
                    <a:p>
                      <a:pPr algn="l"/>
                      <a:r>
                        <a:rPr lang="en-IN" sz="1400" baseline="0" dirty="0" smtClean="0">
                          <a:solidFill>
                            <a:srgbClr val="444949"/>
                          </a:solidFill>
                          <a:latin typeface="Calibri"/>
                        </a:rPr>
                        <a:t>regions</a:t>
                      </a:r>
                    </a:p>
                    <a:p>
                      <a:pPr algn="l"/>
                      <a:r>
                        <a:rPr lang="en-IN" sz="1400" baseline="0" dirty="0" smtClean="0">
                          <a:solidFill>
                            <a:srgbClr val="444949"/>
                          </a:solidFill>
                          <a:latin typeface="Calibri"/>
                        </a:rPr>
                        <a:t>Centralized management from</a:t>
                      </a:r>
                    </a:p>
                    <a:p>
                      <a:pPr algn="l"/>
                      <a:r>
                        <a:rPr lang="en-IN" sz="1400" baseline="0" dirty="0" smtClean="0">
                          <a:solidFill>
                            <a:srgbClr val="444949"/>
                          </a:solidFill>
                          <a:latin typeface="Calibri"/>
                        </a:rPr>
                        <a:t>IAM</a:t>
                      </a:r>
                      <a:endParaRPr lang="en-IN" sz="1400" dirty="0"/>
                    </a:p>
                  </a:txBody>
                  <a:tcPr/>
                </a:tc>
                <a:tc>
                  <a:txBody>
                    <a:bodyPr/>
                    <a:lstStyle/>
                    <a:p>
                      <a:pPr algn="l"/>
                      <a:r>
                        <a:rPr lang="en-IN" sz="1400" baseline="0" dirty="0" smtClean="0">
                          <a:solidFill>
                            <a:srgbClr val="444949"/>
                          </a:solidFill>
                          <a:latin typeface="Calibri"/>
                        </a:rPr>
                        <a:t>Deployed and managed from a</a:t>
                      </a:r>
                    </a:p>
                    <a:p>
                      <a:pPr algn="l"/>
                      <a:r>
                        <a:rPr lang="en-IN" sz="1400" baseline="0" dirty="0" smtClean="0">
                          <a:solidFill>
                            <a:srgbClr val="444949"/>
                          </a:solidFill>
                          <a:latin typeface="Calibri"/>
                        </a:rPr>
                        <a:t>customer VPC.</a:t>
                      </a:r>
                    </a:p>
                    <a:p>
                      <a:pPr algn="l"/>
                      <a:r>
                        <a:rPr lang="en-IN" sz="1400" baseline="0" dirty="0" smtClean="0">
                          <a:solidFill>
                            <a:srgbClr val="444949"/>
                          </a:solidFill>
                          <a:latin typeface="Calibri"/>
                        </a:rPr>
                        <a:t>Accessible and can be shared</a:t>
                      </a:r>
                    </a:p>
                    <a:p>
                      <a:pPr algn="l"/>
                      <a:r>
                        <a:rPr lang="en-IN" sz="1400" baseline="0" dirty="0" smtClean="0">
                          <a:solidFill>
                            <a:srgbClr val="444949"/>
                          </a:solidFill>
                          <a:latin typeface="Calibri"/>
                        </a:rPr>
                        <a:t>across VPCs using VPC peering</a:t>
                      </a:r>
                      <a:endParaRPr lang="en-IN" sz="1400" dirty="0"/>
                    </a:p>
                  </a:txBody>
                  <a:tcPr/>
                </a:tc>
              </a:tr>
              <a:tr h="357450">
                <a:tc>
                  <a:txBody>
                    <a:bodyPr/>
                    <a:lstStyle/>
                    <a:p>
                      <a:r>
                        <a:rPr kumimoji="0" lang="en-IN" sz="1400" b="1" kern="1200" baseline="0" dirty="0" smtClean="0">
                          <a:solidFill>
                            <a:schemeClr val="dk1"/>
                          </a:solidFill>
                          <a:latin typeface="+mn-lt"/>
                          <a:ea typeface="+mn-ea"/>
                          <a:cs typeface="+mn-cs"/>
                        </a:rPr>
                        <a:t>Free Tier Availability</a:t>
                      </a:r>
                      <a:endParaRPr lang="en-IN" sz="1400" dirty="0"/>
                    </a:p>
                  </a:txBody>
                  <a:tcPr/>
                </a:tc>
                <a:tc>
                  <a:txBody>
                    <a:bodyPr/>
                    <a:lstStyle/>
                    <a:p>
                      <a:r>
                        <a:rPr lang="en-US" sz="1400" dirty="0" smtClean="0"/>
                        <a:t>Yes</a:t>
                      </a:r>
                      <a:endParaRPr lang="en-IN" sz="1400" dirty="0"/>
                    </a:p>
                  </a:txBody>
                  <a:tcPr/>
                </a:tc>
                <a:tc>
                  <a:txBody>
                    <a:bodyPr/>
                    <a:lstStyle/>
                    <a:p>
                      <a:r>
                        <a:rPr lang="en-US" sz="1400" dirty="0" smtClean="0"/>
                        <a:t>No</a:t>
                      </a:r>
                      <a:endParaRPr lang="en-IN" sz="1400" dirty="0"/>
                    </a:p>
                  </a:txBody>
                  <a:tcPr/>
                </a:tc>
              </a:tr>
            </a:tbl>
          </a:graphicData>
        </a:graphic>
      </p:graphicFrame>
      <p:sp>
        <p:nvSpPr>
          <p:cNvPr id="3" name="Title 2"/>
          <p:cNvSpPr>
            <a:spLocks noGrp="1"/>
          </p:cNvSpPr>
          <p:nvPr>
            <p:ph type="title"/>
          </p:nvPr>
        </p:nvSpPr>
        <p:spPr>
          <a:xfrm>
            <a:off x="533400" y="304800"/>
            <a:ext cx="8229600" cy="1143000"/>
          </a:xfrm>
        </p:spPr>
        <p:txBody>
          <a:bodyPr/>
          <a:lstStyle/>
          <a:p>
            <a:r>
              <a:rPr lang="en-IN" sz="4000" dirty="0" err="1" smtClean="0">
                <a:solidFill>
                  <a:srgbClr val="444949"/>
                </a:solidFill>
                <a:latin typeface="GillSans-Light"/>
              </a:rPr>
              <a:t>CloudHSM</a:t>
            </a:r>
            <a:r>
              <a:rPr lang="en-IN" sz="4000" dirty="0" smtClean="0">
                <a:solidFill>
                  <a:srgbClr val="444949"/>
                </a:solidFill>
                <a:latin typeface="GillSans-Light"/>
              </a:rPr>
              <a:t> </a:t>
            </a:r>
            <a:r>
              <a:rPr lang="en-IN" sz="4000" dirty="0" err="1" smtClean="0">
                <a:solidFill>
                  <a:srgbClr val="444949"/>
                </a:solidFill>
                <a:latin typeface="GillSans-Light"/>
              </a:rPr>
              <a:t>vs</a:t>
            </a:r>
            <a:r>
              <a:rPr lang="en-IN" sz="4000" dirty="0" smtClean="0">
                <a:solidFill>
                  <a:srgbClr val="444949"/>
                </a:solidFill>
                <a:latin typeface="GillSans-Light"/>
              </a:rPr>
              <a:t> KMS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1481328"/>
            <a:ext cx="4038600" cy="4995672"/>
          </a:xfrm>
        </p:spPr>
        <p:txBody>
          <a:bodyPr>
            <a:noAutofit/>
          </a:bodyPr>
          <a:lstStyle/>
          <a:p>
            <a:pPr>
              <a:buNone/>
            </a:pPr>
            <a:r>
              <a:rPr lang="en-US" sz="1400" dirty="0" smtClean="0"/>
              <a:t>• Anatomy of a policy: JSON doc with Effect,</a:t>
            </a:r>
          </a:p>
          <a:p>
            <a:pPr>
              <a:buNone/>
            </a:pPr>
            <a:r>
              <a:rPr lang="fr-FR" sz="1400" dirty="0" smtClean="0"/>
              <a:t>Action, Resource, Conditions, Policy Variables</a:t>
            </a:r>
          </a:p>
          <a:p>
            <a:pPr>
              <a:buNone/>
            </a:pPr>
            <a:r>
              <a:rPr lang="en-US" sz="1400" dirty="0" smtClean="0"/>
              <a:t>• Explicit DENY has precedence over ALLOW</a:t>
            </a:r>
          </a:p>
          <a:p>
            <a:pPr>
              <a:buNone/>
            </a:pPr>
            <a:r>
              <a:rPr lang="en-US" sz="1400" dirty="0" smtClean="0"/>
              <a:t>• Best practice: use least privilege for</a:t>
            </a:r>
          </a:p>
          <a:p>
            <a:pPr>
              <a:buNone/>
            </a:pPr>
            <a:r>
              <a:rPr lang="en-US" sz="1400" dirty="0" smtClean="0"/>
              <a:t>maximum security</a:t>
            </a:r>
          </a:p>
          <a:p>
            <a:pPr>
              <a:buNone/>
            </a:pPr>
            <a:r>
              <a:rPr lang="en-US" sz="1400" dirty="0" smtClean="0"/>
              <a:t>• Access Advisor: See permissions granted and</a:t>
            </a:r>
          </a:p>
          <a:p>
            <a:pPr>
              <a:buNone/>
            </a:pPr>
            <a:r>
              <a:rPr lang="en-US" sz="1400" dirty="0" smtClean="0"/>
              <a:t>when last accessed</a:t>
            </a:r>
          </a:p>
          <a:p>
            <a:pPr>
              <a:buNone/>
            </a:pPr>
            <a:r>
              <a:rPr lang="en-US" sz="1400" dirty="0" smtClean="0"/>
              <a:t>• Access Analyzer: Analyze resources that are</a:t>
            </a:r>
          </a:p>
          <a:p>
            <a:pPr>
              <a:buNone/>
            </a:pPr>
            <a:r>
              <a:rPr lang="en-US" sz="1400" dirty="0" smtClean="0"/>
              <a:t>shared with external entity</a:t>
            </a:r>
          </a:p>
          <a:p>
            <a:pPr>
              <a:buNone/>
            </a:pPr>
            <a:r>
              <a:rPr lang="en-US" sz="1400" dirty="0" smtClean="0"/>
              <a:t>• Navigate Examples at:</a:t>
            </a:r>
          </a:p>
          <a:p>
            <a:pPr>
              <a:buNone/>
            </a:pPr>
            <a:r>
              <a:rPr lang="en-US" sz="1400" dirty="0" smtClean="0"/>
              <a:t>https://docs.aws.amazon.com/IAM/latest/User</a:t>
            </a:r>
          </a:p>
          <a:p>
            <a:pPr>
              <a:buNone/>
            </a:pPr>
            <a:r>
              <a:rPr lang="en-US" sz="1400" dirty="0" smtClean="0"/>
              <a:t>Guide/access_policies_examples.html</a:t>
            </a:r>
            <a:endParaRPr lang="en-US" sz="1400" dirty="0"/>
          </a:p>
        </p:txBody>
      </p:sp>
      <p:pic>
        <p:nvPicPr>
          <p:cNvPr id="1026" name="Picture 2"/>
          <p:cNvPicPr>
            <a:picLocks noGrp="1" noChangeAspect="1" noChangeArrowheads="1"/>
          </p:cNvPicPr>
          <p:nvPr>
            <p:ph sz="half" idx="2"/>
          </p:nvPr>
        </p:nvPicPr>
        <p:blipFill>
          <a:blip r:embed="rId2" cstate="print"/>
          <a:srcRect/>
          <a:stretch>
            <a:fillRect/>
          </a:stretch>
        </p:blipFill>
        <p:spPr bwMode="auto">
          <a:xfrm>
            <a:off x="4648200" y="1447800"/>
            <a:ext cx="4267200" cy="4495800"/>
          </a:xfrm>
          <a:prstGeom prst="rect">
            <a:avLst/>
          </a:prstGeom>
          <a:noFill/>
          <a:ln w="9525">
            <a:noFill/>
            <a:miter lim="800000"/>
            <a:headEnd/>
            <a:tailEnd/>
          </a:ln>
          <a:effectLst/>
        </p:spPr>
      </p:pic>
      <p:sp>
        <p:nvSpPr>
          <p:cNvPr id="4" name="Title 3"/>
          <p:cNvSpPr>
            <a:spLocks noGrp="1"/>
          </p:cNvSpPr>
          <p:nvPr>
            <p:ph type="title"/>
          </p:nvPr>
        </p:nvSpPr>
        <p:spPr/>
        <p:txBody>
          <a:bodyPr>
            <a:normAutofit/>
          </a:bodyPr>
          <a:lstStyle/>
          <a:p>
            <a:r>
              <a:rPr lang="en-US" sz="3600" dirty="0" smtClean="0"/>
              <a:t>IAM Policies Deep Dive</a:t>
            </a:r>
            <a:endParaRPr lang="en-US" sz="36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4000" dirty="0" smtClean="0">
                <a:solidFill>
                  <a:srgbClr val="444949"/>
                </a:solidFill>
                <a:latin typeface="GillSans-Light"/>
              </a:rPr>
              <a:t>Solution Architecture:</a:t>
            </a:r>
            <a:br>
              <a:rPr lang="en-IN" sz="4000" dirty="0" smtClean="0">
                <a:solidFill>
                  <a:srgbClr val="444949"/>
                </a:solidFill>
                <a:latin typeface="GillSans-Light"/>
              </a:rPr>
            </a:br>
            <a:r>
              <a:rPr lang="en-IN" sz="4000" dirty="0" smtClean="0">
                <a:solidFill>
                  <a:srgbClr val="444949"/>
                </a:solidFill>
                <a:latin typeface="GillSans-Light"/>
              </a:rPr>
              <a:t>SSL on ALB</a:t>
            </a:r>
            <a:endParaRPr lang="en-IN" dirty="0"/>
          </a:p>
        </p:txBody>
      </p:sp>
      <p:pic>
        <p:nvPicPr>
          <p:cNvPr id="6146" name="Picture 2"/>
          <p:cNvPicPr>
            <a:picLocks noGrp="1" noChangeAspect="1" noChangeArrowheads="1"/>
          </p:cNvPicPr>
          <p:nvPr>
            <p:ph idx="1"/>
          </p:nvPr>
        </p:nvPicPr>
        <p:blipFill>
          <a:blip r:embed="rId2"/>
          <a:srcRect/>
          <a:stretch>
            <a:fillRect/>
          </a:stretch>
        </p:blipFill>
        <p:spPr bwMode="auto">
          <a:xfrm>
            <a:off x="685800" y="1524000"/>
            <a:ext cx="8001000" cy="4234656"/>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dirty="0" smtClean="0">
                <a:solidFill>
                  <a:srgbClr val="444949"/>
                </a:solidFill>
                <a:latin typeface="GillSans-Light"/>
              </a:rPr>
              <a:t>Solution Architecture:</a:t>
            </a:r>
            <a:br>
              <a:rPr lang="en-IN" sz="3200" dirty="0" smtClean="0">
                <a:solidFill>
                  <a:srgbClr val="444949"/>
                </a:solidFill>
                <a:latin typeface="GillSans-Light"/>
              </a:rPr>
            </a:br>
            <a:r>
              <a:rPr lang="en-IN" sz="3200" dirty="0" smtClean="0">
                <a:solidFill>
                  <a:srgbClr val="444949"/>
                </a:solidFill>
                <a:latin typeface="GillSans-Light"/>
              </a:rPr>
              <a:t>SSL on web server EC2 instances</a:t>
            </a:r>
            <a:endParaRPr lang="en-IN" sz="3600" dirty="0"/>
          </a:p>
        </p:txBody>
      </p:sp>
      <p:pic>
        <p:nvPicPr>
          <p:cNvPr id="7170" name="Picture 2"/>
          <p:cNvPicPr>
            <a:picLocks noGrp="1" noChangeAspect="1" noChangeArrowheads="1"/>
          </p:cNvPicPr>
          <p:nvPr>
            <p:ph idx="1"/>
          </p:nvPr>
        </p:nvPicPr>
        <p:blipFill>
          <a:blip r:embed="rId2"/>
          <a:srcRect/>
          <a:stretch>
            <a:fillRect/>
          </a:stretch>
        </p:blipFill>
        <p:spPr bwMode="auto">
          <a:xfrm>
            <a:off x="228601" y="1524000"/>
            <a:ext cx="8737168" cy="464820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81328"/>
            <a:ext cx="3276600" cy="4525963"/>
          </a:xfrm>
        </p:spPr>
        <p:txBody>
          <a:bodyPr>
            <a:normAutofit fontScale="70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You can offload SSL to</a:t>
            </a:r>
          </a:p>
          <a:p>
            <a:pPr>
              <a:buNone/>
            </a:pPr>
            <a:r>
              <a:rPr lang="en-IN" sz="2800" dirty="0" err="1" smtClean="0">
                <a:solidFill>
                  <a:srgbClr val="444949"/>
                </a:solidFill>
                <a:latin typeface="GillSans-Light"/>
              </a:rPr>
              <a:t>CloudHSM</a:t>
            </a:r>
            <a:r>
              <a:rPr lang="en-IN" sz="2800" dirty="0" smtClean="0">
                <a:solidFill>
                  <a:srgbClr val="444949"/>
                </a:solidFill>
                <a:latin typeface="GillSans-Light"/>
              </a:rPr>
              <a:t> (SSL</a:t>
            </a:r>
          </a:p>
          <a:p>
            <a:pPr>
              <a:buNone/>
            </a:pPr>
            <a:r>
              <a:rPr lang="en-IN" sz="2800" dirty="0" smtClean="0">
                <a:solidFill>
                  <a:srgbClr val="444949"/>
                </a:solidFill>
                <a:latin typeface="GillSans-Light"/>
              </a:rPr>
              <a:t>Acceleration)</a:t>
            </a:r>
          </a:p>
          <a:p>
            <a:pPr>
              <a:buNone/>
            </a:pPr>
            <a:r>
              <a:rPr lang="en-IN" sz="2800" dirty="0" smtClean="0">
                <a:solidFill>
                  <a:srgbClr val="444949"/>
                </a:solidFill>
                <a:latin typeface="ArialMT"/>
              </a:rPr>
              <a:t>• </a:t>
            </a:r>
            <a:r>
              <a:rPr lang="en-IN" sz="2800" dirty="0" smtClean="0">
                <a:solidFill>
                  <a:srgbClr val="444949"/>
                </a:solidFill>
                <a:latin typeface="GillSans-Light"/>
              </a:rPr>
              <a:t>Supported by NGINX &amp;</a:t>
            </a:r>
          </a:p>
          <a:p>
            <a:pPr>
              <a:buNone/>
            </a:pPr>
            <a:r>
              <a:rPr lang="en-IN" sz="2800" dirty="0" smtClean="0">
                <a:solidFill>
                  <a:srgbClr val="444949"/>
                </a:solidFill>
                <a:latin typeface="GillSans-Light"/>
              </a:rPr>
              <a:t>Apache Web servers</a:t>
            </a:r>
          </a:p>
          <a:p>
            <a:pPr>
              <a:buNone/>
            </a:pPr>
            <a:r>
              <a:rPr lang="en-IN" sz="2800" dirty="0" smtClean="0">
                <a:solidFill>
                  <a:srgbClr val="444949"/>
                </a:solidFill>
                <a:latin typeface="ArialMT"/>
              </a:rPr>
              <a:t>• </a:t>
            </a:r>
            <a:r>
              <a:rPr lang="en-IN" sz="2800" dirty="0" smtClean="0">
                <a:solidFill>
                  <a:srgbClr val="444949"/>
                </a:solidFill>
                <a:latin typeface="GillSans-Light"/>
              </a:rPr>
              <a:t>Extra security: the SSL</a:t>
            </a:r>
          </a:p>
          <a:p>
            <a:pPr>
              <a:buNone/>
            </a:pPr>
            <a:r>
              <a:rPr lang="en-IN" sz="2800" dirty="0" smtClean="0">
                <a:solidFill>
                  <a:srgbClr val="444949"/>
                </a:solidFill>
                <a:latin typeface="GillSans-Light"/>
              </a:rPr>
              <a:t>private key never leaves the  HSM device</a:t>
            </a:r>
          </a:p>
          <a:p>
            <a:pPr>
              <a:buNone/>
            </a:pPr>
            <a:r>
              <a:rPr lang="en-IN" sz="2800" dirty="0" smtClean="0">
                <a:solidFill>
                  <a:srgbClr val="444949"/>
                </a:solidFill>
                <a:latin typeface="ArialMT"/>
              </a:rPr>
              <a:t>• </a:t>
            </a:r>
            <a:r>
              <a:rPr lang="en-IN" sz="2800" dirty="0" smtClean="0">
                <a:solidFill>
                  <a:srgbClr val="444949"/>
                </a:solidFill>
                <a:latin typeface="GillSans-Light"/>
              </a:rPr>
              <a:t>Must setup a cryptographic user (CU) on the </a:t>
            </a:r>
            <a:r>
              <a:rPr lang="en-IN" sz="2800" dirty="0" err="1" smtClean="0">
                <a:solidFill>
                  <a:srgbClr val="444949"/>
                </a:solidFill>
                <a:latin typeface="GillSans-Light"/>
              </a:rPr>
              <a:t>CloudHSM</a:t>
            </a:r>
            <a:r>
              <a:rPr lang="en-IN" sz="2800" dirty="0" smtClean="0">
                <a:solidFill>
                  <a:srgbClr val="444949"/>
                </a:solidFill>
                <a:latin typeface="GillSans-Light"/>
              </a:rPr>
              <a:t> device</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Solution Architecture:</a:t>
            </a:r>
            <a:br>
              <a:rPr lang="en-IN" sz="3200" dirty="0" smtClean="0">
                <a:solidFill>
                  <a:srgbClr val="444949"/>
                </a:solidFill>
                <a:latin typeface="GillSans-Light"/>
              </a:rPr>
            </a:br>
            <a:r>
              <a:rPr lang="en-IN" sz="3200" dirty="0" err="1" smtClean="0">
                <a:solidFill>
                  <a:srgbClr val="444949"/>
                </a:solidFill>
                <a:latin typeface="GillSans-Light"/>
              </a:rPr>
              <a:t>CloudHSM</a:t>
            </a:r>
            <a:r>
              <a:rPr lang="en-IN" sz="3200" dirty="0" smtClean="0">
                <a:solidFill>
                  <a:srgbClr val="444949"/>
                </a:solidFill>
                <a:latin typeface="GillSans-Light"/>
              </a:rPr>
              <a:t> – SSL Offloading</a:t>
            </a:r>
            <a:endParaRPr lang="en-IN" sz="3600" dirty="0"/>
          </a:p>
        </p:txBody>
      </p:sp>
      <p:pic>
        <p:nvPicPr>
          <p:cNvPr id="8194" name="Picture 2"/>
          <p:cNvPicPr>
            <a:picLocks noChangeAspect="1" noChangeArrowheads="1"/>
          </p:cNvPicPr>
          <p:nvPr/>
        </p:nvPicPr>
        <p:blipFill>
          <a:blip r:embed="rId2"/>
          <a:srcRect/>
          <a:stretch>
            <a:fillRect/>
          </a:stretch>
        </p:blipFill>
        <p:spPr bwMode="auto">
          <a:xfrm>
            <a:off x="6400800" y="1143000"/>
            <a:ext cx="2543175" cy="54102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3429000" y="2209800"/>
            <a:ext cx="3076575" cy="312420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2400" dirty="0" smtClean="0">
                <a:solidFill>
                  <a:srgbClr val="444949"/>
                </a:solidFill>
                <a:latin typeface="ArialMT"/>
              </a:rPr>
              <a:t>• </a:t>
            </a:r>
            <a:r>
              <a:rPr lang="en-IN" sz="2400" dirty="0" smtClean="0">
                <a:solidFill>
                  <a:srgbClr val="444949"/>
                </a:solidFill>
                <a:latin typeface="GillSans-Light"/>
              </a:rPr>
              <a:t>There are 4 methods of encrypting objects in S3</a:t>
            </a:r>
          </a:p>
          <a:p>
            <a:pPr>
              <a:buNone/>
            </a:pPr>
            <a:r>
              <a:rPr lang="en-IN" sz="2400" dirty="0" smtClean="0">
                <a:solidFill>
                  <a:srgbClr val="444949"/>
                </a:solidFill>
                <a:latin typeface="ArialMT"/>
              </a:rPr>
              <a:t>• </a:t>
            </a:r>
            <a:r>
              <a:rPr lang="en-IN" sz="2400" b="1" dirty="0" smtClean="0">
                <a:solidFill>
                  <a:srgbClr val="444949"/>
                </a:solidFill>
                <a:latin typeface="GillSans-Light"/>
              </a:rPr>
              <a:t>SSE-S3:</a:t>
            </a:r>
            <a:r>
              <a:rPr lang="en-IN" sz="2400" dirty="0" smtClean="0">
                <a:solidFill>
                  <a:srgbClr val="444949"/>
                </a:solidFill>
                <a:latin typeface="GillSans-Light"/>
              </a:rPr>
              <a:t> encrypts S3 objects using keys handled &amp; managed by AWS</a:t>
            </a:r>
          </a:p>
          <a:p>
            <a:pPr>
              <a:buNone/>
            </a:pPr>
            <a:r>
              <a:rPr lang="en-IN" sz="2400" dirty="0" smtClean="0">
                <a:solidFill>
                  <a:srgbClr val="444949"/>
                </a:solidFill>
                <a:latin typeface="ArialMT"/>
              </a:rPr>
              <a:t>• </a:t>
            </a:r>
            <a:r>
              <a:rPr lang="en-IN" sz="2400" b="1" dirty="0" smtClean="0">
                <a:solidFill>
                  <a:srgbClr val="444949"/>
                </a:solidFill>
                <a:latin typeface="GillSans-Light"/>
              </a:rPr>
              <a:t>SSE-KMS:</a:t>
            </a:r>
            <a:r>
              <a:rPr lang="en-IN" sz="2400" dirty="0" smtClean="0">
                <a:solidFill>
                  <a:srgbClr val="444949"/>
                </a:solidFill>
                <a:latin typeface="GillSans-Light"/>
              </a:rPr>
              <a:t> leverage AWS Key Management Service to manage encryption keys</a:t>
            </a:r>
          </a:p>
          <a:p>
            <a:pPr>
              <a:buNone/>
            </a:pPr>
            <a:r>
              <a:rPr lang="en-IN" sz="2400" dirty="0" smtClean="0">
                <a:solidFill>
                  <a:srgbClr val="444949"/>
                </a:solidFill>
                <a:latin typeface="ArialMT"/>
              </a:rPr>
              <a:t>• </a:t>
            </a:r>
            <a:r>
              <a:rPr lang="en-IN" sz="2400" b="1" dirty="0" smtClean="0">
                <a:solidFill>
                  <a:srgbClr val="444949"/>
                </a:solidFill>
                <a:latin typeface="GillSans-Light"/>
              </a:rPr>
              <a:t>SSE-C: </a:t>
            </a:r>
            <a:r>
              <a:rPr lang="en-IN" sz="2400" dirty="0" smtClean="0">
                <a:solidFill>
                  <a:srgbClr val="444949"/>
                </a:solidFill>
                <a:latin typeface="GillSans-Light"/>
              </a:rPr>
              <a:t>when you want to manage your own encryption keys</a:t>
            </a:r>
          </a:p>
          <a:p>
            <a:pPr>
              <a:buNone/>
            </a:pPr>
            <a:r>
              <a:rPr lang="en-IN" sz="2400" dirty="0" smtClean="0">
                <a:solidFill>
                  <a:srgbClr val="444949"/>
                </a:solidFill>
                <a:latin typeface="ArialMT"/>
              </a:rPr>
              <a:t>• </a:t>
            </a:r>
            <a:r>
              <a:rPr lang="en-IN" sz="2400" dirty="0" smtClean="0">
                <a:solidFill>
                  <a:srgbClr val="444949"/>
                </a:solidFill>
                <a:latin typeface="GillSans-Light"/>
              </a:rPr>
              <a:t>Client Side Encryption</a:t>
            </a:r>
          </a:p>
          <a:p>
            <a:pPr>
              <a:buNone/>
            </a:pPr>
            <a:r>
              <a:rPr lang="en-IN" sz="2400" dirty="0" smtClean="0">
                <a:solidFill>
                  <a:srgbClr val="444949"/>
                </a:solidFill>
                <a:latin typeface="ArialMT"/>
              </a:rPr>
              <a:t>• </a:t>
            </a:r>
            <a:r>
              <a:rPr lang="en-IN" sz="2400" b="1" dirty="0" smtClean="0">
                <a:solidFill>
                  <a:srgbClr val="444949"/>
                </a:solidFill>
                <a:latin typeface="GillSans-Light"/>
              </a:rPr>
              <a:t>Glacier:</a:t>
            </a:r>
            <a:r>
              <a:rPr lang="en-IN" sz="2400" dirty="0" smtClean="0">
                <a:solidFill>
                  <a:srgbClr val="444949"/>
                </a:solidFill>
                <a:latin typeface="GillSans-Light"/>
              </a:rPr>
              <a:t> all data is AES-256 encrypted, key under AWS control</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S3 Encryption for Objects</a:t>
            </a:r>
            <a:endParaRPr lang="en-IN" sz="3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AWS S3 exposes:</a:t>
            </a:r>
          </a:p>
          <a:p>
            <a:pPr lvl="1">
              <a:buNone/>
            </a:pPr>
            <a:r>
              <a:rPr lang="en-IN" sz="1600" dirty="0" smtClean="0">
                <a:solidFill>
                  <a:srgbClr val="444949"/>
                </a:solidFill>
                <a:latin typeface="ArialMT"/>
              </a:rPr>
              <a:t>• </a:t>
            </a:r>
            <a:r>
              <a:rPr lang="en-IN" sz="1600" dirty="0" smtClean="0">
                <a:solidFill>
                  <a:srgbClr val="444949"/>
                </a:solidFill>
                <a:latin typeface="GillSans-Light"/>
              </a:rPr>
              <a:t>HTTP endpoint: non encrypted</a:t>
            </a:r>
          </a:p>
          <a:p>
            <a:pPr lvl="1">
              <a:buNone/>
            </a:pPr>
            <a:r>
              <a:rPr lang="en-IN" sz="1600" dirty="0" smtClean="0">
                <a:solidFill>
                  <a:srgbClr val="444949"/>
                </a:solidFill>
                <a:latin typeface="ArialMT"/>
              </a:rPr>
              <a:t>• </a:t>
            </a:r>
            <a:r>
              <a:rPr lang="en-IN" sz="1600" dirty="0" smtClean="0">
                <a:solidFill>
                  <a:srgbClr val="444949"/>
                </a:solidFill>
                <a:latin typeface="GillSans-Light"/>
              </a:rPr>
              <a:t>HTTPS endpoint: encryption in flight</a:t>
            </a:r>
          </a:p>
          <a:p>
            <a:pPr>
              <a:buNone/>
            </a:pPr>
            <a:r>
              <a:rPr lang="en-IN" sz="2400" dirty="0" smtClean="0">
                <a:solidFill>
                  <a:srgbClr val="444949"/>
                </a:solidFill>
                <a:latin typeface="ArialMT"/>
              </a:rPr>
              <a:t>• </a:t>
            </a:r>
            <a:r>
              <a:rPr lang="en-IN" sz="2400" dirty="0" smtClean="0">
                <a:solidFill>
                  <a:srgbClr val="444949"/>
                </a:solidFill>
                <a:latin typeface="GillSans-Light"/>
              </a:rPr>
              <a:t>You’re free to use the endpoint you want, but HTTPS is recommended</a:t>
            </a:r>
          </a:p>
          <a:p>
            <a:pPr>
              <a:buNone/>
            </a:pPr>
            <a:r>
              <a:rPr lang="en-IN" sz="2400" dirty="0" smtClean="0">
                <a:solidFill>
                  <a:srgbClr val="444949"/>
                </a:solidFill>
                <a:latin typeface="ArialMT"/>
              </a:rPr>
              <a:t>• </a:t>
            </a:r>
            <a:r>
              <a:rPr lang="en-IN" sz="2400" dirty="0" smtClean="0">
                <a:solidFill>
                  <a:srgbClr val="444949"/>
                </a:solidFill>
                <a:latin typeface="GillSans-Light"/>
              </a:rPr>
              <a:t>HTTPS is mandatory for SSE-C</a:t>
            </a:r>
          </a:p>
          <a:p>
            <a:pPr>
              <a:buNone/>
            </a:pPr>
            <a:r>
              <a:rPr lang="en-IN" sz="2400" dirty="0" smtClean="0">
                <a:solidFill>
                  <a:srgbClr val="444949"/>
                </a:solidFill>
                <a:latin typeface="ArialMT"/>
              </a:rPr>
              <a:t>• </a:t>
            </a:r>
            <a:r>
              <a:rPr lang="en-IN" sz="2400" dirty="0" smtClean="0">
                <a:solidFill>
                  <a:srgbClr val="444949"/>
                </a:solidFill>
                <a:latin typeface="GillSans-Light"/>
              </a:rPr>
              <a:t>Encryption in flight is also called SSL / TLS</a:t>
            </a:r>
            <a:endParaRPr lang="en-IN" dirty="0"/>
          </a:p>
        </p:txBody>
      </p:sp>
      <p:sp>
        <p:nvSpPr>
          <p:cNvPr id="3" name="Title 2"/>
          <p:cNvSpPr>
            <a:spLocks noGrp="1"/>
          </p:cNvSpPr>
          <p:nvPr>
            <p:ph type="title"/>
          </p:nvPr>
        </p:nvSpPr>
        <p:spPr/>
        <p:txBody>
          <a:bodyPr>
            <a:normAutofit/>
          </a:bodyPr>
          <a:lstStyle/>
          <a:p>
            <a:r>
              <a:rPr lang="en-IN" sz="3200" dirty="0" smtClean="0">
                <a:solidFill>
                  <a:srgbClr val="444949"/>
                </a:solidFill>
                <a:latin typeface="GillSans-Light"/>
              </a:rPr>
              <a:t>Encryption in transit (SSL)</a:t>
            </a:r>
            <a:endParaRPr lang="en-IN" sz="3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S3 Access Logs:</a:t>
            </a:r>
          </a:p>
          <a:p>
            <a:pPr lvl="1">
              <a:buNone/>
            </a:pPr>
            <a:r>
              <a:rPr lang="en-IN" sz="2400" dirty="0" smtClean="0">
                <a:solidFill>
                  <a:srgbClr val="444949"/>
                </a:solidFill>
                <a:latin typeface="ArialMT"/>
              </a:rPr>
              <a:t>• </a:t>
            </a:r>
            <a:r>
              <a:rPr lang="en-IN" sz="2400" dirty="0" smtClean="0">
                <a:solidFill>
                  <a:srgbClr val="444949"/>
                </a:solidFill>
                <a:latin typeface="GillSans-Light"/>
              </a:rPr>
              <a:t>Detailed records for the requests that are made to a bucket</a:t>
            </a:r>
          </a:p>
          <a:p>
            <a:pPr lvl="1">
              <a:buNone/>
            </a:pPr>
            <a:r>
              <a:rPr lang="en-IN" sz="2400" dirty="0" smtClean="0">
                <a:solidFill>
                  <a:srgbClr val="444949"/>
                </a:solidFill>
                <a:latin typeface="ArialMT"/>
              </a:rPr>
              <a:t>• </a:t>
            </a:r>
            <a:r>
              <a:rPr lang="en-IN" sz="2400" dirty="0" smtClean="0">
                <a:solidFill>
                  <a:srgbClr val="444949"/>
                </a:solidFill>
                <a:latin typeface="GillSans-Light"/>
              </a:rPr>
              <a:t>Might take hours to deliver</a:t>
            </a:r>
          </a:p>
          <a:p>
            <a:pPr lvl="1">
              <a:buNone/>
            </a:pPr>
            <a:r>
              <a:rPr lang="en-IN" sz="2400" dirty="0" smtClean="0">
                <a:solidFill>
                  <a:srgbClr val="444949"/>
                </a:solidFill>
                <a:latin typeface="ArialMT"/>
              </a:rPr>
              <a:t>• </a:t>
            </a:r>
            <a:r>
              <a:rPr lang="en-IN" sz="2400" dirty="0" smtClean="0">
                <a:solidFill>
                  <a:srgbClr val="444949"/>
                </a:solidFill>
                <a:latin typeface="GillSans-Light"/>
              </a:rPr>
              <a:t>Might be incomplete (best effort)</a:t>
            </a:r>
          </a:p>
          <a:p>
            <a:pPr>
              <a:buNone/>
            </a:pPr>
            <a:r>
              <a:rPr lang="en-IN" sz="3200" dirty="0" smtClean="0">
                <a:solidFill>
                  <a:srgbClr val="444949"/>
                </a:solidFill>
                <a:latin typeface="ArialMT"/>
              </a:rPr>
              <a:t>• </a:t>
            </a:r>
            <a:r>
              <a:rPr lang="en-IN" sz="3200" dirty="0" smtClean="0">
                <a:solidFill>
                  <a:srgbClr val="444949"/>
                </a:solidFill>
                <a:latin typeface="GillSans-Light"/>
              </a:rPr>
              <a:t>S3 Events Notifications:</a:t>
            </a:r>
          </a:p>
          <a:p>
            <a:pPr lvl="1">
              <a:buNone/>
            </a:pPr>
            <a:r>
              <a:rPr lang="en-IN" sz="2400" dirty="0" smtClean="0">
                <a:solidFill>
                  <a:srgbClr val="444949"/>
                </a:solidFill>
                <a:latin typeface="ArialMT"/>
              </a:rPr>
              <a:t>• </a:t>
            </a:r>
            <a:r>
              <a:rPr lang="en-IN" sz="2400" dirty="0" smtClean="0">
                <a:solidFill>
                  <a:srgbClr val="444949"/>
                </a:solidFill>
                <a:latin typeface="GillSans-Light"/>
              </a:rPr>
              <a:t>Receive notifications when certain events happen in your bucket</a:t>
            </a:r>
          </a:p>
          <a:p>
            <a:pPr lvl="1">
              <a:buNone/>
            </a:pPr>
            <a:r>
              <a:rPr lang="en-IN" sz="2400" dirty="0" smtClean="0">
                <a:solidFill>
                  <a:srgbClr val="444949"/>
                </a:solidFill>
                <a:latin typeface="ArialMT"/>
              </a:rPr>
              <a:t>• </a:t>
            </a:r>
            <a:r>
              <a:rPr lang="en-IN" sz="2400" dirty="0" smtClean="0">
                <a:solidFill>
                  <a:srgbClr val="444949"/>
                </a:solidFill>
                <a:latin typeface="GillSans-Light"/>
              </a:rPr>
              <a:t>E.g.: new objects created, object removal, restore objects, replication events</a:t>
            </a:r>
          </a:p>
          <a:p>
            <a:pPr lvl="1">
              <a:buNone/>
            </a:pPr>
            <a:r>
              <a:rPr lang="fr-FR" sz="2400" dirty="0" smtClean="0">
                <a:solidFill>
                  <a:srgbClr val="444949"/>
                </a:solidFill>
                <a:latin typeface="ArialMT"/>
              </a:rPr>
              <a:t>• </a:t>
            </a:r>
            <a:r>
              <a:rPr lang="fr-FR" sz="2400" dirty="0" smtClean="0">
                <a:solidFill>
                  <a:srgbClr val="444949"/>
                </a:solidFill>
                <a:latin typeface="GillSans-Light"/>
              </a:rPr>
              <a:t>Destinations: SNS, SQS queue, Lambda</a:t>
            </a:r>
          </a:p>
          <a:p>
            <a:pPr lvl="1">
              <a:buNone/>
            </a:pPr>
            <a:r>
              <a:rPr lang="en-IN" sz="2400" dirty="0" smtClean="0">
                <a:solidFill>
                  <a:srgbClr val="444949"/>
                </a:solidFill>
                <a:latin typeface="ArialMT"/>
              </a:rPr>
              <a:t>• </a:t>
            </a:r>
            <a:r>
              <a:rPr lang="en-IN" sz="2400" dirty="0" smtClean="0">
                <a:solidFill>
                  <a:srgbClr val="444949"/>
                </a:solidFill>
                <a:latin typeface="GillSans-Light"/>
              </a:rPr>
              <a:t>Typically delivered in seconds but can take minutes, notification for every object if versioning is enabled, else risk of one notification for two same object write done simultaneously</a:t>
            </a:r>
          </a:p>
          <a:p>
            <a:pPr>
              <a:buNone/>
            </a:pPr>
            <a:r>
              <a:rPr lang="en-IN" sz="3200" dirty="0" smtClean="0">
                <a:solidFill>
                  <a:srgbClr val="444949"/>
                </a:solidFill>
                <a:latin typeface="ArialMT"/>
              </a:rPr>
              <a:t>• </a:t>
            </a:r>
            <a:r>
              <a:rPr lang="en-IN" sz="3200" dirty="0" smtClean="0">
                <a:solidFill>
                  <a:srgbClr val="444949"/>
                </a:solidFill>
                <a:latin typeface="GillSans-Light"/>
              </a:rPr>
              <a:t>Trusted Advisor:</a:t>
            </a:r>
          </a:p>
          <a:p>
            <a:pPr lvl="1">
              <a:buNone/>
            </a:pPr>
            <a:r>
              <a:rPr lang="en-IN" sz="2400" dirty="0" smtClean="0">
                <a:solidFill>
                  <a:srgbClr val="444949"/>
                </a:solidFill>
                <a:latin typeface="ArialMT"/>
              </a:rPr>
              <a:t>• </a:t>
            </a:r>
            <a:r>
              <a:rPr lang="en-IN" sz="2400" dirty="0" smtClean="0">
                <a:solidFill>
                  <a:srgbClr val="444949"/>
                </a:solidFill>
                <a:latin typeface="GillSans-Light"/>
              </a:rPr>
              <a:t>Check the bucket permission (is the bucket public?)</a:t>
            </a:r>
          </a:p>
          <a:p>
            <a:pPr>
              <a:buNone/>
            </a:pPr>
            <a:r>
              <a:rPr lang="en-IN" sz="3200" dirty="0" smtClean="0">
                <a:solidFill>
                  <a:srgbClr val="444949"/>
                </a:solidFill>
                <a:latin typeface="ArialMT"/>
              </a:rPr>
              <a:t>• </a:t>
            </a:r>
            <a:r>
              <a:rPr lang="en-IN" sz="3200" dirty="0" err="1" smtClean="0">
                <a:solidFill>
                  <a:srgbClr val="444949"/>
                </a:solidFill>
                <a:latin typeface="GillSans-Light"/>
              </a:rPr>
              <a:t>CloudWatch</a:t>
            </a:r>
            <a:r>
              <a:rPr lang="en-IN" sz="3200" dirty="0" smtClean="0">
                <a:solidFill>
                  <a:srgbClr val="444949"/>
                </a:solidFill>
                <a:latin typeface="GillSans-Light"/>
              </a:rPr>
              <a:t> Events:</a:t>
            </a:r>
          </a:p>
          <a:p>
            <a:pPr lvl="1">
              <a:buNone/>
            </a:pPr>
            <a:r>
              <a:rPr lang="en-IN" sz="2400" dirty="0" smtClean="0">
                <a:solidFill>
                  <a:srgbClr val="444949"/>
                </a:solidFill>
                <a:latin typeface="ArialMT"/>
              </a:rPr>
              <a:t>• </a:t>
            </a:r>
            <a:r>
              <a:rPr lang="en-IN" sz="2400" dirty="0" smtClean="0">
                <a:solidFill>
                  <a:srgbClr val="444949"/>
                </a:solidFill>
                <a:latin typeface="GillSans-Light"/>
              </a:rPr>
              <a:t>Need to enable </a:t>
            </a:r>
            <a:r>
              <a:rPr lang="en-IN" sz="2400" dirty="0" err="1" smtClean="0">
                <a:solidFill>
                  <a:srgbClr val="444949"/>
                </a:solidFill>
                <a:latin typeface="GillSans-Light"/>
              </a:rPr>
              <a:t>CloudTrail</a:t>
            </a:r>
            <a:r>
              <a:rPr lang="en-IN" sz="2400" dirty="0" smtClean="0">
                <a:solidFill>
                  <a:srgbClr val="444949"/>
                </a:solidFill>
                <a:latin typeface="GillSans-Light"/>
              </a:rPr>
              <a:t> object level logging on S3 first</a:t>
            </a:r>
          </a:p>
          <a:p>
            <a:pPr lvl="1">
              <a:buNone/>
            </a:pPr>
            <a:r>
              <a:rPr lang="en-IN" sz="2400" dirty="0" smtClean="0">
                <a:solidFill>
                  <a:srgbClr val="444949"/>
                </a:solidFill>
                <a:latin typeface="ArialMT"/>
              </a:rPr>
              <a:t>• </a:t>
            </a:r>
            <a:r>
              <a:rPr lang="en-IN" sz="2400" dirty="0" smtClean="0">
                <a:solidFill>
                  <a:srgbClr val="444949"/>
                </a:solidFill>
                <a:latin typeface="GillSans-Light"/>
              </a:rPr>
              <a:t>Target can be Lambda, SQS, SNS, etc…</a:t>
            </a:r>
            <a:endParaRPr lang="en-IN" dirty="0"/>
          </a:p>
        </p:txBody>
      </p:sp>
      <p:sp>
        <p:nvSpPr>
          <p:cNvPr id="3" name="Title 2"/>
          <p:cNvSpPr>
            <a:spLocks noGrp="1"/>
          </p:cNvSpPr>
          <p:nvPr>
            <p:ph type="title"/>
          </p:nvPr>
        </p:nvSpPr>
        <p:spPr/>
        <p:txBody>
          <a:bodyPr>
            <a:normAutofit/>
          </a:bodyPr>
          <a:lstStyle/>
          <a:p>
            <a:r>
              <a:rPr lang="en-IN" sz="3600" dirty="0" smtClean="0">
                <a:solidFill>
                  <a:srgbClr val="444949"/>
                </a:solidFill>
                <a:latin typeface="GillSans-Light"/>
              </a:rPr>
              <a:t>Events in S3 Buckets</a:t>
            </a:r>
            <a:endParaRPr lang="en-IN" sz="4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IN" sz="3200" dirty="0" smtClean="0">
                <a:solidFill>
                  <a:srgbClr val="444949"/>
                </a:solidFill>
                <a:latin typeface="ArialMT"/>
              </a:rPr>
              <a:t>• </a:t>
            </a:r>
            <a:r>
              <a:rPr lang="en-IN" sz="3200" dirty="0" smtClean="0">
                <a:solidFill>
                  <a:srgbClr val="444949"/>
                </a:solidFill>
                <a:latin typeface="GillSans-Light"/>
              </a:rPr>
              <a:t>User based</a:t>
            </a:r>
          </a:p>
          <a:p>
            <a:pPr lvl="1">
              <a:buNone/>
            </a:pPr>
            <a:r>
              <a:rPr lang="en-IN" sz="2400" dirty="0" smtClean="0">
                <a:solidFill>
                  <a:srgbClr val="444949"/>
                </a:solidFill>
                <a:latin typeface="ArialMT"/>
              </a:rPr>
              <a:t>• </a:t>
            </a:r>
            <a:r>
              <a:rPr lang="en-IN" sz="2400" dirty="0" smtClean="0">
                <a:solidFill>
                  <a:srgbClr val="444949"/>
                </a:solidFill>
                <a:latin typeface="GillSans-Light"/>
              </a:rPr>
              <a:t>IAM policies - which API calls should be allowed for a specific user from IAM console</a:t>
            </a:r>
          </a:p>
          <a:p>
            <a:pPr>
              <a:buNone/>
            </a:pPr>
            <a:r>
              <a:rPr lang="en-IN" sz="3200" dirty="0" smtClean="0">
                <a:solidFill>
                  <a:srgbClr val="444949"/>
                </a:solidFill>
                <a:latin typeface="ArialMT"/>
              </a:rPr>
              <a:t>• </a:t>
            </a:r>
            <a:r>
              <a:rPr lang="en-IN" sz="3200" dirty="0" smtClean="0">
                <a:solidFill>
                  <a:srgbClr val="444949"/>
                </a:solidFill>
                <a:latin typeface="GillSans-Light"/>
              </a:rPr>
              <a:t>Resource Based</a:t>
            </a:r>
          </a:p>
          <a:p>
            <a:pPr lvl="1">
              <a:buNone/>
            </a:pPr>
            <a:r>
              <a:rPr lang="en-IN" sz="2400" dirty="0" smtClean="0">
                <a:solidFill>
                  <a:srgbClr val="444949"/>
                </a:solidFill>
                <a:latin typeface="ArialMT"/>
              </a:rPr>
              <a:t>• </a:t>
            </a:r>
            <a:r>
              <a:rPr lang="en-IN" sz="2400" dirty="0" smtClean="0">
                <a:solidFill>
                  <a:srgbClr val="444949"/>
                </a:solidFill>
                <a:latin typeface="GillSans-Light"/>
              </a:rPr>
              <a:t>Bucket Policies - bucket wide rules from the S3 console - allows cross account</a:t>
            </a:r>
          </a:p>
          <a:p>
            <a:pPr lvl="1">
              <a:buNone/>
            </a:pPr>
            <a:r>
              <a:rPr lang="en-IN" sz="2400" dirty="0" smtClean="0">
                <a:solidFill>
                  <a:srgbClr val="444949"/>
                </a:solidFill>
                <a:latin typeface="ArialMT"/>
              </a:rPr>
              <a:t>• </a:t>
            </a:r>
            <a:r>
              <a:rPr lang="en-IN" sz="2400" dirty="0" smtClean="0">
                <a:solidFill>
                  <a:srgbClr val="444949"/>
                </a:solidFill>
                <a:latin typeface="GillSans-Light"/>
              </a:rPr>
              <a:t>Object Access Control List (ACL) – finer grain</a:t>
            </a:r>
          </a:p>
          <a:p>
            <a:pPr lvl="1">
              <a:buNone/>
            </a:pPr>
            <a:r>
              <a:rPr lang="en-IN" sz="2400" dirty="0" smtClean="0">
                <a:solidFill>
                  <a:srgbClr val="444949"/>
                </a:solidFill>
                <a:latin typeface="ArialMT"/>
              </a:rPr>
              <a:t>• </a:t>
            </a:r>
            <a:r>
              <a:rPr lang="en-IN" sz="2400" dirty="0" smtClean="0">
                <a:solidFill>
                  <a:srgbClr val="444949"/>
                </a:solidFill>
                <a:latin typeface="GillSans-Light"/>
              </a:rPr>
              <a:t>Bucket Access Control List (ACL) – less common</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S3 Security</a:t>
            </a:r>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Use S3 bucket for policy to:</a:t>
            </a:r>
          </a:p>
          <a:p>
            <a:pPr lvl="1">
              <a:buNone/>
            </a:pPr>
            <a:r>
              <a:rPr lang="en-IN" dirty="0" smtClean="0">
                <a:solidFill>
                  <a:srgbClr val="444949"/>
                </a:solidFill>
                <a:latin typeface="ArialMT"/>
              </a:rPr>
              <a:t>• </a:t>
            </a:r>
            <a:r>
              <a:rPr lang="en-IN" dirty="0" smtClean="0">
                <a:solidFill>
                  <a:srgbClr val="444949"/>
                </a:solidFill>
                <a:latin typeface="GillSans-Light"/>
              </a:rPr>
              <a:t>Grant public access to the bucket</a:t>
            </a:r>
          </a:p>
          <a:p>
            <a:pPr lvl="1">
              <a:buNone/>
            </a:pPr>
            <a:r>
              <a:rPr lang="en-IN" dirty="0" smtClean="0">
                <a:solidFill>
                  <a:srgbClr val="444949"/>
                </a:solidFill>
                <a:latin typeface="ArialMT"/>
              </a:rPr>
              <a:t>• </a:t>
            </a:r>
            <a:r>
              <a:rPr lang="en-IN" dirty="0" smtClean="0">
                <a:solidFill>
                  <a:srgbClr val="444949"/>
                </a:solidFill>
                <a:latin typeface="GillSans-Light"/>
              </a:rPr>
              <a:t>Force objects to be encrypted at upload</a:t>
            </a:r>
          </a:p>
          <a:p>
            <a:pPr lvl="1">
              <a:buNone/>
            </a:pPr>
            <a:r>
              <a:rPr lang="en-IN" dirty="0" smtClean="0">
                <a:solidFill>
                  <a:srgbClr val="444949"/>
                </a:solidFill>
                <a:latin typeface="ArialMT"/>
              </a:rPr>
              <a:t>• </a:t>
            </a:r>
            <a:r>
              <a:rPr lang="en-IN" dirty="0" smtClean="0">
                <a:solidFill>
                  <a:srgbClr val="444949"/>
                </a:solidFill>
                <a:latin typeface="GillSans-Light"/>
              </a:rPr>
              <a:t>Grant access to another account (Cross Account)</a:t>
            </a:r>
          </a:p>
          <a:p>
            <a:pPr>
              <a:buNone/>
            </a:pPr>
            <a:r>
              <a:rPr lang="en-IN" sz="3200" dirty="0" smtClean="0">
                <a:solidFill>
                  <a:srgbClr val="444949"/>
                </a:solidFill>
                <a:latin typeface="ArialMT"/>
              </a:rPr>
              <a:t>• </a:t>
            </a:r>
            <a:r>
              <a:rPr lang="en-IN" sz="3200" dirty="0" smtClean="0">
                <a:solidFill>
                  <a:srgbClr val="444949"/>
                </a:solidFill>
                <a:latin typeface="GillSans-Light"/>
              </a:rPr>
              <a:t>Optional Conditions on:</a:t>
            </a:r>
          </a:p>
          <a:p>
            <a:pPr lvl="1">
              <a:buNone/>
            </a:pPr>
            <a:r>
              <a:rPr lang="en-IN" sz="2400" dirty="0" smtClean="0">
                <a:solidFill>
                  <a:srgbClr val="444949"/>
                </a:solidFill>
                <a:latin typeface="ArialMT"/>
              </a:rPr>
              <a:t>• </a:t>
            </a:r>
            <a:r>
              <a:rPr lang="en-IN" sz="2400" dirty="0" smtClean="0">
                <a:solidFill>
                  <a:srgbClr val="444949"/>
                </a:solidFill>
                <a:latin typeface="GillSans-Light"/>
              </a:rPr>
              <a:t>Public IP or Elastic IP (not on Private IP)</a:t>
            </a:r>
          </a:p>
          <a:p>
            <a:pPr lvl="1">
              <a:buNone/>
            </a:pPr>
            <a:r>
              <a:rPr lang="en-IN" sz="2400" dirty="0" smtClean="0">
                <a:solidFill>
                  <a:srgbClr val="444949"/>
                </a:solidFill>
                <a:latin typeface="ArialMT"/>
              </a:rPr>
              <a:t>• </a:t>
            </a:r>
            <a:r>
              <a:rPr lang="en-IN" sz="2400" dirty="0" smtClean="0">
                <a:solidFill>
                  <a:srgbClr val="444949"/>
                </a:solidFill>
                <a:latin typeface="GillSans-Light"/>
              </a:rPr>
              <a:t>Source VPC or Source VPC Endpoint – only works with VPC Endpoints</a:t>
            </a:r>
          </a:p>
          <a:p>
            <a:pPr lvl="1">
              <a:buNone/>
            </a:pPr>
            <a:r>
              <a:rPr lang="en-IN" sz="2400" dirty="0" smtClean="0">
                <a:solidFill>
                  <a:srgbClr val="444949"/>
                </a:solidFill>
                <a:latin typeface="ArialMT"/>
              </a:rPr>
              <a:t>• </a:t>
            </a:r>
            <a:r>
              <a:rPr lang="en-IN" sz="2400" dirty="0" err="1" smtClean="0">
                <a:solidFill>
                  <a:srgbClr val="444949"/>
                </a:solidFill>
                <a:latin typeface="GillSans-Light"/>
              </a:rPr>
              <a:t>CloudFront</a:t>
            </a:r>
            <a:r>
              <a:rPr lang="en-IN" sz="2400" dirty="0" smtClean="0">
                <a:solidFill>
                  <a:srgbClr val="444949"/>
                </a:solidFill>
                <a:latin typeface="GillSans-Light"/>
              </a:rPr>
              <a:t> Origin Identity</a:t>
            </a:r>
          </a:p>
          <a:p>
            <a:pPr lvl="1">
              <a:buNone/>
            </a:pPr>
            <a:r>
              <a:rPr lang="en-IN" sz="2400" dirty="0" smtClean="0">
                <a:solidFill>
                  <a:srgbClr val="444949"/>
                </a:solidFill>
                <a:latin typeface="ArialMT"/>
              </a:rPr>
              <a:t>• </a:t>
            </a:r>
            <a:r>
              <a:rPr lang="en-IN" sz="2400" dirty="0" smtClean="0">
                <a:solidFill>
                  <a:srgbClr val="444949"/>
                </a:solidFill>
                <a:latin typeface="GillSans-Light"/>
              </a:rPr>
              <a:t>MFA</a:t>
            </a:r>
          </a:p>
          <a:p>
            <a:pPr>
              <a:buNone/>
            </a:pPr>
            <a:r>
              <a:rPr lang="en-IN" sz="3200" dirty="0" smtClean="0">
                <a:solidFill>
                  <a:srgbClr val="444949"/>
                </a:solidFill>
                <a:latin typeface="ArialMT"/>
              </a:rPr>
              <a:t>• </a:t>
            </a:r>
            <a:r>
              <a:rPr lang="en-IN" sz="2800" dirty="0" smtClean="0">
                <a:solidFill>
                  <a:srgbClr val="444949"/>
                </a:solidFill>
                <a:latin typeface="GillSans-Light"/>
              </a:rPr>
              <a:t>Examples here: </a:t>
            </a:r>
            <a:r>
              <a:rPr lang="en-IN" sz="2200" dirty="0" smtClean="0">
                <a:solidFill>
                  <a:srgbClr val="0563C2"/>
                </a:solidFill>
                <a:latin typeface="GillSans-Light"/>
              </a:rPr>
              <a:t>https://docs.aws.amazon.com/AmazonS3/latest/dev/examplebucket-policies.html</a:t>
            </a:r>
            <a:endParaRPr lang="en-IN" sz="2400"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S3 Bucket Policies</a:t>
            </a:r>
            <a:endParaRPr lang="en-I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Can generate pre-signed URLs using SDK or CLI</a:t>
            </a:r>
          </a:p>
          <a:p>
            <a:pPr lvl="1">
              <a:buNone/>
            </a:pPr>
            <a:r>
              <a:rPr lang="en-IN" sz="2400" dirty="0" smtClean="0">
                <a:solidFill>
                  <a:srgbClr val="444949"/>
                </a:solidFill>
                <a:latin typeface="ArialMT"/>
              </a:rPr>
              <a:t>• </a:t>
            </a:r>
            <a:r>
              <a:rPr lang="en-IN" sz="2400" dirty="0" smtClean="0">
                <a:solidFill>
                  <a:srgbClr val="444949"/>
                </a:solidFill>
                <a:latin typeface="GillSans-Light"/>
              </a:rPr>
              <a:t>For downloads (easy, can use the CLI)</a:t>
            </a:r>
          </a:p>
          <a:p>
            <a:pPr lvl="1">
              <a:buNone/>
            </a:pPr>
            <a:r>
              <a:rPr lang="en-IN" sz="2400" dirty="0" smtClean="0">
                <a:solidFill>
                  <a:srgbClr val="444949"/>
                </a:solidFill>
                <a:latin typeface="ArialMT"/>
              </a:rPr>
              <a:t>• </a:t>
            </a:r>
            <a:r>
              <a:rPr lang="en-IN" sz="2400" dirty="0" smtClean="0">
                <a:solidFill>
                  <a:srgbClr val="444949"/>
                </a:solidFill>
                <a:latin typeface="GillSans-Light"/>
              </a:rPr>
              <a:t>For uploads (harder, must use the SDK)</a:t>
            </a:r>
          </a:p>
          <a:p>
            <a:pPr>
              <a:buNone/>
            </a:pPr>
            <a:r>
              <a:rPr lang="en-IN" sz="3200" dirty="0" smtClean="0">
                <a:solidFill>
                  <a:srgbClr val="444949"/>
                </a:solidFill>
                <a:latin typeface="ArialMT"/>
              </a:rPr>
              <a:t>• </a:t>
            </a:r>
            <a:r>
              <a:rPr lang="en-IN" sz="3200" dirty="0" smtClean="0">
                <a:solidFill>
                  <a:srgbClr val="444949"/>
                </a:solidFill>
                <a:latin typeface="GillSans-Light"/>
              </a:rPr>
              <a:t>Valid for a default of 3600 seconds, can change timeout with --expires-in</a:t>
            </a:r>
          </a:p>
          <a:p>
            <a:pPr>
              <a:buNone/>
            </a:pPr>
            <a:r>
              <a:rPr lang="en-IN" sz="3200" dirty="0" smtClean="0">
                <a:solidFill>
                  <a:srgbClr val="444949"/>
                </a:solidFill>
                <a:latin typeface="GillSans-Light"/>
              </a:rPr>
              <a:t>[TIME_BY_SECONDS] argument</a:t>
            </a:r>
          </a:p>
          <a:p>
            <a:pPr>
              <a:buNone/>
            </a:pPr>
            <a:r>
              <a:rPr lang="en-IN" sz="3200" dirty="0" smtClean="0">
                <a:solidFill>
                  <a:srgbClr val="444949"/>
                </a:solidFill>
                <a:latin typeface="ArialMT"/>
              </a:rPr>
              <a:t>• </a:t>
            </a:r>
            <a:r>
              <a:rPr lang="en-IN" sz="3200" dirty="0" smtClean="0">
                <a:solidFill>
                  <a:srgbClr val="444949"/>
                </a:solidFill>
                <a:latin typeface="GillSans-Light"/>
              </a:rPr>
              <a:t>Users given a pre-signed URL inherit the permissions of the person who</a:t>
            </a:r>
          </a:p>
          <a:p>
            <a:pPr>
              <a:buNone/>
            </a:pPr>
            <a:r>
              <a:rPr lang="en-IN" sz="3200" dirty="0" smtClean="0">
                <a:solidFill>
                  <a:srgbClr val="444949"/>
                </a:solidFill>
                <a:latin typeface="GillSans-Light"/>
              </a:rPr>
              <a:t>generated the URL for GET / PUT</a:t>
            </a:r>
          </a:p>
          <a:p>
            <a:pPr>
              <a:buNone/>
            </a:pPr>
            <a:r>
              <a:rPr lang="en-IN" sz="3200" dirty="0" smtClean="0">
                <a:solidFill>
                  <a:srgbClr val="444949"/>
                </a:solidFill>
                <a:latin typeface="ArialMT"/>
              </a:rPr>
              <a:t>• </a:t>
            </a:r>
            <a:r>
              <a:rPr lang="en-IN" sz="3200" dirty="0" smtClean="0">
                <a:solidFill>
                  <a:srgbClr val="444949"/>
                </a:solidFill>
                <a:latin typeface="GillSans-Light"/>
              </a:rPr>
              <a:t>Examples :</a:t>
            </a:r>
          </a:p>
          <a:p>
            <a:pPr lvl="1">
              <a:buNone/>
            </a:pPr>
            <a:r>
              <a:rPr lang="en-IN" sz="2400" dirty="0" smtClean="0">
                <a:solidFill>
                  <a:srgbClr val="444949"/>
                </a:solidFill>
                <a:latin typeface="ArialMT"/>
              </a:rPr>
              <a:t>• </a:t>
            </a:r>
            <a:r>
              <a:rPr lang="en-IN" sz="2400" dirty="0" smtClean="0">
                <a:solidFill>
                  <a:srgbClr val="444949"/>
                </a:solidFill>
                <a:latin typeface="GillSans-Light"/>
              </a:rPr>
              <a:t>Allow only logged-in users to download a premium video on your S3 bucket</a:t>
            </a:r>
          </a:p>
          <a:p>
            <a:pPr lvl="1">
              <a:buNone/>
            </a:pPr>
            <a:r>
              <a:rPr lang="en-IN" sz="2400" dirty="0" smtClean="0">
                <a:solidFill>
                  <a:srgbClr val="444949"/>
                </a:solidFill>
                <a:latin typeface="ArialMT"/>
              </a:rPr>
              <a:t>• </a:t>
            </a:r>
            <a:r>
              <a:rPr lang="en-IN" sz="2400" dirty="0" smtClean="0">
                <a:solidFill>
                  <a:srgbClr val="444949"/>
                </a:solidFill>
                <a:latin typeface="GillSans-Light"/>
              </a:rPr>
              <a:t>Allow an ever changing list of users to download files by generating URLs dynamically</a:t>
            </a:r>
          </a:p>
          <a:p>
            <a:pPr lvl="1">
              <a:buNone/>
            </a:pPr>
            <a:r>
              <a:rPr lang="en-IN" sz="2400" dirty="0" smtClean="0">
                <a:solidFill>
                  <a:srgbClr val="444949"/>
                </a:solidFill>
                <a:latin typeface="ArialMT"/>
              </a:rPr>
              <a:t>• </a:t>
            </a:r>
            <a:r>
              <a:rPr lang="en-IN" sz="2400" dirty="0" smtClean="0">
                <a:solidFill>
                  <a:srgbClr val="444949"/>
                </a:solidFill>
                <a:latin typeface="GillSans-Light"/>
              </a:rPr>
              <a:t>Allow temporarily a user to upload a file to a precise location in our bucket</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S3 pre-signed URLs</a:t>
            </a:r>
            <a:endParaRPr lang="en-IN"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VPC Endpoint Gateway</a:t>
            </a:r>
            <a:br>
              <a:rPr lang="en-IN" sz="3600" dirty="0" smtClean="0">
                <a:solidFill>
                  <a:srgbClr val="444949"/>
                </a:solidFill>
                <a:latin typeface="GillSans-Light"/>
              </a:rPr>
            </a:br>
            <a:r>
              <a:rPr lang="en-IN" sz="3600" dirty="0" smtClean="0">
                <a:solidFill>
                  <a:srgbClr val="444949"/>
                </a:solidFill>
                <a:latin typeface="GillSans-Light"/>
              </a:rPr>
              <a:t> for S3</a:t>
            </a:r>
            <a:endParaRPr lang="en-IN" sz="4000" dirty="0"/>
          </a:p>
        </p:txBody>
      </p:sp>
      <p:pic>
        <p:nvPicPr>
          <p:cNvPr id="9218" name="Picture 2"/>
          <p:cNvPicPr>
            <a:picLocks noGrp="1" noChangeAspect="1" noChangeArrowheads="1"/>
          </p:cNvPicPr>
          <p:nvPr>
            <p:ph idx="1"/>
          </p:nvPr>
        </p:nvPicPr>
        <p:blipFill>
          <a:blip r:embed="rId2"/>
          <a:srcRect/>
          <a:stretch>
            <a:fillRect/>
          </a:stretch>
        </p:blipFill>
        <p:spPr bwMode="auto">
          <a:xfrm>
            <a:off x="685800" y="1524000"/>
            <a:ext cx="5581650" cy="4343400"/>
          </a:xfrm>
          <a:prstGeom prst="rect">
            <a:avLst/>
          </a:prstGeom>
          <a:noFill/>
          <a:ln w="9525">
            <a:noFill/>
            <a:miter lim="800000"/>
            <a:headEnd/>
            <a:tailEnd/>
          </a:ln>
          <a:effectLst/>
        </p:spPr>
      </p:pic>
      <p:sp>
        <p:nvSpPr>
          <p:cNvPr id="6" name="Rectangle 5"/>
          <p:cNvSpPr/>
          <p:nvPr/>
        </p:nvSpPr>
        <p:spPr>
          <a:xfrm>
            <a:off x="6248400" y="1828800"/>
            <a:ext cx="2895600" cy="830997"/>
          </a:xfrm>
          <a:prstGeom prst="rect">
            <a:avLst/>
          </a:prstGeom>
        </p:spPr>
        <p:txBody>
          <a:bodyPr wrap="square">
            <a:spAutoFit/>
          </a:bodyPr>
          <a:lstStyle/>
          <a:p>
            <a:r>
              <a:rPr lang="en-IN" sz="1600" dirty="0" smtClean="0">
                <a:solidFill>
                  <a:srgbClr val="444949"/>
                </a:solidFill>
                <a:latin typeface="Calibri"/>
              </a:rPr>
              <a:t>S3 Bucket</a:t>
            </a:r>
          </a:p>
          <a:p>
            <a:r>
              <a:rPr lang="en-IN" sz="1600" dirty="0" smtClean="0">
                <a:solidFill>
                  <a:srgbClr val="444949"/>
                </a:solidFill>
                <a:latin typeface="Calibri"/>
              </a:rPr>
              <a:t>Bucket policy by </a:t>
            </a:r>
            <a:r>
              <a:rPr lang="en-IN" sz="1600" b="1" dirty="0" err="1" smtClean="0">
                <a:solidFill>
                  <a:srgbClr val="444949"/>
                </a:solidFill>
                <a:latin typeface="Calibri-Bold"/>
              </a:rPr>
              <a:t>AWS:SourceIP</a:t>
            </a:r>
            <a:r>
              <a:rPr lang="en-IN" sz="1600" b="1" dirty="0" smtClean="0">
                <a:solidFill>
                  <a:srgbClr val="444949"/>
                </a:solidFill>
                <a:latin typeface="Calibri-Bold"/>
              </a:rPr>
              <a:t> (public IP)</a:t>
            </a:r>
            <a:endParaRPr lang="en-IN" sz="1600" dirty="0"/>
          </a:p>
        </p:txBody>
      </p:sp>
      <p:sp>
        <p:nvSpPr>
          <p:cNvPr id="7" name="Rectangle 6"/>
          <p:cNvSpPr/>
          <p:nvPr/>
        </p:nvSpPr>
        <p:spPr>
          <a:xfrm>
            <a:off x="6324600" y="3124200"/>
            <a:ext cx="2667000" cy="2308324"/>
          </a:xfrm>
          <a:prstGeom prst="rect">
            <a:avLst/>
          </a:prstGeom>
        </p:spPr>
        <p:txBody>
          <a:bodyPr wrap="square">
            <a:spAutoFit/>
          </a:bodyPr>
          <a:lstStyle/>
          <a:p>
            <a:r>
              <a:rPr lang="en-IN" sz="1600" dirty="0" smtClean="0">
                <a:solidFill>
                  <a:srgbClr val="444949"/>
                </a:solidFill>
                <a:latin typeface="Calibri"/>
              </a:rPr>
              <a:t>S3 Bucket</a:t>
            </a:r>
          </a:p>
          <a:p>
            <a:r>
              <a:rPr lang="en-IN" sz="1600" dirty="0" smtClean="0">
                <a:solidFill>
                  <a:srgbClr val="444949"/>
                </a:solidFill>
                <a:latin typeface="Calibri"/>
              </a:rPr>
              <a:t>Bucket policy by</a:t>
            </a:r>
          </a:p>
          <a:p>
            <a:r>
              <a:rPr lang="en-IN" sz="1600" b="1" dirty="0" err="1" smtClean="0">
                <a:solidFill>
                  <a:srgbClr val="444949"/>
                </a:solidFill>
                <a:latin typeface="Calibri-Bold"/>
              </a:rPr>
              <a:t>AWS:SourceVpce</a:t>
            </a:r>
            <a:endParaRPr lang="en-IN" sz="1600" b="1" dirty="0" smtClean="0">
              <a:solidFill>
                <a:srgbClr val="444949"/>
              </a:solidFill>
              <a:latin typeface="Calibri-Bold"/>
            </a:endParaRPr>
          </a:p>
          <a:p>
            <a:r>
              <a:rPr lang="en-IN" sz="1600" dirty="0" smtClean="0">
                <a:solidFill>
                  <a:srgbClr val="444949"/>
                </a:solidFill>
                <a:latin typeface="Calibri"/>
              </a:rPr>
              <a:t>(one or few endpoints)</a:t>
            </a:r>
          </a:p>
          <a:p>
            <a:endParaRPr lang="en-IN" sz="1600" dirty="0" smtClean="0">
              <a:solidFill>
                <a:srgbClr val="444949"/>
              </a:solidFill>
              <a:latin typeface="Calibri"/>
            </a:endParaRPr>
          </a:p>
          <a:p>
            <a:r>
              <a:rPr lang="en-IN" sz="1600" dirty="0" smtClean="0">
                <a:solidFill>
                  <a:srgbClr val="444949"/>
                </a:solidFill>
                <a:latin typeface="Calibri"/>
              </a:rPr>
              <a:t>OR</a:t>
            </a:r>
          </a:p>
          <a:p>
            <a:r>
              <a:rPr lang="en-IN" sz="1600" b="1" dirty="0" err="1" smtClean="0">
                <a:solidFill>
                  <a:srgbClr val="444949"/>
                </a:solidFill>
                <a:latin typeface="Calibri-Bold"/>
              </a:rPr>
              <a:t>AWS:SourceVpc</a:t>
            </a:r>
            <a:endParaRPr lang="en-IN" sz="1600" b="1" dirty="0" smtClean="0">
              <a:solidFill>
                <a:srgbClr val="444949"/>
              </a:solidFill>
              <a:latin typeface="Calibri-Bold"/>
            </a:endParaRPr>
          </a:p>
          <a:p>
            <a:r>
              <a:rPr lang="en-IN" sz="1600" dirty="0" smtClean="0">
                <a:solidFill>
                  <a:srgbClr val="444949"/>
                </a:solidFill>
                <a:latin typeface="Calibri"/>
              </a:rPr>
              <a:t>(encompass all possible VPC endpoints)</a:t>
            </a:r>
            <a:endParaRPr lang="en-IN"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981200"/>
            <a:ext cx="8229600" cy="4525963"/>
          </a:xfrm>
        </p:spPr>
        <p:txBody>
          <a:bodyPr/>
          <a:lstStyle/>
          <a:p>
            <a:pPr>
              <a:buNone/>
            </a:pPr>
            <a:r>
              <a:rPr lang="en-US" dirty="0" err="1" smtClean="0"/>
              <a:t>AdministrativeAccess</a:t>
            </a:r>
            <a:endParaRPr lang="en-US" dirty="0" smtClean="0"/>
          </a:p>
          <a:p>
            <a:pPr>
              <a:buNone/>
            </a:pPr>
            <a:endParaRPr lang="en-US" dirty="0"/>
          </a:p>
        </p:txBody>
      </p:sp>
      <p:sp>
        <p:nvSpPr>
          <p:cNvPr id="3" name="Title 2"/>
          <p:cNvSpPr>
            <a:spLocks noGrp="1"/>
          </p:cNvSpPr>
          <p:nvPr>
            <p:ph type="title"/>
          </p:nvPr>
        </p:nvSpPr>
        <p:spPr>
          <a:xfrm>
            <a:off x="228600" y="762000"/>
            <a:ext cx="8229600" cy="1143000"/>
          </a:xfrm>
        </p:spPr>
        <p:txBody>
          <a:bodyPr>
            <a:normAutofit/>
          </a:bodyPr>
          <a:lstStyle/>
          <a:p>
            <a:r>
              <a:rPr lang="en-US" sz="3200" dirty="0" smtClean="0"/>
              <a:t>IAM AWS Managed Policies</a:t>
            </a:r>
            <a:endParaRPr lang="en-US" sz="3200" dirty="0"/>
          </a:p>
        </p:txBody>
      </p:sp>
      <p:pic>
        <p:nvPicPr>
          <p:cNvPr id="2051" name="Picture 3"/>
          <p:cNvPicPr>
            <a:picLocks noChangeAspect="1" noChangeArrowheads="1"/>
          </p:cNvPicPr>
          <p:nvPr/>
        </p:nvPicPr>
        <p:blipFill>
          <a:blip r:embed="rId2"/>
          <a:srcRect/>
          <a:stretch>
            <a:fillRect/>
          </a:stretch>
        </p:blipFill>
        <p:spPr bwMode="auto">
          <a:xfrm>
            <a:off x="3352800" y="2667000"/>
            <a:ext cx="4045854" cy="3538537"/>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524000"/>
            <a:ext cx="5257800" cy="4525963"/>
          </a:xfrm>
        </p:spPr>
        <p:txBody>
          <a:bodyPr>
            <a:normAutofit fontScale="9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S3 Object Lock</a:t>
            </a:r>
          </a:p>
          <a:p>
            <a:pPr lvl="1">
              <a:buNone/>
            </a:pPr>
            <a:r>
              <a:rPr lang="en-IN" sz="2400" dirty="0" smtClean="0">
                <a:solidFill>
                  <a:srgbClr val="444949"/>
                </a:solidFill>
                <a:latin typeface="ArialMT"/>
              </a:rPr>
              <a:t>• </a:t>
            </a:r>
            <a:r>
              <a:rPr lang="en-IN" sz="2400" dirty="0" smtClean="0">
                <a:solidFill>
                  <a:srgbClr val="444949"/>
                </a:solidFill>
                <a:latin typeface="GillSans-Light"/>
              </a:rPr>
              <a:t>Adopt a WORM (Write Once Read</a:t>
            </a:r>
          </a:p>
          <a:p>
            <a:pPr lvl="1">
              <a:buNone/>
            </a:pPr>
            <a:r>
              <a:rPr lang="en-IN" sz="2400" dirty="0" smtClean="0">
                <a:solidFill>
                  <a:srgbClr val="444949"/>
                </a:solidFill>
                <a:latin typeface="GillSans-Light"/>
              </a:rPr>
              <a:t>Many) model</a:t>
            </a:r>
          </a:p>
          <a:p>
            <a:pPr lvl="1">
              <a:buNone/>
            </a:pPr>
            <a:r>
              <a:rPr lang="en-IN" sz="2400" dirty="0" smtClean="0">
                <a:solidFill>
                  <a:srgbClr val="444949"/>
                </a:solidFill>
                <a:latin typeface="ArialMT"/>
              </a:rPr>
              <a:t>• </a:t>
            </a:r>
            <a:r>
              <a:rPr lang="en-IN" sz="2400" dirty="0" smtClean="0">
                <a:solidFill>
                  <a:srgbClr val="444949"/>
                </a:solidFill>
                <a:latin typeface="GillSans-Light"/>
              </a:rPr>
              <a:t>Block an object version deletion for a</a:t>
            </a:r>
          </a:p>
          <a:p>
            <a:pPr lvl="1">
              <a:buNone/>
            </a:pPr>
            <a:r>
              <a:rPr lang="en-IN" sz="2400" dirty="0" smtClean="0">
                <a:solidFill>
                  <a:srgbClr val="444949"/>
                </a:solidFill>
                <a:latin typeface="GillSans-Light"/>
              </a:rPr>
              <a:t>specified amount of time</a:t>
            </a:r>
          </a:p>
          <a:p>
            <a:pPr>
              <a:buNone/>
            </a:pPr>
            <a:r>
              <a:rPr lang="en-IN" sz="3200" dirty="0" smtClean="0">
                <a:solidFill>
                  <a:srgbClr val="444949"/>
                </a:solidFill>
                <a:latin typeface="ArialMT"/>
              </a:rPr>
              <a:t>• </a:t>
            </a:r>
            <a:r>
              <a:rPr lang="en-IN" sz="3200" dirty="0" smtClean="0">
                <a:solidFill>
                  <a:srgbClr val="444949"/>
                </a:solidFill>
                <a:latin typeface="GillSans-Light"/>
              </a:rPr>
              <a:t>Glacier Vault Lock</a:t>
            </a:r>
          </a:p>
          <a:p>
            <a:pPr lvl="1">
              <a:buNone/>
            </a:pPr>
            <a:r>
              <a:rPr lang="en-IN" sz="2400" dirty="0" smtClean="0">
                <a:solidFill>
                  <a:srgbClr val="444949"/>
                </a:solidFill>
                <a:latin typeface="ArialMT"/>
              </a:rPr>
              <a:t>• </a:t>
            </a:r>
            <a:r>
              <a:rPr lang="en-IN" sz="2400" dirty="0" smtClean="0">
                <a:solidFill>
                  <a:srgbClr val="444949"/>
                </a:solidFill>
                <a:latin typeface="GillSans-Light"/>
              </a:rPr>
              <a:t>Adopt a WORM (Write Once Read</a:t>
            </a:r>
          </a:p>
          <a:p>
            <a:pPr lvl="1">
              <a:buNone/>
            </a:pPr>
            <a:r>
              <a:rPr lang="en-IN" sz="2400" dirty="0" smtClean="0">
                <a:solidFill>
                  <a:srgbClr val="444949"/>
                </a:solidFill>
                <a:latin typeface="GillSans-Light"/>
              </a:rPr>
              <a:t>Many) model</a:t>
            </a:r>
          </a:p>
          <a:p>
            <a:pPr lvl="1">
              <a:buNone/>
            </a:pPr>
            <a:r>
              <a:rPr lang="en-IN" sz="2400" dirty="0" smtClean="0">
                <a:solidFill>
                  <a:srgbClr val="444949"/>
                </a:solidFill>
                <a:latin typeface="ArialMT"/>
              </a:rPr>
              <a:t>• </a:t>
            </a:r>
            <a:r>
              <a:rPr lang="en-IN" sz="2400" dirty="0" smtClean="0">
                <a:solidFill>
                  <a:srgbClr val="444949"/>
                </a:solidFill>
                <a:latin typeface="GillSans-Light"/>
              </a:rPr>
              <a:t>Lock the policy for future edits (can no</a:t>
            </a:r>
          </a:p>
          <a:p>
            <a:pPr lvl="1">
              <a:buNone/>
            </a:pPr>
            <a:r>
              <a:rPr lang="en-IN" sz="2400" dirty="0" smtClean="0">
                <a:solidFill>
                  <a:srgbClr val="444949"/>
                </a:solidFill>
                <a:latin typeface="GillSans-Light"/>
              </a:rPr>
              <a:t>longer be changed)</a:t>
            </a:r>
          </a:p>
          <a:p>
            <a:pPr lvl="1">
              <a:buNone/>
            </a:pPr>
            <a:r>
              <a:rPr lang="en-IN" sz="2400" dirty="0" smtClean="0">
                <a:solidFill>
                  <a:srgbClr val="444949"/>
                </a:solidFill>
                <a:latin typeface="ArialMT"/>
              </a:rPr>
              <a:t>• </a:t>
            </a:r>
            <a:r>
              <a:rPr lang="en-IN" sz="2400" dirty="0" smtClean="0">
                <a:solidFill>
                  <a:srgbClr val="444949"/>
                </a:solidFill>
                <a:latin typeface="GillSans-Light"/>
              </a:rPr>
              <a:t>Helpful for compliance and data retention</a:t>
            </a:r>
            <a:endParaRPr lang="en-IN" dirty="0"/>
          </a:p>
        </p:txBody>
      </p:sp>
      <p:sp>
        <p:nvSpPr>
          <p:cNvPr id="3" name="Title 2"/>
          <p:cNvSpPr>
            <a:spLocks noGrp="1"/>
          </p:cNvSpPr>
          <p:nvPr>
            <p:ph type="title"/>
          </p:nvPr>
        </p:nvSpPr>
        <p:spPr>
          <a:xfrm>
            <a:off x="381000" y="457200"/>
            <a:ext cx="8229600" cy="1143000"/>
          </a:xfrm>
        </p:spPr>
        <p:txBody>
          <a:bodyPr>
            <a:normAutofit/>
          </a:bodyPr>
          <a:lstStyle/>
          <a:p>
            <a:r>
              <a:rPr lang="en-IN" sz="2800" dirty="0" smtClean="0">
                <a:solidFill>
                  <a:srgbClr val="444949"/>
                </a:solidFill>
                <a:latin typeface="GillSans-Light"/>
              </a:rPr>
              <a:t>S3 Object Lock &amp; Glacier Vault Lock</a:t>
            </a:r>
            <a:endParaRPr lang="en-IN" sz="3200" dirty="0"/>
          </a:p>
        </p:txBody>
      </p:sp>
      <p:pic>
        <p:nvPicPr>
          <p:cNvPr id="10242" name="Picture 2"/>
          <p:cNvPicPr>
            <a:picLocks noChangeAspect="1" noChangeArrowheads="1"/>
          </p:cNvPicPr>
          <p:nvPr/>
        </p:nvPicPr>
        <p:blipFill>
          <a:blip r:embed="rId2"/>
          <a:srcRect/>
          <a:stretch>
            <a:fillRect/>
          </a:stretch>
        </p:blipFill>
        <p:spPr bwMode="auto">
          <a:xfrm>
            <a:off x="5638800" y="1828800"/>
            <a:ext cx="3257550" cy="388620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029200" cy="4767072"/>
          </a:xfrm>
        </p:spPr>
        <p:txBody>
          <a:bodyPr>
            <a:normAutofit fontScale="62500" lnSpcReduction="2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Security Groups</a:t>
            </a:r>
          </a:p>
          <a:p>
            <a:pPr lvl="1">
              <a:buNone/>
            </a:pPr>
            <a:r>
              <a:rPr lang="en-IN" sz="2400" dirty="0" smtClean="0">
                <a:solidFill>
                  <a:srgbClr val="444949"/>
                </a:solidFill>
                <a:latin typeface="ArialMT"/>
              </a:rPr>
              <a:t>• </a:t>
            </a:r>
            <a:r>
              <a:rPr lang="en-IN" sz="2400" dirty="0" smtClean="0">
                <a:solidFill>
                  <a:srgbClr val="444949"/>
                </a:solidFill>
                <a:latin typeface="GillSans-Light"/>
              </a:rPr>
              <a:t>Attached to ENI (Elastic Network Interfaces) – EC2,</a:t>
            </a:r>
          </a:p>
          <a:p>
            <a:pPr lvl="1">
              <a:buNone/>
            </a:pPr>
            <a:r>
              <a:rPr lang="fr-FR" sz="2400" dirty="0" smtClean="0">
                <a:solidFill>
                  <a:srgbClr val="444949"/>
                </a:solidFill>
                <a:latin typeface="GillSans-Light"/>
              </a:rPr>
              <a:t>RDS, Lambda in VPC, </a:t>
            </a:r>
            <a:r>
              <a:rPr lang="fr-FR" sz="2400" dirty="0" err="1" smtClean="0">
                <a:solidFill>
                  <a:srgbClr val="444949"/>
                </a:solidFill>
                <a:latin typeface="GillSans-Light"/>
              </a:rPr>
              <a:t>etc</a:t>
            </a:r>
            <a:endParaRPr lang="fr-FR" sz="2400" dirty="0" smtClean="0">
              <a:solidFill>
                <a:srgbClr val="444949"/>
              </a:solidFill>
              <a:latin typeface="GillSans-Light"/>
            </a:endParaRPr>
          </a:p>
          <a:p>
            <a:pPr lvl="1">
              <a:buNone/>
            </a:pPr>
            <a:r>
              <a:rPr lang="en-IN" sz="2400" dirty="0" smtClean="0">
                <a:solidFill>
                  <a:srgbClr val="444949"/>
                </a:solidFill>
                <a:latin typeface="ArialMT"/>
              </a:rPr>
              <a:t>• </a:t>
            </a:r>
            <a:r>
              <a:rPr lang="en-IN" sz="2400" dirty="0" smtClean="0">
                <a:solidFill>
                  <a:srgbClr val="444949"/>
                </a:solidFill>
                <a:latin typeface="GillSans-Light"/>
              </a:rPr>
              <a:t>Are </a:t>
            </a:r>
            <a:r>
              <a:rPr lang="en-IN" sz="2400" dirty="0" err="1" smtClean="0">
                <a:solidFill>
                  <a:srgbClr val="444949"/>
                </a:solidFill>
                <a:latin typeface="GillSans-Light"/>
              </a:rPr>
              <a:t>stateful</a:t>
            </a:r>
            <a:r>
              <a:rPr lang="en-IN" sz="2400" dirty="0" smtClean="0">
                <a:solidFill>
                  <a:srgbClr val="444949"/>
                </a:solidFill>
                <a:latin typeface="GillSans-Light"/>
              </a:rPr>
              <a:t> (any traffic in is allowed to go out, any traffic</a:t>
            </a:r>
          </a:p>
          <a:p>
            <a:pPr lvl="1">
              <a:buNone/>
            </a:pPr>
            <a:r>
              <a:rPr lang="en-IN" sz="2400" dirty="0" smtClean="0">
                <a:solidFill>
                  <a:srgbClr val="444949"/>
                </a:solidFill>
                <a:latin typeface="GillSans-Light"/>
              </a:rPr>
              <a:t>out can go back in)</a:t>
            </a:r>
          </a:p>
          <a:p>
            <a:pPr lvl="1">
              <a:buNone/>
            </a:pPr>
            <a:r>
              <a:rPr lang="en-IN" sz="2400" dirty="0" smtClean="0">
                <a:solidFill>
                  <a:srgbClr val="444949"/>
                </a:solidFill>
                <a:latin typeface="ArialMT"/>
              </a:rPr>
              <a:t>• </a:t>
            </a:r>
            <a:r>
              <a:rPr lang="en-IN" sz="2400" dirty="0" smtClean="0">
                <a:solidFill>
                  <a:srgbClr val="444949"/>
                </a:solidFill>
                <a:latin typeface="GillSans-Light"/>
              </a:rPr>
              <a:t>Can reference by CIDR and security group id</a:t>
            </a:r>
          </a:p>
          <a:p>
            <a:pPr lvl="1">
              <a:buNone/>
            </a:pPr>
            <a:r>
              <a:rPr lang="en-IN" sz="2400" dirty="0" smtClean="0">
                <a:solidFill>
                  <a:srgbClr val="444949"/>
                </a:solidFill>
                <a:latin typeface="ArialMT"/>
              </a:rPr>
              <a:t>• </a:t>
            </a:r>
            <a:r>
              <a:rPr lang="en-IN" sz="2400" dirty="0" smtClean="0">
                <a:solidFill>
                  <a:srgbClr val="444949"/>
                </a:solidFill>
                <a:latin typeface="GillSans-Light"/>
              </a:rPr>
              <a:t>Supports security group references for VPC peering</a:t>
            </a:r>
          </a:p>
          <a:p>
            <a:pPr lvl="1">
              <a:buNone/>
            </a:pPr>
            <a:r>
              <a:rPr lang="en-IN" sz="2400" dirty="0" smtClean="0">
                <a:solidFill>
                  <a:srgbClr val="444949"/>
                </a:solidFill>
                <a:latin typeface="ArialMT"/>
              </a:rPr>
              <a:t>• </a:t>
            </a:r>
            <a:r>
              <a:rPr lang="en-IN" sz="2400" dirty="0" smtClean="0">
                <a:solidFill>
                  <a:srgbClr val="444949"/>
                </a:solidFill>
                <a:latin typeface="GillSans-Light"/>
              </a:rPr>
              <a:t>Default: inbound denied, outbound all allowed</a:t>
            </a:r>
          </a:p>
          <a:p>
            <a:pPr>
              <a:buNone/>
            </a:pPr>
            <a:r>
              <a:rPr lang="en-IN" sz="3200" dirty="0" smtClean="0">
                <a:solidFill>
                  <a:srgbClr val="444949"/>
                </a:solidFill>
                <a:latin typeface="ArialMT"/>
              </a:rPr>
              <a:t>• </a:t>
            </a:r>
            <a:r>
              <a:rPr lang="en-IN" sz="3200" dirty="0" smtClean="0">
                <a:solidFill>
                  <a:srgbClr val="444949"/>
                </a:solidFill>
                <a:latin typeface="GillSans-Light"/>
              </a:rPr>
              <a:t>NACL (Network ACL):</a:t>
            </a:r>
          </a:p>
          <a:p>
            <a:pPr lvl="1">
              <a:buNone/>
            </a:pPr>
            <a:r>
              <a:rPr lang="en-IN" sz="2400" dirty="0" smtClean="0">
                <a:solidFill>
                  <a:srgbClr val="444949"/>
                </a:solidFill>
                <a:latin typeface="ArialMT"/>
              </a:rPr>
              <a:t>• </a:t>
            </a:r>
            <a:r>
              <a:rPr lang="en-IN" sz="2400" dirty="0" smtClean="0">
                <a:solidFill>
                  <a:srgbClr val="444949"/>
                </a:solidFill>
                <a:latin typeface="GillSans-Light"/>
              </a:rPr>
              <a:t>Attached at the subnet level</a:t>
            </a:r>
          </a:p>
          <a:p>
            <a:pPr lvl="1">
              <a:buNone/>
            </a:pPr>
            <a:r>
              <a:rPr lang="en-IN" sz="2400" dirty="0" smtClean="0">
                <a:solidFill>
                  <a:srgbClr val="444949"/>
                </a:solidFill>
                <a:latin typeface="ArialMT"/>
              </a:rPr>
              <a:t>• </a:t>
            </a:r>
            <a:r>
              <a:rPr lang="en-IN" sz="2400" dirty="0" smtClean="0">
                <a:solidFill>
                  <a:srgbClr val="444949"/>
                </a:solidFill>
                <a:latin typeface="GillSans-Light"/>
              </a:rPr>
              <a:t>Are stateless (inbound and outbound rules apply for all</a:t>
            </a:r>
          </a:p>
          <a:p>
            <a:pPr lvl="1">
              <a:buNone/>
            </a:pPr>
            <a:r>
              <a:rPr lang="en-IN" sz="2400" dirty="0" smtClean="0">
                <a:solidFill>
                  <a:srgbClr val="444949"/>
                </a:solidFill>
                <a:latin typeface="GillSans-Light"/>
              </a:rPr>
              <a:t>traffic)</a:t>
            </a:r>
          </a:p>
          <a:p>
            <a:pPr lvl="1">
              <a:buNone/>
            </a:pPr>
            <a:r>
              <a:rPr lang="en-IN" sz="2400" dirty="0" smtClean="0">
                <a:solidFill>
                  <a:srgbClr val="444949"/>
                </a:solidFill>
                <a:latin typeface="ArialMT"/>
              </a:rPr>
              <a:t>• </a:t>
            </a:r>
            <a:r>
              <a:rPr lang="en-IN" sz="2400" dirty="0" smtClean="0">
                <a:solidFill>
                  <a:srgbClr val="444949"/>
                </a:solidFill>
                <a:latin typeface="GillSans-Light"/>
              </a:rPr>
              <a:t>Can only reference a CIDR range (no hostname)</a:t>
            </a:r>
          </a:p>
          <a:p>
            <a:pPr lvl="1">
              <a:buNone/>
            </a:pPr>
            <a:r>
              <a:rPr lang="en-IN" sz="2400" dirty="0" smtClean="0">
                <a:solidFill>
                  <a:srgbClr val="444949"/>
                </a:solidFill>
                <a:latin typeface="ArialMT"/>
              </a:rPr>
              <a:t>• </a:t>
            </a:r>
            <a:r>
              <a:rPr lang="en-IN" sz="2400" dirty="0" smtClean="0">
                <a:solidFill>
                  <a:srgbClr val="444949"/>
                </a:solidFill>
                <a:latin typeface="GillSans-Light"/>
              </a:rPr>
              <a:t>Default: denies all inbound, denies all outbound</a:t>
            </a:r>
          </a:p>
          <a:p>
            <a:pPr>
              <a:buNone/>
            </a:pPr>
            <a:r>
              <a:rPr lang="en-IN" sz="3200" dirty="0" smtClean="0">
                <a:solidFill>
                  <a:srgbClr val="444949"/>
                </a:solidFill>
                <a:latin typeface="ArialMT"/>
              </a:rPr>
              <a:t>• </a:t>
            </a:r>
            <a:r>
              <a:rPr lang="en-IN" sz="3200" dirty="0" smtClean="0">
                <a:solidFill>
                  <a:srgbClr val="444949"/>
                </a:solidFill>
                <a:latin typeface="GillSans-Light"/>
              </a:rPr>
              <a:t>Host Firewall</a:t>
            </a:r>
          </a:p>
          <a:p>
            <a:pPr lvl="1">
              <a:buNone/>
            </a:pPr>
            <a:r>
              <a:rPr lang="en-IN" sz="2400" dirty="0" smtClean="0">
                <a:solidFill>
                  <a:srgbClr val="444949"/>
                </a:solidFill>
                <a:latin typeface="ArialMT"/>
              </a:rPr>
              <a:t>• </a:t>
            </a:r>
            <a:r>
              <a:rPr lang="en-IN" sz="2400" dirty="0" smtClean="0">
                <a:solidFill>
                  <a:srgbClr val="444949"/>
                </a:solidFill>
                <a:latin typeface="GillSans-Light"/>
              </a:rPr>
              <a:t>Software based, highly customizable</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Network Security</a:t>
            </a:r>
            <a:endParaRPr lang="en-IN" dirty="0"/>
          </a:p>
        </p:txBody>
      </p:sp>
      <p:pic>
        <p:nvPicPr>
          <p:cNvPr id="11266" name="Picture 2"/>
          <p:cNvPicPr>
            <a:picLocks noChangeAspect="1" noChangeArrowheads="1"/>
          </p:cNvPicPr>
          <p:nvPr/>
        </p:nvPicPr>
        <p:blipFill>
          <a:blip r:embed="rId2"/>
          <a:srcRect/>
          <a:stretch>
            <a:fillRect/>
          </a:stretch>
        </p:blipFill>
        <p:spPr bwMode="auto">
          <a:xfrm>
            <a:off x="5181600" y="1143000"/>
            <a:ext cx="3733800" cy="533400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3600" dirty="0" smtClean="0">
                <a:solidFill>
                  <a:srgbClr val="444949"/>
                </a:solidFill>
                <a:latin typeface="GillSans-Light"/>
              </a:rPr>
              <a:t>What’s a DDOS* Attack?</a:t>
            </a:r>
            <a:br>
              <a:rPr lang="en-IN" sz="3600" dirty="0" smtClean="0">
                <a:solidFill>
                  <a:srgbClr val="444949"/>
                </a:solidFill>
                <a:latin typeface="GillSans-Light"/>
              </a:rPr>
            </a:br>
            <a:r>
              <a:rPr lang="en-IN" sz="4000" dirty="0" smtClean="0">
                <a:solidFill>
                  <a:srgbClr val="444949"/>
                </a:solidFill>
                <a:latin typeface="Calibri"/>
              </a:rPr>
              <a:t> </a:t>
            </a:r>
            <a:r>
              <a:rPr lang="en-IN" sz="2000" dirty="0" smtClean="0">
                <a:solidFill>
                  <a:srgbClr val="444949"/>
                </a:solidFill>
                <a:latin typeface="Calibri"/>
              </a:rPr>
              <a:t>*Distributed Denial-of-Service</a:t>
            </a:r>
            <a:endParaRPr lang="en-IN" sz="2000" dirty="0"/>
          </a:p>
        </p:txBody>
      </p:sp>
      <p:pic>
        <p:nvPicPr>
          <p:cNvPr id="12290" name="Picture 2"/>
          <p:cNvPicPr>
            <a:picLocks noChangeAspect="1" noChangeArrowheads="1"/>
          </p:cNvPicPr>
          <p:nvPr/>
        </p:nvPicPr>
        <p:blipFill>
          <a:blip r:embed="rId2"/>
          <a:srcRect/>
          <a:stretch>
            <a:fillRect/>
          </a:stretch>
        </p:blipFill>
        <p:spPr bwMode="auto">
          <a:xfrm>
            <a:off x="2971800" y="1600200"/>
            <a:ext cx="4143375" cy="4171950"/>
          </a:xfrm>
          <a:prstGeom prst="rect">
            <a:avLst/>
          </a:prstGeom>
          <a:noFill/>
          <a:ln w="9525">
            <a:noFill/>
            <a:miter lim="800000"/>
            <a:headEnd/>
            <a:tailEnd/>
          </a:ln>
          <a:effectLst/>
        </p:spPr>
      </p:pic>
      <p:pic>
        <p:nvPicPr>
          <p:cNvPr id="12292" name="Picture 4"/>
          <p:cNvPicPr>
            <a:picLocks noGrp="1" noChangeAspect="1" noChangeArrowheads="1"/>
          </p:cNvPicPr>
          <p:nvPr>
            <p:ph idx="1"/>
          </p:nvPr>
        </p:nvPicPr>
        <p:blipFill>
          <a:blip r:embed="rId3"/>
          <a:srcRect/>
          <a:stretch>
            <a:fillRect/>
          </a:stretch>
        </p:blipFill>
        <p:spPr bwMode="auto">
          <a:xfrm>
            <a:off x="7086600" y="1295400"/>
            <a:ext cx="1896208" cy="4287078"/>
          </a:xfrm>
          <a:prstGeom prst="rect">
            <a:avLst/>
          </a:prstGeom>
          <a:noFill/>
          <a:ln w="9525">
            <a:noFill/>
            <a:miter lim="800000"/>
            <a:headEnd/>
            <a:tailEnd/>
          </a:ln>
          <a:effectLst/>
        </p:spPr>
      </p:pic>
      <p:pic>
        <p:nvPicPr>
          <p:cNvPr id="12293" name="Picture 5"/>
          <p:cNvPicPr>
            <a:picLocks noChangeAspect="1" noChangeArrowheads="1"/>
          </p:cNvPicPr>
          <p:nvPr/>
        </p:nvPicPr>
        <p:blipFill>
          <a:blip r:embed="rId4"/>
          <a:srcRect/>
          <a:stretch>
            <a:fillRect/>
          </a:stretch>
        </p:blipFill>
        <p:spPr bwMode="auto">
          <a:xfrm>
            <a:off x="381000" y="1676400"/>
            <a:ext cx="2657475" cy="426720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Distributed Denial of Service (</a:t>
            </a:r>
            <a:r>
              <a:rPr lang="en-IN" sz="3200" dirty="0" err="1" smtClean="0">
                <a:solidFill>
                  <a:srgbClr val="444949"/>
                </a:solidFill>
                <a:latin typeface="GillSans-Light"/>
              </a:rPr>
              <a:t>DDoS</a:t>
            </a:r>
            <a:r>
              <a:rPr lang="en-IN" sz="3200" dirty="0" smtClean="0">
                <a:solidFill>
                  <a:srgbClr val="444949"/>
                </a:solidFill>
                <a:latin typeface="GillSans-Light"/>
              </a:rPr>
              <a:t>):</a:t>
            </a:r>
          </a:p>
          <a:p>
            <a:pPr lvl="1">
              <a:buNone/>
            </a:pPr>
            <a:r>
              <a:rPr lang="en-IN" sz="2400" dirty="0" smtClean="0">
                <a:solidFill>
                  <a:srgbClr val="444949"/>
                </a:solidFill>
                <a:latin typeface="ArialMT"/>
              </a:rPr>
              <a:t>• </a:t>
            </a:r>
            <a:r>
              <a:rPr lang="en-IN" sz="2400" dirty="0" smtClean="0">
                <a:solidFill>
                  <a:srgbClr val="444949"/>
                </a:solidFill>
                <a:latin typeface="GillSans-Light"/>
              </a:rPr>
              <a:t>When your service is unavailable because it’s receiving too many requests</a:t>
            </a:r>
          </a:p>
          <a:p>
            <a:pPr lvl="1">
              <a:buNone/>
            </a:pPr>
            <a:r>
              <a:rPr lang="en-IN" sz="2400" dirty="0" smtClean="0">
                <a:solidFill>
                  <a:srgbClr val="444949"/>
                </a:solidFill>
                <a:latin typeface="ArialMT"/>
              </a:rPr>
              <a:t>• </a:t>
            </a:r>
            <a:r>
              <a:rPr lang="en-IN" sz="2400" dirty="0" smtClean="0">
                <a:solidFill>
                  <a:srgbClr val="444949"/>
                </a:solidFill>
                <a:latin typeface="GillSans-Light"/>
              </a:rPr>
              <a:t>SYN Flood (Layer 4): send too many TCP connection requests</a:t>
            </a:r>
          </a:p>
          <a:p>
            <a:pPr lvl="1">
              <a:buNone/>
            </a:pPr>
            <a:r>
              <a:rPr lang="en-IN" sz="2400" dirty="0" smtClean="0">
                <a:solidFill>
                  <a:srgbClr val="444949"/>
                </a:solidFill>
                <a:latin typeface="ArialMT"/>
              </a:rPr>
              <a:t>• </a:t>
            </a:r>
            <a:r>
              <a:rPr lang="en-IN" sz="2400" dirty="0" smtClean="0">
                <a:solidFill>
                  <a:srgbClr val="444949"/>
                </a:solidFill>
                <a:latin typeface="GillSans-Light"/>
              </a:rPr>
              <a:t>UDP Reflection (Layer 4): get other servers to send many big UDP requests</a:t>
            </a:r>
          </a:p>
          <a:p>
            <a:pPr lvl="1">
              <a:buNone/>
            </a:pPr>
            <a:r>
              <a:rPr lang="en-IN" sz="2400" dirty="0" smtClean="0">
                <a:solidFill>
                  <a:srgbClr val="444949"/>
                </a:solidFill>
                <a:latin typeface="ArialMT"/>
              </a:rPr>
              <a:t>• </a:t>
            </a:r>
            <a:r>
              <a:rPr lang="en-IN" sz="2400" dirty="0" smtClean="0">
                <a:solidFill>
                  <a:srgbClr val="444949"/>
                </a:solidFill>
                <a:latin typeface="GillSans-Light"/>
              </a:rPr>
              <a:t>DNS flood attack: overwhelm the DNS so legitimate users can’t find the site</a:t>
            </a:r>
          </a:p>
          <a:p>
            <a:pPr lvl="1">
              <a:buNone/>
            </a:pPr>
            <a:r>
              <a:rPr lang="en-IN" sz="2400" dirty="0" smtClean="0">
                <a:solidFill>
                  <a:srgbClr val="444949"/>
                </a:solidFill>
                <a:latin typeface="ArialMT"/>
              </a:rPr>
              <a:t>• </a:t>
            </a:r>
            <a:r>
              <a:rPr lang="en-IN" sz="2400" dirty="0" smtClean="0">
                <a:solidFill>
                  <a:srgbClr val="444949"/>
                </a:solidFill>
                <a:latin typeface="GillSans-Light"/>
              </a:rPr>
              <a:t>Slow Loris attack: a lot of HTTP connections are opened and maintained</a:t>
            </a:r>
          </a:p>
          <a:p>
            <a:pPr>
              <a:buNone/>
            </a:pPr>
            <a:r>
              <a:rPr lang="en-IN" sz="3200" dirty="0" smtClean="0">
                <a:solidFill>
                  <a:srgbClr val="444949"/>
                </a:solidFill>
                <a:latin typeface="ArialMT"/>
              </a:rPr>
              <a:t>• </a:t>
            </a:r>
            <a:r>
              <a:rPr lang="en-IN" sz="3200" dirty="0" smtClean="0">
                <a:solidFill>
                  <a:srgbClr val="444949"/>
                </a:solidFill>
                <a:latin typeface="GillSans-Light"/>
              </a:rPr>
              <a:t>Application level attacks:</a:t>
            </a:r>
          </a:p>
          <a:p>
            <a:pPr lvl="1">
              <a:buNone/>
            </a:pPr>
            <a:r>
              <a:rPr lang="en-IN" sz="2400" dirty="0" smtClean="0">
                <a:solidFill>
                  <a:srgbClr val="444949"/>
                </a:solidFill>
                <a:latin typeface="ArialMT"/>
              </a:rPr>
              <a:t>• </a:t>
            </a:r>
            <a:r>
              <a:rPr lang="en-IN" sz="2400" dirty="0" smtClean="0">
                <a:solidFill>
                  <a:srgbClr val="444949"/>
                </a:solidFill>
                <a:latin typeface="GillSans-Light"/>
              </a:rPr>
              <a:t>more complex, more specific (HTTP level)</a:t>
            </a:r>
          </a:p>
          <a:p>
            <a:pPr lvl="1">
              <a:buNone/>
            </a:pPr>
            <a:r>
              <a:rPr lang="en-IN" sz="2400" dirty="0" smtClean="0">
                <a:solidFill>
                  <a:srgbClr val="444949"/>
                </a:solidFill>
                <a:latin typeface="ArialMT"/>
              </a:rPr>
              <a:t>• </a:t>
            </a:r>
            <a:r>
              <a:rPr lang="en-IN" sz="2400" dirty="0" smtClean="0">
                <a:solidFill>
                  <a:srgbClr val="444949"/>
                </a:solidFill>
                <a:latin typeface="GillSans-Light"/>
              </a:rPr>
              <a:t>Cache bursting strategies: overload the backend database by invalidating cache</a:t>
            </a:r>
            <a:endParaRPr lang="en-IN" dirty="0"/>
          </a:p>
        </p:txBody>
      </p:sp>
      <p:sp>
        <p:nvSpPr>
          <p:cNvPr id="3" name="Title 2"/>
          <p:cNvSpPr>
            <a:spLocks noGrp="1"/>
          </p:cNvSpPr>
          <p:nvPr>
            <p:ph type="title"/>
          </p:nvPr>
        </p:nvSpPr>
        <p:spPr/>
        <p:txBody>
          <a:bodyPr>
            <a:noAutofit/>
          </a:bodyPr>
          <a:lstStyle/>
          <a:p>
            <a:r>
              <a:rPr lang="en-IN" sz="3600" dirty="0" smtClean="0">
                <a:solidFill>
                  <a:srgbClr val="444949"/>
                </a:solidFill>
                <a:latin typeface="GillSans-Light"/>
              </a:rPr>
              <a:t>Type of Attacks on your infrastructure</a:t>
            </a:r>
            <a:endParaRPr lang="en-IN" sz="4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IN" sz="2800" b="1" dirty="0" smtClean="0">
                <a:solidFill>
                  <a:srgbClr val="444949"/>
                </a:solidFill>
                <a:latin typeface="ArialMT"/>
              </a:rPr>
              <a:t>• </a:t>
            </a:r>
            <a:r>
              <a:rPr lang="en-IN" sz="2800" b="1" dirty="0" smtClean="0">
                <a:solidFill>
                  <a:srgbClr val="444949"/>
                </a:solidFill>
                <a:latin typeface="GillSans-Light"/>
              </a:rPr>
              <a:t>AWS Shield Standard: </a:t>
            </a:r>
            <a:r>
              <a:rPr lang="en-IN" sz="2800" dirty="0" smtClean="0">
                <a:solidFill>
                  <a:srgbClr val="444949"/>
                </a:solidFill>
                <a:latin typeface="GillSans-Light"/>
              </a:rPr>
              <a:t>protects against </a:t>
            </a:r>
            <a:r>
              <a:rPr lang="en-IN" sz="2800" dirty="0" err="1" smtClean="0">
                <a:solidFill>
                  <a:srgbClr val="444949"/>
                </a:solidFill>
                <a:latin typeface="GillSans-Light"/>
              </a:rPr>
              <a:t>DDoS</a:t>
            </a:r>
            <a:r>
              <a:rPr lang="en-IN" sz="2800" dirty="0" smtClean="0">
                <a:solidFill>
                  <a:srgbClr val="444949"/>
                </a:solidFill>
                <a:latin typeface="GillSans-Light"/>
              </a:rPr>
              <a:t> attack for your website and applications, for all customers at no additional costs</a:t>
            </a:r>
          </a:p>
          <a:p>
            <a:pPr>
              <a:buNone/>
            </a:pPr>
            <a:r>
              <a:rPr lang="en-IN" sz="2800" b="1" dirty="0" smtClean="0">
                <a:solidFill>
                  <a:srgbClr val="444949"/>
                </a:solidFill>
                <a:latin typeface="ArialMT"/>
              </a:rPr>
              <a:t>• </a:t>
            </a:r>
            <a:r>
              <a:rPr lang="en-IN" sz="2800" b="1" dirty="0" smtClean="0">
                <a:solidFill>
                  <a:srgbClr val="444949"/>
                </a:solidFill>
                <a:latin typeface="GillSans-Light"/>
              </a:rPr>
              <a:t>AWS Shield Advanced: </a:t>
            </a:r>
            <a:r>
              <a:rPr lang="en-IN" sz="2800" dirty="0" smtClean="0">
                <a:solidFill>
                  <a:srgbClr val="444949"/>
                </a:solidFill>
                <a:latin typeface="GillSans-Light"/>
              </a:rPr>
              <a:t>24/7 premium </a:t>
            </a:r>
            <a:r>
              <a:rPr lang="en-IN" sz="2800" dirty="0" err="1" smtClean="0">
                <a:solidFill>
                  <a:srgbClr val="444949"/>
                </a:solidFill>
                <a:latin typeface="GillSans-Light"/>
              </a:rPr>
              <a:t>DDoS</a:t>
            </a:r>
            <a:r>
              <a:rPr lang="en-IN" sz="2800" dirty="0" smtClean="0">
                <a:solidFill>
                  <a:srgbClr val="444949"/>
                </a:solidFill>
                <a:latin typeface="GillSans-Light"/>
              </a:rPr>
              <a:t> protection</a:t>
            </a:r>
          </a:p>
          <a:p>
            <a:pPr>
              <a:buNone/>
            </a:pPr>
            <a:r>
              <a:rPr lang="en-IN" sz="2800" b="1" dirty="0" smtClean="0">
                <a:solidFill>
                  <a:srgbClr val="444949"/>
                </a:solidFill>
                <a:latin typeface="ArialMT"/>
              </a:rPr>
              <a:t>• </a:t>
            </a:r>
            <a:r>
              <a:rPr lang="en-IN" sz="2800" b="1" dirty="0" smtClean="0">
                <a:solidFill>
                  <a:srgbClr val="444949"/>
                </a:solidFill>
                <a:latin typeface="GillSans-Light"/>
              </a:rPr>
              <a:t>AWS WAF: </a:t>
            </a:r>
            <a:r>
              <a:rPr lang="en-IN" sz="2800" dirty="0" smtClean="0">
                <a:solidFill>
                  <a:srgbClr val="444949"/>
                </a:solidFill>
                <a:latin typeface="GillSans-Light"/>
              </a:rPr>
              <a:t>Filter specific requests based on rules</a:t>
            </a:r>
          </a:p>
          <a:p>
            <a:pPr>
              <a:buNone/>
            </a:pPr>
            <a:r>
              <a:rPr lang="en-IN" sz="2800" b="1" dirty="0" smtClean="0">
                <a:solidFill>
                  <a:srgbClr val="444949"/>
                </a:solidFill>
                <a:latin typeface="ArialMT"/>
              </a:rPr>
              <a:t>• </a:t>
            </a:r>
            <a:r>
              <a:rPr lang="en-IN" sz="2800" b="1" dirty="0" err="1" smtClean="0">
                <a:solidFill>
                  <a:srgbClr val="444949"/>
                </a:solidFill>
                <a:latin typeface="GillSans-Light"/>
              </a:rPr>
              <a:t>CloudFront</a:t>
            </a:r>
            <a:r>
              <a:rPr lang="en-IN" sz="2800" b="1" dirty="0" smtClean="0">
                <a:solidFill>
                  <a:srgbClr val="444949"/>
                </a:solidFill>
                <a:latin typeface="GillSans-Light"/>
              </a:rPr>
              <a:t> and Route 53:</a:t>
            </a:r>
          </a:p>
          <a:p>
            <a:pPr>
              <a:buNone/>
            </a:pPr>
            <a:r>
              <a:rPr lang="en-IN" sz="2400" dirty="0" smtClean="0">
                <a:solidFill>
                  <a:srgbClr val="444949"/>
                </a:solidFill>
                <a:latin typeface="ArialMT"/>
              </a:rPr>
              <a:t>• </a:t>
            </a:r>
            <a:r>
              <a:rPr lang="en-IN" sz="2400" dirty="0" smtClean="0">
                <a:solidFill>
                  <a:srgbClr val="444949"/>
                </a:solidFill>
                <a:latin typeface="GillSans-Light"/>
              </a:rPr>
              <a:t>Availability protection using global edge network</a:t>
            </a:r>
          </a:p>
          <a:p>
            <a:pPr>
              <a:buNone/>
            </a:pPr>
            <a:r>
              <a:rPr lang="en-IN" sz="2400" dirty="0" smtClean="0">
                <a:solidFill>
                  <a:srgbClr val="444949"/>
                </a:solidFill>
                <a:latin typeface="ArialMT"/>
              </a:rPr>
              <a:t>• </a:t>
            </a:r>
            <a:r>
              <a:rPr lang="en-IN" sz="2400" dirty="0" smtClean="0">
                <a:solidFill>
                  <a:srgbClr val="444949"/>
                </a:solidFill>
                <a:latin typeface="GillSans-Light"/>
              </a:rPr>
              <a:t>Combined with AWS Shield, provides </a:t>
            </a:r>
            <a:r>
              <a:rPr lang="en-IN" sz="2400" dirty="0" err="1" smtClean="0">
                <a:solidFill>
                  <a:srgbClr val="444949"/>
                </a:solidFill>
                <a:latin typeface="GillSans-Light"/>
              </a:rPr>
              <a:t>DDoS</a:t>
            </a:r>
            <a:r>
              <a:rPr lang="en-IN" sz="2400" dirty="0" smtClean="0">
                <a:solidFill>
                  <a:srgbClr val="444949"/>
                </a:solidFill>
                <a:latin typeface="GillSans-Light"/>
              </a:rPr>
              <a:t> attack mitigation at the edge</a:t>
            </a:r>
          </a:p>
          <a:p>
            <a:pPr>
              <a:buNone/>
            </a:pPr>
            <a:r>
              <a:rPr lang="en-IN" sz="2800" dirty="0" smtClean="0">
                <a:solidFill>
                  <a:srgbClr val="444949"/>
                </a:solidFill>
                <a:latin typeface="ArialMT"/>
              </a:rPr>
              <a:t>• </a:t>
            </a:r>
            <a:r>
              <a:rPr lang="en-IN" sz="2800" dirty="0" smtClean="0">
                <a:solidFill>
                  <a:srgbClr val="444949"/>
                </a:solidFill>
                <a:latin typeface="GillSans-Light"/>
              </a:rPr>
              <a:t>Be ready to scale – leverage AWS Auto Scaling</a:t>
            </a:r>
          </a:p>
          <a:p>
            <a:pPr>
              <a:buNone/>
            </a:pPr>
            <a:r>
              <a:rPr lang="en-IN" sz="2800" dirty="0" smtClean="0">
                <a:solidFill>
                  <a:srgbClr val="444949"/>
                </a:solidFill>
                <a:latin typeface="ArialMT"/>
              </a:rPr>
              <a:t>• </a:t>
            </a:r>
            <a:r>
              <a:rPr lang="en-IN" sz="2800" dirty="0" smtClean="0">
                <a:solidFill>
                  <a:srgbClr val="444949"/>
                </a:solidFill>
                <a:latin typeface="GillSans-Light"/>
              </a:rPr>
              <a:t>Separate static resources (S3 / </a:t>
            </a:r>
            <a:r>
              <a:rPr lang="en-IN" sz="2800" dirty="0" err="1" smtClean="0">
                <a:solidFill>
                  <a:srgbClr val="444949"/>
                </a:solidFill>
                <a:latin typeface="GillSans-Light"/>
              </a:rPr>
              <a:t>CloudFront</a:t>
            </a:r>
            <a:r>
              <a:rPr lang="en-IN" sz="2800" dirty="0" smtClean="0">
                <a:solidFill>
                  <a:srgbClr val="444949"/>
                </a:solidFill>
                <a:latin typeface="GillSans-Light"/>
              </a:rPr>
              <a:t>) from dynamic ones (EC2 / ALB)</a:t>
            </a:r>
          </a:p>
          <a:p>
            <a:pPr>
              <a:buNone/>
            </a:pPr>
            <a:r>
              <a:rPr lang="en-IN" sz="2800" dirty="0" smtClean="0">
                <a:solidFill>
                  <a:srgbClr val="444949"/>
                </a:solidFill>
                <a:latin typeface="ArialMT"/>
              </a:rPr>
              <a:t>• </a:t>
            </a:r>
            <a:r>
              <a:rPr lang="en-IN" sz="2800" dirty="0" smtClean="0">
                <a:solidFill>
                  <a:srgbClr val="444949"/>
                </a:solidFill>
                <a:latin typeface="GillSans-Light"/>
              </a:rPr>
              <a:t>Read the whitepaper for details:</a:t>
            </a:r>
          </a:p>
          <a:p>
            <a:pPr>
              <a:buNone/>
            </a:pPr>
            <a:r>
              <a:rPr lang="en-IN" sz="2600" dirty="0" smtClean="0">
                <a:solidFill>
                  <a:srgbClr val="0563C2"/>
                </a:solidFill>
                <a:latin typeface="GillSans-Light"/>
              </a:rPr>
              <a:t>https://d1.awsstatic.com/whitepapers/Security/DDoS_White_Paper.pdf</a:t>
            </a:r>
            <a:endParaRPr lang="en-IN" sz="2600" dirty="0"/>
          </a:p>
        </p:txBody>
      </p:sp>
      <p:sp>
        <p:nvSpPr>
          <p:cNvPr id="3" name="Title 2"/>
          <p:cNvSpPr>
            <a:spLocks noGrp="1"/>
          </p:cNvSpPr>
          <p:nvPr>
            <p:ph type="title"/>
          </p:nvPr>
        </p:nvSpPr>
        <p:spPr/>
        <p:txBody>
          <a:bodyPr>
            <a:normAutofit/>
          </a:bodyPr>
          <a:lstStyle/>
          <a:p>
            <a:r>
              <a:rPr lang="en-IN" sz="3600" dirty="0" err="1" smtClean="0">
                <a:solidFill>
                  <a:srgbClr val="444949"/>
                </a:solidFill>
                <a:latin typeface="GillSans-Light"/>
              </a:rPr>
              <a:t>DDoS</a:t>
            </a:r>
            <a:r>
              <a:rPr lang="en-IN" sz="3600" dirty="0" smtClean="0">
                <a:solidFill>
                  <a:srgbClr val="444949"/>
                </a:solidFill>
                <a:latin typeface="GillSans-Light"/>
              </a:rPr>
              <a:t> Protection on AWS</a:t>
            </a:r>
            <a:endParaRPr lang="en-IN" sz="4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800" dirty="0" smtClean="0">
                <a:solidFill>
                  <a:srgbClr val="444949"/>
                </a:solidFill>
                <a:latin typeface="GillSans-Light"/>
              </a:rPr>
              <a:t>Sample Reference Architecture</a:t>
            </a:r>
            <a:endParaRPr lang="en-IN" sz="3200" dirty="0"/>
          </a:p>
        </p:txBody>
      </p:sp>
      <p:pic>
        <p:nvPicPr>
          <p:cNvPr id="13314" name="Picture 2"/>
          <p:cNvPicPr>
            <a:picLocks noGrp="1" noChangeAspect="1" noChangeArrowheads="1"/>
          </p:cNvPicPr>
          <p:nvPr>
            <p:ph idx="1"/>
          </p:nvPr>
        </p:nvPicPr>
        <p:blipFill>
          <a:blip r:embed="rId2" cstate="print"/>
          <a:srcRect/>
          <a:stretch>
            <a:fillRect/>
          </a:stretch>
        </p:blipFill>
        <p:spPr bwMode="auto">
          <a:xfrm>
            <a:off x="457200" y="1143000"/>
            <a:ext cx="8229600" cy="4419600"/>
          </a:xfrm>
          <a:prstGeom prst="rect">
            <a:avLst/>
          </a:prstGeom>
          <a:noFill/>
          <a:ln w="9525">
            <a:noFill/>
            <a:miter lim="800000"/>
            <a:headEnd/>
            <a:tailEnd/>
          </a:ln>
          <a:effectLst/>
        </p:spPr>
      </p:pic>
      <p:sp>
        <p:nvSpPr>
          <p:cNvPr id="6" name="Rectangle 5"/>
          <p:cNvSpPr/>
          <p:nvPr/>
        </p:nvSpPr>
        <p:spPr>
          <a:xfrm>
            <a:off x="1524000" y="5791200"/>
            <a:ext cx="7620000" cy="369332"/>
          </a:xfrm>
          <a:prstGeom prst="rect">
            <a:avLst/>
          </a:prstGeom>
        </p:spPr>
        <p:txBody>
          <a:bodyPr wrap="square">
            <a:spAutoFit/>
          </a:bodyPr>
          <a:lstStyle/>
          <a:p>
            <a:r>
              <a:rPr lang="en-IN" b="1" u="sng" dirty="0" smtClean="0">
                <a:solidFill>
                  <a:srgbClr val="0563C2"/>
                </a:solidFill>
                <a:latin typeface="Calibri"/>
              </a:rPr>
              <a:t>https://aws.amazon.com/answers/networking/aws-ddos-attack-mitigation/</a:t>
            </a:r>
            <a:endParaRPr lang="en-IN" b="1" u="sng"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IN" sz="3200" dirty="0" smtClean="0">
                <a:solidFill>
                  <a:srgbClr val="444949"/>
                </a:solidFill>
                <a:latin typeface="ArialMT"/>
              </a:rPr>
              <a:t>• </a:t>
            </a:r>
            <a:r>
              <a:rPr lang="en-IN" sz="3200" dirty="0" smtClean="0">
                <a:solidFill>
                  <a:srgbClr val="444949"/>
                </a:solidFill>
                <a:latin typeface="GillSans-Light"/>
              </a:rPr>
              <a:t>AWS Shield Standard:</a:t>
            </a:r>
          </a:p>
          <a:p>
            <a:pPr lvl="1">
              <a:buNone/>
            </a:pPr>
            <a:r>
              <a:rPr lang="en-IN" sz="2400" dirty="0" smtClean="0">
                <a:solidFill>
                  <a:srgbClr val="444949"/>
                </a:solidFill>
                <a:latin typeface="ArialMT"/>
              </a:rPr>
              <a:t>• </a:t>
            </a:r>
            <a:r>
              <a:rPr lang="en-IN" sz="2400" dirty="0" smtClean="0">
                <a:solidFill>
                  <a:srgbClr val="444949"/>
                </a:solidFill>
                <a:latin typeface="GillSans-Light"/>
              </a:rPr>
              <a:t>Free service that is activated for every AWS customer</a:t>
            </a:r>
          </a:p>
          <a:p>
            <a:pPr lvl="1">
              <a:buNone/>
            </a:pPr>
            <a:r>
              <a:rPr lang="en-IN" sz="2400" dirty="0" smtClean="0">
                <a:solidFill>
                  <a:srgbClr val="444949"/>
                </a:solidFill>
                <a:latin typeface="ArialMT"/>
              </a:rPr>
              <a:t>• </a:t>
            </a:r>
            <a:r>
              <a:rPr lang="en-IN" sz="2400" dirty="0" smtClean="0">
                <a:solidFill>
                  <a:srgbClr val="444949"/>
                </a:solidFill>
                <a:latin typeface="GillSans-Light"/>
              </a:rPr>
              <a:t>Provides protection from attacks such as SYN/UDP Floods, Reflection attacks and other layer 3/layer 4 attacks</a:t>
            </a:r>
          </a:p>
          <a:p>
            <a:pPr>
              <a:buNone/>
            </a:pPr>
            <a:r>
              <a:rPr lang="en-IN" sz="3200" dirty="0" smtClean="0">
                <a:solidFill>
                  <a:srgbClr val="444949"/>
                </a:solidFill>
                <a:latin typeface="ArialMT"/>
              </a:rPr>
              <a:t>• </a:t>
            </a:r>
            <a:r>
              <a:rPr lang="en-IN" sz="3200" dirty="0" smtClean="0">
                <a:solidFill>
                  <a:srgbClr val="444949"/>
                </a:solidFill>
                <a:latin typeface="GillSans-Light"/>
              </a:rPr>
              <a:t>AWS Shield Advanced:</a:t>
            </a:r>
          </a:p>
          <a:p>
            <a:pPr lvl="1">
              <a:buNone/>
            </a:pPr>
            <a:r>
              <a:rPr lang="en-IN" sz="2400" dirty="0" smtClean="0">
                <a:solidFill>
                  <a:srgbClr val="444949"/>
                </a:solidFill>
                <a:latin typeface="ArialMT"/>
              </a:rPr>
              <a:t>• </a:t>
            </a:r>
            <a:r>
              <a:rPr lang="en-IN" sz="2400" dirty="0" smtClean="0">
                <a:solidFill>
                  <a:srgbClr val="444949"/>
                </a:solidFill>
                <a:latin typeface="GillSans-Light"/>
              </a:rPr>
              <a:t>Optional </a:t>
            </a:r>
            <a:r>
              <a:rPr lang="en-IN" sz="2400" dirty="0" err="1" smtClean="0">
                <a:solidFill>
                  <a:srgbClr val="444949"/>
                </a:solidFill>
                <a:latin typeface="GillSans-Light"/>
              </a:rPr>
              <a:t>DDoS</a:t>
            </a:r>
            <a:r>
              <a:rPr lang="en-IN" sz="2400" dirty="0" smtClean="0">
                <a:solidFill>
                  <a:srgbClr val="444949"/>
                </a:solidFill>
                <a:latin typeface="GillSans-Light"/>
              </a:rPr>
              <a:t> mitigation service ($3,000 per month per organization)</a:t>
            </a:r>
          </a:p>
          <a:p>
            <a:pPr lvl="1">
              <a:buNone/>
            </a:pPr>
            <a:r>
              <a:rPr lang="en-IN" sz="2400" dirty="0" smtClean="0">
                <a:solidFill>
                  <a:srgbClr val="444949"/>
                </a:solidFill>
                <a:latin typeface="ArialMT"/>
              </a:rPr>
              <a:t>• </a:t>
            </a:r>
            <a:r>
              <a:rPr lang="en-IN" sz="2400" dirty="0" smtClean="0">
                <a:solidFill>
                  <a:srgbClr val="444949"/>
                </a:solidFill>
                <a:latin typeface="GillSans-Light"/>
              </a:rPr>
              <a:t>Protect against more sophisticated attack on </a:t>
            </a:r>
            <a:r>
              <a:rPr lang="en-IN" sz="2400" dirty="0" smtClean="0">
                <a:solidFill>
                  <a:srgbClr val="5092D1"/>
                </a:solidFill>
                <a:latin typeface="GillSans-Light"/>
              </a:rPr>
              <a:t>Amazon EC2, Elastic Load Balancing (ELB), Amazon </a:t>
            </a:r>
            <a:r>
              <a:rPr lang="en-IN" sz="2400" dirty="0" err="1" smtClean="0">
                <a:solidFill>
                  <a:srgbClr val="5092D1"/>
                </a:solidFill>
                <a:latin typeface="GillSans-Light"/>
              </a:rPr>
              <a:t>CloudFront</a:t>
            </a:r>
            <a:r>
              <a:rPr lang="en-IN" sz="2400" dirty="0" smtClean="0">
                <a:solidFill>
                  <a:srgbClr val="5092D1"/>
                </a:solidFill>
                <a:latin typeface="GillSans-Light"/>
              </a:rPr>
              <a:t>, AWS Global Accelerator, and Route 53</a:t>
            </a:r>
          </a:p>
          <a:p>
            <a:pPr lvl="1">
              <a:buNone/>
            </a:pPr>
            <a:r>
              <a:rPr lang="en-IN" sz="2400" dirty="0" smtClean="0">
                <a:solidFill>
                  <a:srgbClr val="444949"/>
                </a:solidFill>
                <a:latin typeface="ArialMT"/>
              </a:rPr>
              <a:t>• </a:t>
            </a:r>
            <a:r>
              <a:rPr lang="en-IN" sz="2400" dirty="0" smtClean="0">
                <a:solidFill>
                  <a:srgbClr val="444949"/>
                </a:solidFill>
                <a:latin typeface="GillSans-Light"/>
              </a:rPr>
              <a:t>24/7 access to AWS </a:t>
            </a:r>
            <a:r>
              <a:rPr lang="en-IN" sz="2400" dirty="0" err="1" smtClean="0">
                <a:solidFill>
                  <a:srgbClr val="444949"/>
                </a:solidFill>
                <a:latin typeface="GillSans-Light"/>
              </a:rPr>
              <a:t>DDoS</a:t>
            </a:r>
            <a:r>
              <a:rPr lang="en-IN" sz="2400" dirty="0" smtClean="0">
                <a:solidFill>
                  <a:srgbClr val="444949"/>
                </a:solidFill>
                <a:latin typeface="GillSans-Light"/>
              </a:rPr>
              <a:t> response team (DRP)</a:t>
            </a:r>
          </a:p>
          <a:p>
            <a:pPr lvl="1">
              <a:buNone/>
            </a:pPr>
            <a:r>
              <a:rPr lang="en-IN" sz="2400" dirty="0" smtClean="0">
                <a:solidFill>
                  <a:srgbClr val="444949"/>
                </a:solidFill>
                <a:latin typeface="ArialMT"/>
              </a:rPr>
              <a:t>• </a:t>
            </a:r>
            <a:r>
              <a:rPr lang="en-IN" sz="2400" dirty="0" smtClean="0">
                <a:solidFill>
                  <a:srgbClr val="444949"/>
                </a:solidFill>
                <a:latin typeface="GillSans-Light"/>
              </a:rPr>
              <a:t>Protect against higher fees during usage spikes due to </a:t>
            </a:r>
            <a:r>
              <a:rPr lang="en-IN" sz="2400" dirty="0" err="1" smtClean="0">
                <a:solidFill>
                  <a:srgbClr val="444949"/>
                </a:solidFill>
                <a:latin typeface="GillSans-Light"/>
              </a:rPr>
              <a:t>DDoS</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Shield</a:t>
            </a:r>
            <a:endParaRPr lang="en-I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828800"/>
            <a:ext cx="8229600" cy="4525963"/>
          </a:xfrm>
        </p:spPr>
        <p:txBody>
          <a:bodyPr>
            <a:normAutofit fontScale="85000" lnSpcReduction="20000"/>
          </a:bodyPr>
          <a:lstStyle/>
          <a:p>
            <a:pPr>
              <a:buNone/>
            </a:pPr>
            <a:r>
              <a:rPr lang="en-IN" sz="2800" dirty="0" smtClean="0">
                <a:solidFill>
                  <a:srgbClr val="444949"/>
                </a:solidFill>
                <a:latin typeface="ArialMT"/>
              </a:rPr>
              <a:t>• </a:t>
            </a:r>
            <a:r>
              <a:rPr lang="en-IN" sz="2800" dirty="0" smtClean="0">
                <a:solidFill>
                  <a:srgbClr val="444949"/>
                </a:solidFill>
                <a:latin typeface="GillSans-Light"/>
              </a:rPr>
              <a:t>Protects your web applications from common web exploits (Layer 7)</a:t>
            </a:r>
          </a:p>
          <a:p>
            <a:pPr>
              <a:buNone/>
            </a:pPr>
            <a:r>
              <a:rPr lang="en-IN" sz="2800" dirty="0" smtClean="0">
                <a:solidFill>
                  <a:srgbClr val="444949"/>
                </a:solidFill>
                <a:latin typeface="ArialMT"/>
              </a:rPr>
              <a:t>• </a:t>
            </a:r>
            <a:r>
              <a:rPr lang="en-IN" sz="2800" dirty="0" smtClean="0">
                <a:solidFill>
                  <a:srgbClr val="444949"/>
                </a:solidFill>
                <a:latin typeface="GillSans-Light"/>
              </a:rPr>
              <a:t>Deploy on </a:t>
            </a:r>
            <a:r>
              <a:rPr lang="en-IN" sz="2400" b="1" dirty="0" smtClean="0">
                <a:solidFill>
                  <a:srgbClr val="444949"/>
                </a:solidFill>
                <a:latin typeface="GillSans-Light"/>
              </a:rPr>
              <a:t>Application Load Balancer </a:t>
            </a:r>
            <a:r>
              <a:rPr lang="en-IN" sz="2800" dirty="0" smtClean="0">
                <a:solidFill>
                  <a:srgbClr val="444949"/>
                </a:solidFill>
                <a:latin typeface="GillSans-Light"/>
              </a:rPr>
              <a:t>(localized rules)</a:t>
            </a:r>
          </a:p>
          <a:p>
            <a:pPr>
              <a:buNone/>
            </a:pPr>
            <a:r>
              <a:rPr lang="en-IN" sz="2800" dirty="0" smtClean="0">
                <a:solidFill>
                  <a:srgbClr val="444949"/>
                </a:solidFill>
                <a:latin typeface="ArialMT"/>
              </a:rPr>
              <a:t>• </a:t>
            </a:r>
            <a:r>
              <a:rPr lang="en-IN" sz="2800" dirty="0" smtClean="0">
                <a:solidFill>
                  <a:srgbClr val="444949"/>
                </a:solidFill>
                <a:latin typeface="GillSans-Light"/>
              </a:rPr>
              <a:t>Deploy on </a:t>
            </a:r>
            <a:r>
              <a:rPr lang="en-IN" sz="2400" b="1" dirty="0" smtClean="0">
                <a:solidFill>
                  <a:srgbClr val="444949"/>
                </a:solidFill>
                <a:latin typeface="GillSans-Light"/>
              </a:rPr>
              <a:t>API Gateway </a:t>
            </a:r>
            <a:r>
              <a:rPr lang="en-IN" sz="2800" dirty="0" smtClean="0">
                <a:solidFill>
                  <a:srgbClr val="444949"/>
                </a:solidFill>
                <a:latin typeface="GillSans-Light"/>
              </a:rPr>
              <a:t>(rules running at the regional or edge level)</a:t>
            </a:r>
          </a:p>
          <a:p>
            <a:pPr>
              <a:buNone/>
            </a:pPr>
            <a:r>
              <a:rPr lang="en-IN" sz="2800" dirty="0" smtClean="0">
                <a:solidFill>
                  <a:srgbClr val="444949"/>
                </a:solidFill>
                <a:latin typeface="ArialMT"/>
              </a:rPr>
              <a:t>• </a:t>
            </a:r>
            <a:r>
              <a:rPr lang="en-IN" sz="2800" dirty="0" smtClean="0">
                <a:solidFill>
                  <a:srgbClr val="444949"/>
                </a:solidFill>
                <a:latin typeface="GillSans-Light"/>
              </a:rPr>
              <a:t>Deploy on </a:t>
            </a:r>
            <a:r>
              <a:rPr lang="en-IN" sz="2400" b="1" dirty="0" err="1" smtClean="0">
                <a:solidFill>
                  <a:srgbClr val="444949"/>
                </a:solidFill>
                <a:latin typeface="GillSans-Light"/>
              </a:rPr>
              <a:t>CloudFront</a:t>
            </a:r>
            <a:r>
              <a:rPr lang="en-IN" sz="2800" dirty="0" smtClean="0">
                <a:solidFill>
                  <a:srgbClr val="444949"/>
                </a:solidFill>
                <a:latin typeface="GillSans-Light"/>
              </a:rPr>
              <a:t> (rules globally on edge locations)</a:t>
            </a:r>
          </a:p>
          <a:p>
            <a:pPr>
              <a:buNone/>
            </a:pPr>
            <a:r>
              <a:rPr lang="en-IN" sz="2400" dirty="0" smtClean="0">
                <a:solidFill>
                  <a:srgbClr val="444949"/>
                </a:solidFill>
                <a:latin typeface="ArialMT"/>
              </a:rPr>
              <a:t>• </a:t>
            </a:r>
            <a:r>
              <a:rPr lang="en-IN" sz="2400" dirty="0" smtClean="0">
                <a:solidFill>
                  <a:srgbClr val="444949"/>
                </a:solidFill>
                <a:latin typeface="GillSans-Light"/>
              </a:rPr>
              <a:t>Used to front other solutions: CLB, EC2 instances, custom origins, S3 websites)</a:t>
            </a:r>
          </a:p>
          <a:p>
            <a:pPr>
              <a:buNone/>
            </a:pPr>
            <a:r>
              <a:rPr lang="en-IN" sz="2800" dirty="0" smtClean="0">
                <a:solidFill>
                  <a:srgbClr val="444949"/>
                </a:solidFill>
                <a:latin typeface="ArialMT"/>
              </a:rPr>
              <a:t>• </a:t>
            </a:r>
            <a:r>
              <a:rPr lang="en-IN" sz="2800" dirty="0" smtClean="0">
                <a:solidFill>
                  <a:srgbClr val="444949"/>
                </a:solidFill>
                <a:latin typeface="GillSans-Light"/>
              </a:rPr>
              <a:t>WAF is not for </a:t>
            </a:r>
            <a:r>
              <a:rPr lang="en-IN" sz="2800" dirty="0" err="1" smtClean="0">
                <a:solidFill>
                  <a:srgbClr val="444949"/>
                </a:solidFill>
                <a:latin typeface="GillSans-Light"/>
              </a:rPr>
              <a:t>DDoS</a:t>
            </a:r>
            <a:r>
              <a:rPr lang="en-IN" sz="2800" dirty="0" smtClean="0">
                <a:solidFill>
                  <a:srgbClr val="444949"/>
                </a:solidFill>
                <a:latin typeface="GillSans-Light"/>
              </a:rPr>
              <a:t> protection</a:t>
            </a:r>
          </a:p>
          <a:p>
            <a:pPr>
              <a:buNone/>
            </a:pPr>
            <a:r>
              <a:rPr lang="en-IN" sz="2800" dirty="0" smtClean="0">
                <a:solidFill>
                  <a:srgbClr val="444949"/>
                </a:solidFill>
                <a:latin typeface="ArialMT"/>
              </a:rPr>
              <a:t>• </a:t>
            </a:r>
            <a:r>
              <a:rPr lang="en-IN" sz="2800" dirty="0" smtClean="0">
                <a:solidFill>
                  <a:srgbClr val="444949"/>
                </a:solidFill>
                <a:latin typeface="GillSans-Light"/>
              </a:rPr>
              <a:t>Define Web ACL (Web Access Control List):</a:t>
            </a:r>
          </a:p>
          <a:p>
            <a:pPr lvl="1">
              <a:buNone/>
            </a:pPr>
            <a:r>
              <a:rPr lang="en-IN" sz="2000" dirty="0" smtClean="0">
                <a:solidFill>
                  <a:srgbClr val="444949"/>
                </a:solidFill>
                <a:latin typeface="ArialMT"/>
              </a:rPr>
              <a:t>• </a:t>
            </a:r>
            <a:r>
              <a:rPr lang="en-IN" sz="2000" dirty="0" smtClean="0">
                <a:solidFill>
                  <a:srgbClr val="444949"/>
                </a:solidFill>
                <a:latin typeface="GillSans-Light"/>
              </a:rPr>
              <a:t>Rules can include: </a:t>
            </a:r>
            <a:r>
              <a:rPr lang="en-IN" sz="1900" b="1" dirty="0" smtClean="0">
                <a:solidFill>
                  <a:srgbClr val="444949"/>
                </a:solidFill>
                <a:latin typeface="GillSans-Light"/>
              </a:rPr>
              <a:t>IP addresses</a:t>
            </a:r>
            <a:r>
              <a:rPr lang="en-IN" sz="2000" dirty="0" smtClean="0">
                <a:solidFill>
                  <a:srgbClr val="444949"/>
                </a:solidFill>
                <a:latin typeface="GillSans-Light"/>
              </a:rPr>
              <a:t>, HTTP headers, HTTP body, or URI strings</a:t>
            </a:r>
          </a:p>
          <a:p>
            <a:pPr lvl="1">
              <a:buNone/>
            </a:pPr>
            <a:r>
              <a:rPr lang="en-IN" sz="2000" dirty="0" smtClean="0">
                <a:solidFill>
                  <a:srgbClr val="444949"/>
                </a:solidFill>
                <a:latin typeface="ArialMT"/>
              </a:rPr>
              <a:t>• </a:t>
            </a:r>
            <a:r>
              <a:rPr lang="en-IN" sz="2000" dirty="0" smtClean="0">
                <a:solidFill>
                  <a:srgbClr val="444949"/>
                </a:solidFill>
                <a:latin typeface="GillSans-Light"/>
              </a:rPr>
              <a:t>Protects from common attack - </a:t>
            </a:r>
            <a:r>
              <a:rPr lang="en-IN" sz="1900" b="1" dirty="0" smtClean="0">
                <a:solidFill>
                  <a:srgbClr val="444949"/>
                </a:solidFill>
                <a:latin typeface="GillSans-Light"/>
              </a:rPr>
              <a:t>SQL injection </a:t>
            </a:r>
            <a:r>
              <a:rPr lang="en-IN" sz="2000" dirty="0" smtClean="0">
                <a:solidFill>
                  <a:srgbClr val="444949"/>
                </a:solidFill>
                <a:latin typeface="GillSans-Light"/>
              </a:rPr>
              <a:t>and Cross-Site Scripting (XSS)</a:t>
            </a:r>
          </a:p>
          <a:p>
            <a:pPr lvl="1">
              <a:buNone/>
            </a:pPr>
            <a:r>
              <a:rPr lang="en-IN" sz="2000" dirty="0" smtClean="0">
                <a:solidFill>
                  <a:srgbClr val="444949"/>
                </a:solidFill>
                <a:latin typeface="ArialMT"/>
              </a:rPr>
              <a:t>• </a:t>
            </a:r>
            <a:r>
              <a:rPr lang="en-IN" sz="2000" dirty="0" smtClean="0">
                <a:solidFill>
                  <a:srgbClr val="444949"/>
                </a:solidFill>
                <a:latin typeface="GillSans-Light"/>
              </a:rPr>
              <a:t>Size constraints, Geo match</a:t>
            </a:r>
          </a:p>
          <a:p>
            <a:pPr lvl="1">
              <a:buNone/>
            </a:pPr>
            <a:r>
              <a:rPr lang="en-IN" sz="2000" dirty="0" smtClean="0">
                <a:solidFill>
                  <a:srgbClr val="444949"/>
                </a:solidFill>
                <a:latin typeface="ArialMT"/>
              </a:rPr>
              <a:t>• </a:t>
            </a:r>
            <a:r>
              <a:rPr lang="en-IN" sz="2000" dirty="0" smtClean="0">
                <a:solidFill>
                  <a:srgbClr val="444949"/>
                </a:solidFill>
                <a:latin typeface="GillSans-Light"/>
              </a:rPr>
              <a:t>Rate-based rules (to count occurrences of events)</a:t>
            </a:r>
            <a:endParaRPr lang="en-IN" dirty="0"/>
          </a:p>
        </p:txBody>
      </p:sp>
      <p:sp>
        <p:nvSpPr>
          <p:cNvPr id="3" name="Title 2"/>
          <p:cNvSpPr>
            <a:spLocks noGrp="1"/>
          </p:cNvSpPr>
          <p:nvPr>
            <p:ph type="title"/>
          </p:nvPr>
        </p:nvSpPr>
        <p:spPr>
          <a:xfrm>
            <a:off x="228600" y="533400"/>
            <a:ext cx="8229600" cy="1143000"/>
          </a:xfrm>
        </p:spPr>
        <p:txBody>
          <a:bodyPr>
            <a:normAutofit fontScale="90000"/>
          </a:bodyPr>
          <a:lstStyle/>
          <a:p>
            <a:r>
              <a:rPr lang="en-IN" sz="4000" dirty="0" smtClean="0">
                <a:solidFill>
                  <a:srgbClr val="444949"/>
                </a:solidFill>
                <a:latin typeface="GillSans-Light"/>
              </a:rPr>
              <a:t>AWS WAF – Web </a:t>
            </a:r>
            <a:br>
              <a:rPr lang="en-IN" sz="4000" dirty="0" smtClean="0">
                <a:solidFill>
                  <a:srgbClr val="444949"/>
                </a:solidFill>
                <a:latin typeface="GillSans-Light"/>
              </a:rPr>
            </a:br>
            <a:r>
              <a:rPr lang="en-IN" sz="4000" dirty="0" smtClean="0">
                <a:solidFill>
                  <a:srgbClr val="444949"/>
                </a:solidFill>
                <a:latin typeface="GillSans-Light"/>
              </a:rPr>
              <a:t>Application Firewall</a:t>
            </a:r>
            <a:endParaRPr lang="en-IN" dirty="0"/>
          </a:p>
        </p:txBody>
      </p:sp>
      <p:pic>
        <p:nvPicPr>
          <p:cNvPr id="14338" name="Picture 2"/>
          <p:cNvPicPr>
            <a:picLocks noChangeAspect="1" noChangeArrowheads="1"/>
          </p:cNvPicPr>
          <p:nvPr/>
        </p:nvPicPr>
        <p:blipFill>
          <a:blip r:embed="rId2" cstate="print"/>
          <a:srcRect/>
          <a:stretch>
            <a:fillRect/>
          </a:stretch>
        </p:blipFill>
        <p:spPr bwMode="auto">
          <a:xfrm>
            <a:off x="7924800" y="5638800"/>
            <a:ext cx="990600" cy="99060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6477000" cy="4525963"/>
          </a:xfrm>
        </p:spPr>
        <p:txBody>
          <a:bodyPr/>
          <a:lstStyle/>
          <a:p>
            <a:pPr>
              <a:buNone/>
            </a:pPr>
            <a:r>
              <a:rPr lang="en-IN" sz="2400" dirty="0" smtClean="0">
                <a:solidFill>
                  <a:srgbClr val="444949"/>
                </a:solidFill>
                <a:latin typeface="ArialMT"/>
              </a:rPr>
              <a:t>• </a:t>
            </a:r>
            <a:r>
              <a:rPr lang="en-IN" sz="2400" dirty="0" smtClean="0">
                <a:solidFill>
                  <a:srgbClr val="444949"/>
                </a:solidFill>
                <a:latin typeface="GillSans-Light"/>
              </a:rPr>
              <a:t>Manage rules in all accounts of an AWS Organization</a:t>
            </a:r>
          </a:p>
          <a:p>
            <a:pPr>
              <a:buNone/>
            </a:pPr>
            <a:r>
              <a:rPr lang="en-IN" sz="2400" dirty="0" smtClean="0">
                <a:solidFill>
                  <a:srgbClr val="444949"/>
                </a:solidFill>
                <a:latin typeface="ArialMT"/>
              </a:rPr>
              <a:t>• </a:t>
            </a:r>
            <a:r>
              <a:rPr lang="en-IN" sz="2400" dirty="0" smtClean="0">
                <a:solidFill>
                  <a:srgbClr val="444949"/>
                </a:solidFill>
                <a:latin typeface="GillSans-Light"/>
              </a:rPr>
              <a:t>Common set of security rules</a:t>
            </a:r>
          </a:p>
          <a:p>
            <a:pPr>
              <a:buNone/>
            </a:pPr>
            <a:r>
              <a:rPr lang="en-IN" sz="2400" dirty="0" smtClean="0">
                <a:solidFill>
                  <a:srgbClr val="444949"/>
                </a:solidFill>
                <a:latin typeface="ArialMT"/>
              </a:rPr>
              <a:t>• </a:t>
            </a:r>
            <a:r>
              <a:rPr lang="en-IN" sz="2400" dirty="0" smtClean="0">
                <a:solidFill>
                  <a:srgbClr val="444949"/>
                </a:solidFill>
                <a:latin typeface="GillSans-Light"/>
              </a:rPr>
              <a:t>WAF rules (Application Load Balancer, API Gateways, </a:t>
            </a:r>
            <a:r>
              <a:rPr lang="en-IN" sz="2400" dirty="0" err="1" smtClean="0">
                <a:solidFill>
                  <a:srgbClr val="444949"/>
                </a:solidFill>
                <a:latin typeface="GillSans-Light"/>
              </a:rPr>
              <a:t>CloudFront</a:t>
            </a:r>
            <a:r>
              <a:rPr lang="en-IN" sz="2400" dirty="0" smtClean="0">
                <a:solidFill>
                  <a:srgbClr val="444949"/>
                </a:solidFill>
                <a:latin typeface="GillSans-Light"/>
              </a:rPr>
              <a:t>)</a:t>
            </a:r>
          </a:p>
          <a:p>
            <a:pPr>
              <a:buNone/>
            </a:pPr>
            <a:r>
              <a:rPr lang="en-IN" sz="2400" dirty="0" smtClean="0">
                <a:solidFill>
                  <a:srgbClr val="444949"/>
                </a:solidFill>
                <a:latin typeface="ArialMT"/>
              </a:rPr>
              <a:t>• </a:t>
            </a:r>
            <a:r>
              <a:rPr lang="en-IN" sz="2400" dirty="0" smtClean="0">
                <a:solidFill>
                  <a:srgbClr val="444949"/>
                </a:solidFill>
                <a:latin typeface="GillSans-Light"/>
              </a:rPr>
              <a:t>AWS Shield Advanced (ALB, CLB, Elastic IP, </a:t>
            </a:r>
            <a:r>
              <a:rPr lang="en-IN" sz="2400" dirty="0" err="1" smtClean="0">
                <a:solidFill>
                  <a:srgbClr val="444949"/>
                </a:solidFill>
                <a:latin typeface="GillSans-Light"/>
              </a:rPr>
              <a:t>CloudFront</a:t>
            </a:r>
            <a:r>
              <a:rPr lang="en-IN" sz="2400" dirty="0" smtClean="0">
                <a:solidFill>
                  <a:srgbClr val="444949"/>
                </a:solidFill>
                <a:latin typeface="GillSans-Light"/>
              </a:rPr>
              <a:t>)</a:t>
            </a:r>
          </a:p>
          <a:p>
            <a:pPr>
              <a:buNone/>
            </a:pPr>
            <a:r>
              <a:rPr lang="en-IN" sz="2400" dirty="0" smtClean="0">
                <a:solidFill>
                  <a:srgbClr val="444949"/>
                </a:solidFill>
                <a:latin typeface="ArialMT"/>
              </a:rPr>
              <a:t>• </a:t>
            </a:r>
            <a:r>
              <a:rPr lang="en-IN" sz="2400" dirty="0" smtClean="0">
                <a:solidFill>
                  <a:srgbClr val="444949"/>
                </a:solidFill>
                <a:latin typeface="GillSans-Light"/>
              </a:rPr>
              <a:t>Security Groups for EC2 and ENI resources in VPC</a:t>
            </a:r>
            <a:endParaRPr lang="en-IN" dirty="0"/>
          </a:p>
        </p:txBody>
      </p:sp>
      <p:sp>
        <p:nvSpPr>
          <p:cNvPr id="3" name="Title 2"/>
          <p:cNvSpPr>
            <a:spLocks noGrp="1"/>
          </p:cNvSpPr>
          <p:nvPr>
            <p:ph type="title"/>
          </p:nvPr>
        </p:nvSpPr>
        <p:spPr/>
        <p:txBody>
          <a:bodyPr/>
          <a:lstStyle/>
          <a:p>
            <a:r>
              <a:rPr lang="en-IN" sz="4000" dirty="0" smtClean="0">
                <a:solidFill>
                  <a:srgbClr val="444949"/>
                </a:solidFill>
                <a:latin typeface="GillSans-Light"/>
              </a:rPr>
              <a:t>AWS Firewall Manager</a:t>
            </a:r>
            <a:endParaRPr lang="en-IN" dirty="0"/>
          </a:p>
        </p:txBody>
      </p:sp>
      <p:pic>
        <p:nvPicPr>
          <p:cNvPr id="15362" name="Picture 2"/>
          <p:cNvPicPr>
            <a:picLocks noChangeAspect="1" noChangeArrowheads="1"/>
          </p:cNvPicPr>
          <p:nvPr/>
        </p:nvPicPr>
        <p:blipFill>
          <a:blip r:embed="rId2"/>
          <a:srcRect/>
          <a:stretch>
            <a:fillRect/>
          </a:stretch>
        </p:blipFill>
        <p:spPr bwMode="auto">
          <a:xfrm>
            <a:off x="6934200" y="1676400"/>
            <a:ext cx="1915470" cy="1920235"/>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04800"/>
            <a:ext cx="8229600" cy="1143000"/>
          </a:xfrm>
        </p:spPr>
        <p:txBody>
          <a:bodyPr/>
          <a:lstStyle/>
          <a:p>
            <a:r>
              <a:rPr lang="en-IN" sz="4000" dirty="0" smtClean="0">
                <a:solidFill>
                  <a:srgbClr val="444949"/>
                </a:solidFill>
                <a:latin typeface="GillSans-Light"/>
              </a:rPr>
              <a:t>Blocking an IP address</a:t>
            </a:r>
            <a:endParaRPr lang="en-IN" dirty="0"/>
          </a:p>
        </p:txBody>
      </p:sp>
      <p:pic>
        <p:nvPicPr>
          <p:cNvPr id="16386" name="Picture 2"/>
          <p:cNvPicPr>
            <a:picLocks noGrp="1" noChangeAspect="1" noChangeArrowheads="1"/>
          </p:cNvPicPr>
          <p:nvPr>
            <p:ph idx="1"/>
          </p:nvPr>
        </p:nvPicPr>
        <p:blipFill>
          <a:blip r:embed="rId2"/>
          <a:srcRect/>
          <a:stretch>
            <a:fillRect/>
          </a:stretch>
        </p:blipFill>
        <p:spPr bwMode="auto">
          <a:xfrm>
            <a:off x="344086" y="1295400"/>
            <a:ext cx="8551760" cy="4952999"/>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2033</TotalTime>
  <Words>31264</Words>
  <Application>Microsoft Office PowerPoint</Application>
  <PresentationFormat>On-screen Show (4:3)</PresentationFormat>
  <Paragraphs>4428</Paragraphs>
  <Slides>533</Slides>
  <Notes>4</Notes>
  <HiddenSlides>0</HiddenSlides>
  <MMClips>0</MMClips>
  <ScaleCrop>false</ScaleCrop>
  <HeadingPairs>
    <vt:vector size="4" baseType="variant">
      <vt:variant>
        <vt:lpstr>Theme</vt:lpstr>
      </vt:variant>
      <vt:variant>
        <vt:i4>1</vt:i4>
      </vt:variant>
      <vt:variant>
        <vt:lpstr>Slide Titles</vt:lpstr>
      </vt:variant>
      <vt:variant>
        <vt:i4>533</vt:i4>
      </vt:variant>
    </vt:vector>
  </HeadingPairs>
  <TitlesOfParts>
    <vt:vector size="534" baseType="lpstr">
      <vt:lpstr>Concourse</vt:lpstr>
      <vt:lpstr>Slide 1</vt:lpstr>
      <vt:lpstr>Slide 2</vt:lpstr>
      <vt:lpstr>Setting the right expectations for this course</vt:lpstr>
      <vt:lpstr>The AWS Certified Solutions Architect Professional Exam</vt:lpstr>
      <vt:lpstr>Practice Exams</vt:lpstr>
      <vt:lpstr>Identity &amp; Federation</vt:lpstr>
      <vt:lpstr>IAM –What should you know by now</vt:lpstr>
      <vt:lpstr>IAM Policies Deep Dive</vt:lpstr>
      <vt:lpstr>IAM AWS Managed Policies</vt:lpstr>
      <vt:lpstr>IAM AWS Managed Policies</vt:lpstr>
      <vt:lpstr>IAM Policies Conditions </vt:lpstr>
      <vt:lpstr>IAM Policies Variables and Tags</vt:lpstr>
      <vt:lpstr>IAM Roles vs Resource Based Policies</vt:lpstr>
      <vt:lpstr>IAM Roles vs Resource Based Policies</vt:lpstr>
      <vt:lpstr>Using STS to Assume a Role</vt:lpstr>
      <vt:lpstr>Assuming a Role with STS</vt:lpstr>
      <vt:lpstr>Providing Access to an IAM User in Your or Another AWS Account That You Own</vt:lpstr>
      <vt:lpstr>Cross account access with STS</vt:lpstr>
      <vt:lpstr>Providing Access to AWS Accounts Owned byThird Parties</vt:lpstr>
      <vt:lpstr>The confused deputy</vt:lpstr>
      <vt:lpstr>STS Important APIs</vt:lpstr>
      <vt:lpstr>Identity Federation in AWS</vt:lpstr>
      <vt:lpstr>SAML 2.0 Federation</vt:lpstr>
      <vt:lpstr>SAML 2.0 Federation – Active  Directory FS </vt:lpstr>
      <vt:lpstr>SAML 2.0 Federation</vt:lpstr>
      <vt:lpstr>Custom Identity Broker  Application</vt:lpstr>
      <vt:lpstr>Web Identity Federation – AssumeRoleWithWebIdentity</vt:lpstr>
      <vt:lpstr>Web Identity Federation – AWS Cognito</vt:lpstr>
      <vt:lpstr>Web Identity Federation –  IAM Policy</vt:lpstr>
      <vt:lpstr>What is Microsoft Active  Directory (AD)?</vt:lpstr>
      <vt:lpstr>What is ADFS (AD  Federation Services)?</vt:lpstr>
      <vt:lpstr>AWS Directory Services</vt:lpstr>
      <vt:lpstr>AWS Directory Services AWS Managed Microsoft AD</vt:lpstr>
      <vt:lpstr>AWS Microsoft Managed  AD - Integrations</vt:lpstr>
      <vt:lpstr>Connect to on- premise AD</vt:lpstr>
      <vt:lpstr>Solution Architecture: Active Directory Replication</vt:lpstr>
      <vt:lpstr>AWS Directory Services AD Connector</vt:lpstr>
      <vt:lpstr>AWS Directory Services Simple AD</vt:lpstr>
      <vt:lpstr>AWS Organizations</vt:lpstr>
      <vt:lpstr>AWS Organizations - Features</vt:lpstr>
      <vt:lpstr>Multi Account Strategies</vt:lpstr>
      <vt:lpstr>Organizational Units (OU) –  Examples</vt:lpstr>
      <vt:lpstr>AWS Organization</vt:lpstr>
      <vt:lpstr>Service Control Policies (SCP)</vt:lpstr>
      <vt:lpstr>SCP Hierarchy</vt:lpstr>
      <vt:lpstr>SCP Examples Blacklist and Whitelist strategies</vt:lpstr>
      <vt:lpstr>IAM Policy Evaluation Logic</vt:lpstr>
      <vt:lpstr>AWS Organizations – Reserved Instances</vt:lpstr>
      <vt:lpstr>AWS Resource Access Manager (RAM)</vt:lpstr>
      <vt:lpstr>AWS Single Sign-On (SSO)</vt:lpstr>
      <vt:lpstr>AWS Single Sign-On (SSO) – Setup with AD</vt:lpstr>
      <vt:lpstr>SSO – vs AssumeRoleWithSAML</vt:lpstr>
      <vt:lpstr>Summary of Identity &amp; Federation</vt:lpstr>
      <vt:lpstr>Security</vt:lpstr>
      <vt:lpstr>AWS CloudTrail</vt:lpstr>
      <vt:lpstr>CloudTrail continued…</vt:lpstr>
      <vt:lpstr>CloudTrail – Solution Architecture: Delivery to S3</vt:lpstr>
      <vt:lpstr>CloudTrail - Solution Architecture: Multi Account, Multi Region Logging</vt:lpstr>
      <vt:lpstr>CloudTrail - Solution Architecture: Alert for API calls</vt:lpstr>
      <vt:lpstr>CloudTrail: How to react  to events the fastest?</vt:lpstr>
      <vt:lpstr>AWS KMS (Key  Management Service)</vt:lpstr>
      <vt:lpstr>AWS KMS 101</vt:lpstr>
      <vt:lpstr>Types of KMS Keys</vt:lpstr>
      <vt:lpstr>How does KMS work? API – Encrypt and Decrypt</vt:lpstr>
      <vt:lpstr>AWS Parameter Store</vt:lpstr>
      <vt:lpstr>AWS Parameter Store Hierarchy</vt:lpstr>
      <vt:lpstr>AWS Secrets Manager</vt:lpstr>
      <vt:lpstr>RDS - Security</vt:lpstr>
      <vt:lpstr>SSL/TLS - Basics</vt:lpstr>
      <vt:lpstr>SSL Encryp8tion – How it works</vt:lpstr>
      <vt:lpstr>SSL – Server Name Indication (SNI)</vt:lpstr>
      <vt:lpstr>SSL – Man in the Middle Attacks</vt:lpstr>
      <vt:lpstr>SSL – Man in the Middle Attack How to prevent</vt:lpstr>
      <vt:lpstr>AWS Certificate Manager (ACM)</vt:lpstr>
      <vt:lpstr>ACM – Good to know</vt:lpstr>
      <vt:lpstr>CloudHSM</vt:lpstr>
      <vt:lpstr>CloudHSM Diagram</vt:lpstr>
      <vt:lpstr>CloudHSM – High  Availability</vt:lpstr>
      <vt:lpstr>CloudHSM vs KMS</vt:lpstr>
      <vt:lpstr>Solution Architecture: SSL on ALB</vt:lpstr>
      <vt:lpstr>Solution Architecture: SSL on web server EC2 instances</vt:lpstr>
      <vt:lpstr>Solution Architecture: CloudHSM – SSL Offloading</vt:lpstr>
      <vt:lpstr>S3 Encryption for Objects</vt:lpstr>
      <vt:lpstr>Encryption in transit (SSL)</vt:lpstr>
      <vt:lpstr>Events in S3 Buckets</vt:lpstr>
      <vt:lpstr>S3 Security</vt:lpstr>
      <vt:lpstr>S3 Bucket Policies</vt:lpstr>
      <vt:lpstr>S3 pre-signed URLs</vt:lpstr>
      <vt:lpstr>VPC Endpoint Gateway  for S3</vt:lpstr>
      <vt:lpstr>S3 Object Lock &amp; Glacier Vault Lock</vt:lpstr>
      <vt:lpstr>Network Security</vt:lpstr>
      <vt:lpstr>What’s a DDOS* Attack?  *Distributed Denial-of-Service</vt:lpstr>
      <vt:lpstr>Type of Attacks on your infrastructure</vt:lpstr>
      <vt:lpstr>DDoS Protection on AWS</vt:lpstr>
      <vt:lpstr>Sample Reference Architecture</vt:lpstr>
      <vt:lpstr>AWS Shield</vt:lpstr>
      <vt:lpstr>AWS WAF – Web  Application Firewall</vt:lpstr>
      <vt:lpstr>AWS Firewall Manager</vt:lpstr>
      <vt:lpstr>Blocking an IP address</vt:lpstr>
      <vt:lpstr>Blocking an IP address –  with an ALB</vt:lpstr>
      <vt:lpstr>Blocking an IP address –  with an NLB</vt:lpstr>
      <vt:lpstr>Blocking an IP address –  ALB + WAF</vt:lpstr>
      <vt:lpstr>Blocking an IP address –  ALB, CloudFront WAF</vt:lpstr>
      <vt:lpstr>AWS Inspector</vt:lpstr>
      <vt:lpstr>AWS Config</vt:lpstr>
      <vt:lpstr>AWS Config Resource</vt:lpstr>
      <vt:lpstr>AWS Config Rules</vt:lpstr>
      <vt:lpstr>AWS Managed Logs</vt:lpstr>
      <vt:lpstr>Scalable and Performant Solutions</vt:lpstr>
      <vt:lpstr>Solution Architecture  on AWS</vt:lpstr>
      <vt:lpstr>EC2 Instance Types – Main  ones</vt:lpstr>
      <vt:lpstr>EC2 - Placement  Groups</vt:lpstr>
      <vt:lpstr>Placement Groups Cluster</vt:lpstr>
      <vt:lpstr>Placement Groups Spread</vt:lpstr>
      <vt:lpstr>Placements Groups Partition</vt:lpstr>
      <vt:lpstr>EC2 Instance Launch Types</vt:lpstr>
      <vt:lpstr>EC2 included metrics</vt:lpstr>
      <vt:lpstr>EC2 Instance Recovery</vt:lpstr>
      <vt:lpstr>Auto Scaling – Scaling Policies</vt:lpstr>
      <vt:lpstr>Auto Scaling – Good to know</vt:lpstr>
      <vt:lpstr>Auto Scaling – Scaling  Processes</vt:lpstr>
      <vt:lpstr>Auto Scaling – Health  Checks</vt:lpstr>
      <vt:lpstr>Auto Scaling – Updating  an application</vt:lpstr>
      <vt:lpstr>Auto Scaling – Solution  Architecture</vt:lpstr>
      <vt:lpstr>Auto Scaling – Solution  Architecture</vt:lpstr>
      <vt:lpstr>EC2 Spot Instances</vt:lpstr>
      <vt:lpstr>EC2 Spot Instances</vt:lpstr>
      <vt:lpstr>Spot Fleets</vt:lpstr>
      <vt:lpstr>AWS ECS – Elastic Container Service</vt:lpstr>
      <vt:lpstr>What’s Docker?</vt:lpstr>
      <vt:lpstr>AWS ECS – Use cases</vt:lpstr>
      <vt:lpstr>AWS ECS – Concepts</vt:lpstr>
      <vt:lpstr>AWS ECS – ALB integration</vt:lpstr>
      <vt:lpstr>Fargate</vt:lpstr>
      <vt:lpstr>ECS – Security &amp; Networking</vt:lpstr>
      <vt:lpstr>ECS – Service Auto Scaling</vt:lpstr>
      <vt:lpstr>ECS – Spot Instances</vt:lpstr>
      <vt:lpstr>AWS Lambda Integrations Main ones</vt:lpstr>
      <vt:lpstr>Example: Serverless  Thumbnail creation</vt:lpstr>
      <vt:lpstr>Example: Serverless  CRON Job</vt:lpstr>
      <vt:lpstr>AWS Lambda Language  Support (runtimes)</vt:lpstr>
      <vt:lpstr>Lambda – Limits to know</vt:lpstr>
      <vt:lpstr>Lambda – Latencies Considerations (approximates)</vt:lpstr>
      <vt:lpstr>Lambda - Security</vt:lpstr>
      <vt:lpstr>Lambda in a VPC</vt:lpstr>
      <vt:lpstr>AWS Lambda Logging,  Monitoring and Tracing</vt:lpstr>
      <vt:lpstr>Lambda – Synchronous  Invocations</vt:lpstr>
      <vt:lpstr>Lambda – Asynchronous  Invocation</vt:lpstr>
      <vt:lpstr>Lambda – Event Source  Mapping</vt:lpstr>
      <vt:lpstr>Lambda – Destinations</vt:lpstr>
      <vt:lpstr>AWS Lambda  Versions</vt:lpstr>
      <vt:lpstr>AWS Lambda Aliases</vt:lpstr>
      <vt:lpstr>AWS Lambda Aliases with API  Gateway</vt:lpstr>
      <vt:lpstr>Lambda &amp; Code Deploy</vt:lpstr>
      <vt:lpstr>Types of load balancer on AWS</vt:lpstr>
      <vt:lpstr>Classic Load Balancers (v1) Listeners</vt:lpstr>
      <vt:lpstr>Classic Load  Balancers (v1)</vt:lpstr>
      <vt:lpstr>Application Load Balancer (v2)</vt:lpstr>
      <vt:lpstr>Application Load Balancer (v2)</vt:lpstr>
      <vt:lpstr>Application Load Balancer (v2) HTTP Based Traffic</vt:lpstr>
      <vt:lpstr>Application Load Balancer (v2)</vt:lpstr>
      <vt:lpstr>Network Load Balancer (v2)</vt:lpstr>
      <vt:lpstr>Network Load Balancer (v2)</vt:lpstr>
      <vt:lpstr>Cross-Zone Load Balancing</vt:lpstr>
      <vt:lpstr>Cross-Zone Load Balancing</vt:lpstr>
      <vt:lpstr>Load Balancer  Stickiness</vt:lpstr>
      <vt:lpstr>API Gateway –  Overview</vt:lpstr>
      <vt:lpstr>API Gateway – Deployment  Stages</vt:lpstr>
      <vt:lpstr>API Gateway –  Integrations</vt:lpstr>
      <vt:lpstr>Solution Architecture  Discussion: API Gateway in front of S3</vt:lpstr>
      <vt:lpstr>API Gateway - Endpoint Types</vt:lpstr>
      <vt:lpstr>Caching API  responses</vt:lpstr>
      <vt:lpstr>API Gateway - Errors</vt:lpstr>
      <vt:lpstr>API Gateway –  Security</vt:lpstr>
      <vt:lpstr>API Gateway –  Authentication</vt:lpstr>
      <vt:lpstr>API Gateway – Logging,  Monitoring, Tracing</vt:lpstr>
      <vt:lpstr>Route 53 – Records</vt:lpstr>
      <vt:lpstr>Route 53 – Diagram for  A Record</vt:lpstr>
      <vt:lpstr>DNS Records TTL (Time  to Live)</vt:lpstr>
      <vt:lpstr>Simple Routing  Policy</vt:lpstr>
      <vt:lpstr>Weighted Routing Policy</vt:lpstr>
      <vt:lpstr>Failover Routing Policy Active - Passive</vt:lpstr>
      <vt:lpstr>Latency Routing  Policy</vt:lpstr>
      <vt:lpstr>Geo Location Routing  Policy</vt:lpstr>
      <vt:lpstr>Route 53 - Complex /  Nested Records</vt:lpstr>
      <vt:lpstr>Multi Value Routing  Policy</vt:lpstr>
      <vt:lpstr>Route 53 – Good to  know</vt:lpstr>
      <vt:lpstr>Health Checks with  Route 53</vt:lpstr>
      <vt:lpstr>Route 53 Health Checks –  good to know</vt:lpstr>
      <vt:lpstr>Health Checks – Private  Hosted Zones</vt:lpstr>
      <vt:lpstr>Health Checks Solution  Architecture RDS multi-region failover</vt:lpstr>
      <vt:lpstr>Route 53 Solution Architecture Sharing a Private Zone across VPC</vt:lpstr>
      <vt:lpstr>Solution Architecture  Comparisons</vt:lpstr>
      <vt:lpstr>EC2 with Elastic IP</vt:lpstr>
      <vt:lpstr>Stateless web app –  scaling horizontally</vt:lpstr>
      <vt:lpstr>Stateless web app –  scaling horizontally</vt:lpstr>
      <vt:lpstr>ALB + ASG</vt:lpstr>
      <vt:lpstr>ALB + ECS on EC2 (backed  by ASG)</vt:lpstr>
      <vt:lpstr>ALB + ECS on Fargate</vt:lpstr>
      <vt:lpstr>ALB + Lambda</vt:lpstr>
      <vt:lpstr>API Gateway + Lambda</vt:lpstr>
      <vt:lpstr>API Gateway + AWS Service  (as a proxy)</vt:lpstr>
      <vt:lpstr>API Gateway + HTTP backend  (ex: ALB)</vt:lpstr>
      <vt:lpstr>Slide 204</vt:lpstr>
      <vt:lpstr>EBS</vt:lpstr>
      <vt:lpstr>EBS –Volume Types</vt:lpstr>
      <vt:lpstr>EBS – RAID Configurations</vt:lpstr>
      <vt:lpstr>EBS Snapshots</vt:lpstr>
      <vt:lpstr>Local EC2 Instance  Store</vt:lpstr>
      <vt:lpstr>EBS vs Instance Store</vt:lpstr>
      <vt:lpstr>EFS – Elastic File System</vt:lpstr>
      <vt:lpstr>EFS – Elastic File Systemeh</vt:lpstr>
      <vt:lpstr>EFS – Performance &amp; Storage Classes</vt:lpstr>
      <vt:lpstr>EFS - On-Premise &amp;  VPC Peering</vt:lpstr>
      <vt:lpstr>S3 – Overview</vt:lpstr>
      <vt:lpstr>S3 Storage Classes  Comparison</vt:lpstr>
      <vt:lpstr>S3 – Replication</vt:lpstr>
      <vt:lpstr>S3 Events Notifications</vt:lpstr>
      <vt:lpstr>S3 – CloudWatch  Events</vt:lpstr>
      <vt:lpstr>S3 – Baseline  Perormance</vt:lpstr>
      <vt:lpstr>S3 Performance</vt:lpstr>
      <vt:lpstr>S3 Performance – S3  Byte-Range Fetches</vt:lpstr>
      <vt:lpstr>S3 Select &amp; Glacier  Select</vt:lpstr>
      <vt:lpstr>S3 Solution Architecture Exposing Static Objects</vt:lpstr>
      <vt:lpstr>S3 Solution Architecture Indexing objects in DynamoDB</vt:lpstr>
      <vt:lpstr>Solution Architecture on AWS Dynamic vs Static Content</vt:lpstr>
      <vt:lpstr>Slide 227</vt:lpstr>
      <vt:lpstr>AWS CloudFront</vt:lpstr>
      <vt:lpstr>CloudFront – Origins</vt:lpstr>
      <vt:lpstr>CloudFront – S3 as  an Origin</vt:lpstr>
      <vt:lpstr>CloudFront – EC2 or ALB  as an origin</vt:lpstr>
      <vt:lpstr>CloudFront vs S3 Cross  Region Replication</vt:lpstr>
      <vt:lpstr>CloudFront Geo  Restriction</vt:lpstr>
      <vt:lpstr>CloudFront Signed URL   Signed Cookies</vt:lpstr>
      <vt:lpstr>CloudFront Signed URL  Diagram</vt:lpstr>
      <vt:lpstr>CloudFront Signed URL  vs S3 Pre-Signed URL</vt:lpstr>
      <vt:lpstr>CloudFront Caching</vt:lpstr>
      <vt:lpstr>CloudFront Caching</vt:lpstr>
      <vt:lpstr>CloudFront – Maximize cache  hits byseparating static and  dynamic distributions</vt:lpstr>
      <vt:lpstr>CloudFront Caching vs  API Gateway Caching</vt:lpstr>
      <vt:lpstr>Lambda@Edge</vt:lpstr>
      <vt:lpstr>Lambda@Edge</vt:lpstr>
      <vt:lpstr>Lambda@Edge: Authentication and Authorization</vt:lpstr>
      <vt:lpstr>Lambda@Edge: Use  Cases</vt:lpstr>
      <vt:lpstr>CloudFront – HTTPS  configuration and Host</vt:lpstr>
      <vt:lpstr>CloudFront – HTTPS  configuration and Host</vt:lpstr>
      <vt:lpstr>CloudFront – HTTPS  configuration and Host</vt:lpstr>
      <vt:lpstr>Amazon ElastiCache  Overview</vt:lpstr>
      <vt:lpstr>ElastiCache Solution  Architecture - DB Cache</vt:lpstr>
      <vt:lpstr>ElastiCacheSolution  Architecture – User Session Store</vt:lpstr>
      <vt:lpstr>ElastiCache – Redis vs  Memcached</vt:lpstr>
      <vt:lpstr>Handling Extreme  Rates</vt:lpstr>
      <vt:lpstr>Slide 253</vt:lpstr>
      <vt:lpstr>DynamoDB – in short</vt:lpstr>
      <vt:lpstr>DynamoDB - Basics</vt:lpstr>
      <vt:lpstr>DynamoDB – Primary  Keys</vt:lpstr>
      <vt:lpstr>DynamoDB – Primary  Keys</vt:lpstr>
      <vt:lpstr>DynamoDB – Indexes</vt:lpstr>
      <vt:lpstr>DynamoDB – Important  Features</vt:lpstr>
      <vt:lpstr>DynamoDB Solution Architecture Indexing objects in DynamoDB</vt:lpstr>
      <vt:lpstr>DynamoDB - DAX</vt:lpstr>
      <vt:lpstr>DynamoDB – DAX vs  ElastiCache</vt:lpstr>
      <vt:lpstr>Amazon ElasticSearch</vt:lpstr>
      <vt:lpstr>ElasticSearch + Kibana  + Logstash</vt:lpstr>
      <vt:lpstr>Elastic Search patterns DynamoDB</vt:lpstr>
      <vt:lpstr>Elastic Search patterns CloudWatch Logs</vt:lpstr>
      <vt:lpstr>RDS</vt:lpstr>
      <vt:lpstr>RDS – Multi AZ &amp;  Read Replicas</vt:lpstr>
      <vt:lpstr>RDS – Security  (reminder)</vt:lpstr>
      <vt:lpstr>RDS Solution Architecture Cross Region Failover</vt:lpstr>
      <vt:lpstr>Aurora</vt:lpstr>
      <vt:lpstr>Aurora High Availability  and Read Scaling</vt:lpstr>
      <vt:lpstr>Aurora DB Cluster</vt:lpstr>
      <vt:lpstr>Aurora Serverless</vt:lpstr>
      <vt:lpstr>Global Aurora</vt:lpstr>
      <vt:lpstr>Aurora Multi-Master</vt:lpstr>
      <vt:lpstr>Slide 277</vt:lpstr>
      <vt:lpstr>AWS Step Functions</vt:lpstr>
      <vt:lpstr>Visual workflow in  Step Functions</vt:lpstr>
      <vt:lpstr>Step Functions –  Sample Projects</vt:lpstr>
      <vt:lpstr>Step Functions –  Tasks</vt:lpstr>
      <vt:lpstr>Step Functions –  Solution Architecture</vt:lpstr>
      <vt:lpstr>AWS SWF – Simple  Workflow Service</vt:lpstr>
      <vt:lpstr>SQS</vt:lpstr>
      <vt:lpstr>SQS – Solution  Architecture Idempotency</vt:lpstr>
      <vt:lpstr>Lambda – Event  Source  Mapping SQS &amp; SQS FIFO</vt:lpstr>
      <vt:lpstr>SQS - Solution Architecture Request / Response queue (async)</vt:lpstr>
      <vt:lpstr>Amazon MQ</vt:lpstr>
      <vt:lpstr>Amazon MQ – Re- platform</vt:lpstr>
      <vt:lpstr>AWS SNS</vt:lpstr>
      <vt:lpstr>AWS SNS</vt:lpstr>
      <vt:lpstr>SNS + SQS: Fan Out</vt:lpstr>
      <vt:lpstr>Slide 293</vt:lpstr>
      <vt:lpstr>AWS Kinesis Overview</vt:lpstr>
      <vt:lpstr>Kinesis</vt:lpstr>
      <vt:lpstr>Kinesis Streams  Overview</vt:lpstr>
      <vt:lpstr>Kinesis Streams  Shards</vt:lpstr>
      <vt:lpstr>Kinesis Producers &amp;  Consumers</vt:lpstr>
      <vt:lpstr>Kinesis Data Streams  Limits to know</vt:lpstr>
      <vt:lpstr>AWS Kinesis Data  Firehose</vt:lpstr>
      <vt:lpstr>Kinesis Data Firehose  Diagram</vt:lpstr>
      <vt:lpstr>Kinesis Data Firehose  Delivery Diagram</vt:lpstr>
      <vt:lpstr>Firehose Buffer Sizing</vt:lpstr>
      <vt:lpstr>Kinesis Data Streams  vs Firehose</vt:lpstr>
      <vt:lpstr>Kinesis Analytics,  Conceptually…</vt:lpstr>
      <vt:lpstr>Kinesis Analytics, In  more depth…</vt:lpstr>
      <vt:lpstr>Kinesis Data Analytics</vt:lpstr>
      <vt:lpstr>Full Data Engineering  Pipeline Real-Time Layer</vt:lpstr>
      <vt:lpstr>Streaming Architectures 3000 messages of 1 KB per second</vt:lpstr>
      <vt:lpstr>Comparison Charts</vt:lpstr>
      <vt:lpstr>AWS Batch</vt:lpstr>
      <vt:lpstr>AWS Batch – Solution  Architecture</vt:lpstr>
      <vt:lpstr>Batch vs Lambda</vt:lpstr>
      <vt:lpstr>AWS Batch – Compute Environments</vt:lpstr>
      <vt:lpstr>AWS Batch – Managed  Compute Environment</vt:lpstr>
      <vt:lpstr>AWS Batch – Multi  Node Mode</vt:lpstr>
      <vt:lpstr>Amazon EMR</vt:lpstr>
      <vt:lpstr>EMR – Integrations </vt:lpstr>
      <vt:lpstr>Amazon EMR – Node  types &amp; purchasing</vt:lpstr>
      <vt:lpstr>Amazon EMR – Instance Configuration</vt:lpstr>
      <vt:lpstr>Running Jobs on AWS</vt:lpstr>
      <vt:lpstr>Redshift Overview</vt:lpstr>
      <vt:lpstr>Redshift Continued…</vt:lpstr>
      <vt:lpstr>Redshift – Snapshots  &amp; DR</vt:lpstr>
      <vt:lpstr>Redshift Spectrum</vt:lpstr>
      <vt:lpstr>Athena &amp; Quicksight</vt:lpstr>
      <vt:lpstr>Athena</vt:lpstr>
      <vt:lpstr>Quicksight</vt:lpstr>
      <vt:lpstr>Full Data Engineering  Pipeline Analytics layer</vt:lpstr>
      <vt:lpstr>Big Data Ingestion  Pipeline</vt:lpstr>
      <vt:lpstr>Comparison of  warehousing technologies</vt:lpstr>
      <vt:lpstr>Slide 332</vt:lpstr>
      <vt:lpstr>CloudWatch</vt:lpstr>
      <vt:lpstr>CloudWatch Alarms  integrations</vt:lpstr>
      <vt:lpstr>CloudWatch Events</vt:lpstr>
      <vt:lpstr>AWS CloudWatch Logs –  Sources</vt:lpstr>
      <vt:lpstr>CloudWatch Logs</vt:lpstr>
      <vt:lpstr>CloudWatch Logs  Metric Filter &amp; Insights</vt:lpstr>
      <vt:lpstr>CloudWatch Logs –  S3 Export</vt:lpstr>
      <vt:lpstr>CloudWatch Logs  Subscriptions</vt:lpstr>
      <vt:lpstr>CloudWatch Logs Aggregation Multi-Account &amp; Multi Region</vt:lpstr>
      <vt:lpstr>CloudWatch Logs Agent &amp;  Unified Agent</vt:lpstr>
      <vt:lpstr>AWS X-Ray Visual  analysis of our applications</vt:lpstr>
      <vt:lpstr>X-Ray</vt:lpstr>
      <vt:lpstr>Slide 345</vt:lpstr>
      <vt:lpstr>AWS Elastic Beanstalk  Overview</vt:lpstr>
      <vt:lpstr>Elastic Beanstalk</vt:lpstr>
      <vt:lpstr>Elastic Beanstalk</vt:lpstr>
      <vt:lpstr>Beanstalk Environments</vt:lpstr>
      <vt:lpstr>Web Server vs Worker  Environment</vt:lpstr>
      <vt:lpstr>Elastic Beanstalk  Deployment Blue / Green</vt:lpstr>
      <vt:lpstr>AWS OpsWorks</vt:lpstr>
      <vt:lpstr>Quick word on  Chef / Puppet</vt:lpstr>
      <vt:lpstr>OpsWorks Architecture</vt:lpstr>
      <vt:lpstr>AWS CodeDeploy</vt:lpstr>
      <vt:lpstr>CodeDeploy to EC2</vt:lpstr>
      <vt:lpstr>CodeDeploy to ASG</vt:lpstr>
      <vt:lpstr>CodeDeploy to  AWS Lambda</vt:lpstr>
      <vt:lpstr>CodeDeploy to ECS</vt:lpstr>
      <vt:lpstr>AWS CloudFormation</vt:lpstr>
      <vt:lpstr>CloudFormation &amp; ASG</vt:lpstr>
      <vt:lpstr>Retaining Data  on Deletes</vt:lpstr>
      <vt:lpstr>CloudFormation and IAM</vt:lpstr>
      <vt:lpstr>CloudFormation Custom  Resources (Lambda)</vt:lpstr>
      <vt:lpstr>Cloud Formation – Cross  vs Nested Stacks</vt:lpstr>
      <vt:lpstr>Cloud Formation –  Others Concepts</vt:lpstr>
      <vt:lpstr>AWS Service Catalog</vt:lpstr>
      <vt:lpstr>Service Catalog diagram</vt:lpstr>
      <vt:lpstr>AWS Service Catalog</vt:lpstr>
      <vt:lpstr>AWS SAM – Serverless    Application Model</vt:lpstr>
      <vt:lpstr>CICD Architecture  for SAM</vt:lpstr>
      <vt:lpstr>Deployment Options</vt:lpstr>
      <vt:lpstr>AWS Systems Manager   Overview</vt:lpstr>
      <vt:lpstr>AWS Systems Manager   Features</vt:lpstr>
      <vt:lpstr>How Systems Manager   works</vt:lpstr>
      <vt:lpstr>AWS Systems Manager Run Command</vt:lpstr>
      <vt:lpstr>SSM Patch Manager – Predefined Patch Baselines</vt:lpstr>
      <vt:lpstr>SSM Patch Managers   – Steps</vt:lpstr>
      <vt:lpstr>AWS Parameter Store</vt:lpstr>
      <vt:lpstr>AWS Parameter Store   Hierarchy</vt:lpstr>
      <vt:lpstr>Slide 381</vt:lpstr>
      <vt:lpstr>AWS Cost Allocation Tags</vt:lpstr>
      <vt:lpstr>Trusted Advisor</vt:lpstr>
      <vt:lpstr>AWS Support Plans</vt:lpstr>
      <vt:lpstr>Trusted Advisor –  Good to know</vt:lpstr>
      <vt:lpstr>EC2 Instance Launch  Types</vt:lpstr>
      <vt:lpstr>AWS Savings Plan</vt:lpstr>
      <vt:lpstr>S3 Storage Classes</vt:lpstr>
      <vt:lpstr>S3 – Other Cost Savings</vt:lpstr>
      <vt:lpstr>S3 Standard –  General Purpose</vt:lpstr>
      <vt:lpstr>S3 Standard – Infrequent   Access (IA)</vt:lpstr>
      <vt:lpstr>S3 One Zone – Infrequent   Access (IA)</vt:lpstr>
      <vt:lpstr>S3 Intelligent Tiering</vt:lpstr>
      <vt:lpstr>Amazon Glacier</vt:lpstr>
      <vt:lpstr>Amazon Glacier &amp;  Glacier  Deep Archive</vt:lpstr>
      <vt:lpstr>S3 Storage Classes  Comparison</vt:lpstr>
      <vt:lpstr>S3 Storage Classes – Price   Comparison Example us-east-2</vt:lpstr>
      <vt:lpstr>Slide 398</vt:lpstr>
      <vt:lpstr>VPC Basics</vt:lpstr>
      <vt:lpstr>VPC Basics</vt:lpstr>
      <vt:lpstr>VPC Basics</vt:lpstr>
      <vt:lpstr>VPC Basics</vt:lpstr>
      <vt:lpstr>VPC Basics</vt:lpstr>
      <vt:lpstr>VPC Basics</vt:lpstr>
      <vt:lpstr>VPC Basics</vt:lpstr>
      <vt:lpstr>VPC Peering</vt:lpstr>
      <vt:lpstr>VPC Peering – Good   to know</vt:lpstr>
      <vt:lpstr>VPC Peering – Longest   Prefix Match</vt:lpstr>
      <vt:lpstr>VPC Peering – Invalid Configurations</vt:lpstr>
      <vt:lpstr>VPC Peering – Invalid  Configuration No edge to edge routing</vt:lpstr>
      <vt:lpstr>Transit VPC (=Software   VPN)</vt:lpstr>
      <vt:lpstr>Network topologies  can become complicated</vt:lpstr>
      <vt:lpstr>Transit Gateway</vt:lpstr>
      <vt:lpstr>Transit Gateway –  Central  NAT Gateway</vt:lpstr>
      <vt:lpstr>VPC Endpoints</vt:lpstr>
      <vt:lpstr>VPC Endpoint Gateway </vt:lpstr>
      <vt:lpstr>VPC Endpoints Interface</vt:lpstr>
      <vt:lpstr>VPC Endpoint Policies</vt:lpstr>
      <vt:lpstr>VPC Endpoint Policy &amp;  S3 bucket policy</vt:lpstr>
      <vt:lpstr>VPC Endpoint Policy &amp;  S3 bucket policy</vt:lpstr>
      <vt:lpstr>VPC Endpoint Policy &amp;  S3 bucket policy</vt:lpstr>
      <vt:lpstr>Example S3 bucket  policies</vt:lpstr>
      <vt:lpstr>VPC Endpoint Policies for  S3 Troubleshooting</vt:lpstr>
      <vt:lpstr>AWS PrivateLink (VPC   Endpoint Services)</vt:lpstr>
      <vt:lpstr>Secure and Scale Web  Filtering using Explicit Proxy</vt:lpstr>
      <vt:lpstr>Site to Site VPN (AWS  Managed VPN)</vt:lpstr>
      <vt:lpstr>Route Propagation in   Site-to-Site VPN</vt:lpstr>
      <vt:lpstr>Site to Site VPN and   Internet Access</vt:lpstr>
      <vt:lpstr>Site to Site VPN and   Internet Access</vt:lpstr>
      <vt:lpstr>AWS VPN CloudHub</vt:lpstr>
      <vt:lpstr>AWS Client VPN</vt:lpstr>
      <vt:lpstr>Software VPN (not AWS   managed)</vt:lpstr>
      <vt:lpstr>VPN to multiple VPC</vt:lpstr>
      <vt:lpstr>Shared Services VPC</vt:lpstr>
      <vt:lpstr>Other Solutions</vt:lpstr>
      <vt:lpstr>Direct Connect</vt:lpstr>
      <vt:lpstr>Direct Connect Virtual   Interfaces (VIF)</vt:lpstr>
      <vt:lpstr>Direct Connect –  Connection Types</vt:lpstr>
      <vt:lpstr>Direct Connect –  Encryption</vt:lpstr>
      <vt:lpstr>Direct Connect Link  Aggregation Groups(LAG)</vt:lpstr>
      <vt:lpstr>Direct Connect  Gateways</vt:lpstr>
      <vt:lpstr>Direct Connect  Gateway + Transit Gateway</vt:lpstr>
      <vt:lpstr>Site-to-Site Active  Active Connection</vt:lpstr>
      <vt:lpstr>Direct Connect – High   Availability</vt:lpstr>
      <vt:lpstr>Direct Connect – High  Availability</vt:lpstr>
      <vt:lpstr>Migrations</vt:lpstr>
      <vt:lpstr>Cloud Migration: The 6R</vt:lpstr>
      <vt:lpstr>Cloud Migration: The 6R</vt:lpstr>
      <vt:lpstr>Cloud Migration: The 6R</vt:lpstr>
      <vt:lpstr>Cloud Migration: The 6R</vt:lpstr>
      <vt:lpstr>AWS Storage Gateway</vt:lpstr>
      <vt:lpstr>File Gateway</vt:lpstr>
      <vt:lpstr>File Gateway: Extensions</vt:lpstr>
      <vt:lpstr>File Gateway: Read   Only Replicas</vt:lpstr>
      <vt:lpstr>File Gateway: Backup   and Lifecycle Policies</vt:lpstr>
      <vt:lpstr>File Architectures: Other  possibilities</vt:lpstr>
      <vt:lpstr>Volume Gateway</vt:lpstr>
      <vt:lpstr>Tape Gateway</vt:lpstr>
      <vt:lpstr>Snowball</vt:lpstr>
      <vt:lpstr>Snowball Process</vt:lpstr>
      <vt:lpstr>Snowball vs Direct  Upload</vt:lpstr>
      <vt:lpstr>Snowball Edge</vt:lpstr>
      <vt:lpstr>AWS Snowmobile</vt:lpstr>
      <vt:lpstr>DMS – Database  Migration Service</vt:lpstr>
      <vt:lpstr>DMS Sources and Targets</vt:lpstr>
      <vt:lpstr>AWS Schema Conversion   Tool (SCT)</vt:lpstr>
      <vt:lpstr>DMS – Good things   to know</vt:lpstr>
      <vt:lpstr>Snowball + Database  Migration Service (DMS)</vt:lpstr>
      <vt:lpstr>Application Discovery   Services</vt:lpstr>
      <vt:lpstr>AWS Server Migration  Service (SMS)</vt:lpstr>
      <vt:lpstr>On-Premise strategy   with AWS</vt:lpstr>
      <vt:lpstr>Disaster Recovery   Overview</vt:lpstr>
      <vt:lpstr>RPO and RTO</vt:lpstr>
      <vt:lpstr>Disaster Recovery   Strategies</vt:lpstr>
      <vt:lpstr>Backup and   Restore (High RPO)</vt:lpstr>
      <vt:lpstr>Disaster Recovery –  Pilot Light</vt:lpstr>
      <vt:lpstr>Warm Standby</vt:lpstr>
      <vt:lpstr>Multi Site / Hot Site   Approach</vt:lpstr>
      <vt:lpstr>All AWS Multi Region AWS</vt:lpstr>
      <vt:lpstr>    Other Services</vt:lpstr>
      <vt:lpstr>Continuous Integration</vt:lpstr>
      <vt:lpstr>Continuous Delivery</vt:lpstr>
      <vt:lpstr>Technology Stack for CICD</vt:lpstr>
      <vt:lpstr>CICD Architecture</vt:lpstr>
      <vt:lpstr>CloudSearch</vt:lpstr>
      <vt:lpstr>Alexa for Business,  Lex &amp; Connect</vt:lpstr>
      <vt:lpstr>AWS Rekognition</vt:lpstr>
      <vt:lpstr>Rekognition: static   images</vt:lpstr>
      <vt:lpstr>Kinesis Video Streams</vt:lpstr>
      <vt:lpstr>Video Streaming &amp;  Rekognition</vt:lpstr>
      <vt:lpstr>AWS WorkSpaces</vt:lpstr>
      <vt:lpstr>AWS WorkSpaces</vt:lpstr>
      <vt:lpstr>Amazon AppStream 2.0</vt:lpstr>
      <vt:lpstr>Amazon AppStream 2.0   vs WorkSpaces</vt:lpstr>
      <vt:lpstr>Amazon Mechanical Turk</vt:lpstr>
      <vt:lpstr>AWS Device Farm</vt:lpstr>
      <vt:lpstr>Final Tips &amp; Sample Questions</vt:lpstr>
      <vt:lpstr>Analysis from the Practice  Sample questions</vt:lpstr>
      <vt:lpstr>Question 1</vt:lpstr>
      <vt:lpstr>Question 1 – Architecture  Diagram</vt:lpstr>
      <vt:lpstr>Option A</vt:lpstr>
      <vt:lpstr>Option B</vt:lpstr>
      <vt:lpstr>Option C</vt:lpstr>
      <vt:lpstr>Option D</vt:lpstr>
      <vt:lpstr>Question 2</vt:lpstr>
      <vt:lpstr>Option A</vt:lpstr>
      <vt:lpstr>Option B</vt:lpstr>
      <vt:lpstr>Option C</vt:lpstr>
      <vt:lpstr>Option D</vt:lpstr>
      <vt:lpstr>Question 3</vt:lpstr>
      <vt:lpstr>Question 3 – Architecture  Diagram</vt:lpstr>
      <vt:lpstr>Option A</vt:lpstr>
      <vt:lpstr>Option B</vt:lpstr>
      <vt:lpstr>Option C</vt:lpstr>
      <vt:lpstr>Option D</vt:lpstr>
      <vt:lpstr>Question 4</vt:lpstr>
      <vt:lpstr>Question 4 – Architecture   Diagram</vt:lpstr>
      <vt:lpstr>Option A</vt:lpstr>
      <vt:lpstr>Option B</vt:lpstr>
      <vt:lpstr>Option C</vt:lpstr>
      <vt:lpstr>Option D</vt:lpstr>
      <vt:lpstr>Question 5</vt:lpstr>
      <vt:lpstr>Option A</vt:lpstr>
      <vt:lpstr>Option B</vt:lpstr>
      <vt:lpstr>Option C</vt:lpstr>
      <vt:lpstr>Option D</vt:lpstr>
      <vt:lpstr>Question 6</vt:lpstr>
      <vt:lpstr>Question 6 – Architecture   Diagram</vt:lpstr>
      <vt:lpstr>Option A</vt:lpstr>
      <vt:lpstr>Option B</vt:lpstr>
      <vt:lpstr>Option C</vt:lpstr>
      <vt:lpstr>Option D</vt:lpstr>
      <vt:lpstr>Next steps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GANESH</dc:creator>
  <cp:lastModifiedBy>NET_WORLD</cp:lastModifiedBy>
  <cp:revision>482</cp:revision>
  <dcterms:created xsi:type="dcterms:W3CDTF">2020-03-18T06:43:28Z</dcterms:created>
  <dcterms:modified xsi:type="dcterms:W3CDTF">2020-04-26T15:11:44Z</dcterms:modified>
</cp:coreProperties>
</file>